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7.xml" ContentType="application/vnd.openxmlformats-officedocument.presentationml.tags+xml"/>
  <Override PartName="/ppt/tags/tag1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4" r:id="rId2"/>
  </p:sldMasterIdLst>
  <p:notesMasterIdLst>
    <p:notesMasterId r:id="rId18"/>
  </p:notesMasterIdLst>
  <p:sldIdLst>
    <p:sldId id="256" r:id="rId3"/>
    <p:sldId id="264" r:id="rId4"/>
    <p:sldId id="281" r:id="rId5"/>
    <p:sldId id="270" r:id="rId6"/>
    <p:sldId id="272" r:id="rId7"/>
    <p:sldId id="271" r:id="rId8"/>
    <p:sldId id="273" r:id="rId9"/>
    <p:sldId id="274" r:id="rId10"/>
    <p:sldId id="275" r:id="rId11"/>
    <p:sldId id="269" r:id="rId12"/>
    <p:sldId id="276" r:id="rId13"/>
    <p:sldId id="280" r:id="rId14"/>
    <p:sldId id="260" r:id="rId15"/>
    <p:sldId id="27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nu, Ravi" initials="JR" lastIdx="1" clrIdx="0">
    <p:extLst>
      <p:ext uri="{19B8F6BF-5375-455C-9EA6-DF929625EA0E}">
        <p15:presenceInfo xmlns:p15="http://schemas.microsoft.com/office/powerpoint/2012/main" userId="S::rjannu@pch.com::8f673844-7f5c-424e-883d-b5caf466a0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27" autoAdjust="0"/>
  </p:normalViewPr>
  <p:slideViewPr>
    <p:cSldViewPr snapToGrid="0">
      <p:cViewPr>
        <p:scale>
          <a:sx n="75" d="100"/>
          <a:sy n="75" d="100"/>
        </p:scale>
        <p:origin x="1950" y="8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BQ Storage Cost</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Prior June Month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Sheet1!$A$2:$A$5</c:f>
              <c:strCache>
                <c:ptCount val="2"/>
                <c:pt idx="0">
                  <c:v>Active</c:v>
                </c:pt>
                <c:pt idx="1">
                  <c:v>Long-Term</c:v>
                </c:pt>
              </c:strCache>
            </c:strRef>
          </c:cat>
          <c:val>
            <c:numRef>
              <c:f>Sheet1!$B$2:$B$5</c:f>
              <c:numCache>
                <c:formatCode>General</c:formatCode>
                <c:ptCount val="4"/>
                <c:pt idx="0">
                  <c:v>6850</c:v>
                </c:pt>
                <c:pt idx="1">
                  <c:v>31000</c:v>
                </c:pt>
              </c:numCache>
            </c:numRef>
          </c:val>
          <c:extLst>
            <c:ext xmlns:c16="http://schemas.microsoft.com/office/drawing/2014/chart" uri="{C3380CC4-5D6E-409C-BE32-E72D297353CC}">
              <c16:uniqueId val="{00000000-D347-40B7-BF47-9ED858B3118D}"/>
            </c:ext>
          </c:extLst>
        </c:ser>
        <c:ser>
          <c:idx val="1"/>
          <c:order val="1"/>
          <c:tx>
            <c:strRef>
              <c:f>Sheet1!$C$1</c:f>
              <c:strCache>
                <c:ptCount val="1"/>
                <c:pt idx="0">
                  <c:v>June Month</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Sheet1!$A$2:$A$5</c:f>
              <c:strCache>
                <c:ptCount val="2"/>
                <c:pt idx="0">
                  <c:v>Active</c:v>
                </c:pt>
                <c:pt idx="1">
                  <c:v>Long-Term</c:v>
                </c:pt>
              </c:strCache>
            </c:strRef>
          </c:cat>
          <c:val>
            <c:numRef>
              <c:f>Sheet1!$C$2:$C$5</c:f>
              <c:numCache>
                <c:formatCode>General</c:formatCode>
                <c:ptCount val="4"/>
                <c:pt idx="0">
                  <c:v>6000</c:v>
                </c:pt>
                <c:pt idx="1">
                  <c:v>18000</c:v>
                </c:pt>
              </c:numCache>
            </c:numRef>
          </c:val>
          <c:extLst>
            <c:ext xmlns:c16="http://schemas.microsoft.com/office/drawing/2014/chart" uri="{C3380CC4-5D6E-409C-BE32-E72D297353CC}">
              <c16:uniqueId val="{00000001-D347-40B7-BF47-9ED858B3118D}"/>
            </c:ext>
          </c:extLst>
        </c:ser>
        <c:ser>
          <c:idx val="2"/>
          <c:order val="2"/>
          <c:tx>
            <c:strRef>
              <c:f>Sheet1!$D$1</c:f>
              <c:strCache>
                <c:ptCount val="1"/>
                <c:pt idx="0">
                  <c:v>Sept Month</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Sheet1!$A$2:$A$5</c:f>
              <c:strCache>
                <c:ptCount val="2"/>
                <c:pt idx="0">
                  <c:v>Active</c:v>
                </c:pt>
                <c:pt idx="1">
                  <c:v>Long-Term</c:v>
                </c:pt>
              </c:strCache>
            </c:strRef>
          </c:cat>
          <c:val>
            <c:numRef>
              <c:f>Sheet1!$D$2:$D$5</c:f>
              <c:numCache>
                <c:formatCode>General</c:formatCode>
                <c:ptCount val="4"/>
                <c:pt idx="0">
                  <c:v>5000</c:v>
                </c:pt>
                <c:pt idx="1">
                  <c:v>14000</c:v>
                </c:pt>
              </c:numCache>
            </c:numRef>
          </c:val>
          <c:extLst>
            <c:ext xmlns:c16="http://schemas.microsoft.com/office/drawing/2014/chart" uri="{C3380CC4-5D6E-409C-BE32-E72D297353CC}">
              <c16:uniqueId val="{00000002-D347-40B7-BF47-9ED858B3118D}"/>
            </c:ext>
          </c:extLst>
        </c:ser>
        <c:dLbls>
          <c:showLegendKey val="0"/>
          <c:showVal val="0"/>
          <c:showCatName val="0"/>
          <c:showSerName val="0"/>
          <c:showPercent val="0"/>
          <c:showBubbleSize val="0"/>
        </c:dLbls>
        <c:gapWidth val="315"/>
        <c:overlap val="-40"/>
        <c:axId val="791986456"/>
        <c:axId val="791987536"/>
      </c:barChart>
      <c:catAx>
        <c:axId val="79198645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1987536"/>
        <c:crosses val="autoZero"/>
        <c:auto val="1"/>
        <c:lblAlgn val="ctr"/>
        <c:lblOffset val="100"/>
        <c:noMultiLvlLbl val="0"/>
      </c:catAx>
      <c:valAx>
        <c:axId val="79198753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1986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a:outerShdw blurRad="50800" dist="50800" dir="5400000" algn="ctr" rotWithShape="0">
        <a:srgbClr val="000000">
          <a:alpha val="36000"/>
        </a:srgb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GCS Storage Cost</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Prior June Month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Sheet1!$A$2:$A$5</c:f>
              <c:strCache>
                <c:ptCount val="4"/>
                <c:pt idx="0">
                  <c:v>Standard</c:v>
                </c:pt>
                <c:pt idx="1">
                  <c:v>Nearline</c:v>
                </c:pt>
                <c:pt idx="2">
                  <c:v>Coldline</c:v>
                </c:pt>
                <c:pt idx="3">
                  <c:v>Archive</c:v>
                </c:pt>
              </c:strCache>
            </c:strRef>
          </c:cat>
          <c:val>
            <c:numRef>
              <c:f>Sheet1!$B$2:$B$5</c:f>
              <c:numCache>
                <c:formatCode>General</c:formatCode>
                <c:ptCount val="4"/>
                <c:pt idx="0">
                  <c:v>3500</c:v>
                </c:pt>
                <c:pt idx="1">
                  <c:v>25</c:v>
                </c:pt>
                <c:pt idx="2">
                  <c:v>303</c:v>
                </c:pt>
                <c:pt idx="3">
                  <c:v>123</c:v>
                </c:pt>
              </c:numCache>
            </c:numRef>
          </c:val>
          <c:extLst>
            <c:ext xmlns:c16="http://schemas.microsoft.com/office/drawing/2014/chart" uri="{C3380CC4-5D6E-409C-BE32-E72D297353CC}">
              <c16:uniqueId val="{00000000-D347-40B7-BF47-9ED858B3118D}"/>
            </c:ext>
          </c:extLst>
        </c:ser>
        <c:ser>
          <c:idx val="1"/>
          <c:order val="1"/>
          <c:tx>
            <c:strRef>
              <c:f>Sheet1!$C$1</c:f>
              <c:strCache>
                <c:ptCount val="1"/>
                <c:pt idx="0">
                  <c:v>June Month</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Sheet1!$A$2:$A$5</c:f>
              <c:strCache>
                <c:ptCount val="4"/>
                <c:pt idx="0">
                  <c:v>Standard</c:v>
                </c:pt>
                <c:pt idx="1">
                  <c:v>Nearline</c:v>
                </c:pt>
                <c:pt idx="2">
                  <c:v>Coldline</c:v>
                </c:pt>
                <c:pt idx="3">
                  <c:v>Archive</c:v>
                </c:pt>
              </c:strCache>
            </c:strRef>
          </c:cat>
          <c:val>
            <c:numRef>
              <c:f>Sheet1!$C$2:$C$5</c:f>
              <c:numCache>
                <c:formatCode>General</c:formatCode>
                <c:ptCount val="4"/>
                <c:pt idx="0">
                  <c:v>2871</c:v>
                </c:pt>
                <c:pt idx="1">
                  <c:v>20</c:v>
                </c:pt>
                <c:pt idx="2">
                  <c:v>3</c:v>
                </c:pt>
                <c:pt idx="3">
                  <c:v>314</c:v>
                </c:pt>
              </c:numCache>
            </c:numRef>
          </c:val>
          <c:extLst>
            <c:ext xmlns:c16="http://schemas.microsoft.com/office/drawing/2014/chart" uri="{C3380CC4-5D6E-409C-BE32-E72D297353CC}">
              <c16:uniqueId val="{00000001-D347-40B7-BF47-9ED858B3118D}"/>
            </c:ext>
          </c:extLst>
        </c:ser>
        <c:ser>
          <c:idx val="2"/>
          <c:order val="2"/>
          <c:tx>
            <c:strRef>
              <c:f>Sheet1!$D$1</c:f>
              <c:strCache>
                <c:ptCount val="1"/>
                <c:pt idx="0">
                  <c:v>Sept Month</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Sheet1!$A$2:$A$5</c:f>
              <c:strCache>
                <c:ptCount val="4"/>
                <c:pt idx="0">
                  <c:v>Standard</c:v>
                </c:pt>
                <c:pt idx="1">
                  <c:v>Nearline</c:v>
                </c:pt>
                <c:pt idx="2">
                  <c:v>Coldline</c:v>
                </c:pt>
                <c:pt idx="3">
                  <c:v>Archive</c:v>
                </c:pt>
              </c:strCache>
            </c:strRef>
          </c:cat>
          <c:val>
            <c:numRef>
              <c:f>Sheet1!$D$2:$D$5</c:f>
              <c:numCache>
                <c:formatCode>General</c:formatCode>
                <c:ptCount val="4"/>
                <c:pt idx="0">
                  <c:v>2703</c:v>
                </c:pt>
                <c:pt idx="1">
                  <c:v>16</c:v>
                </c:pt>
                <c:pt idx="2">
                  <c:v>0</c:v>
                </c:pt>
                <c:pt idx="3">
                  <c:v>123</c:v>
                </c:pt>
              </c:numCache>
            </c:numRef>
          </c:val>
          <c:extLst>
            <c:ext xmlns:c16="http://schemas.microsoft.com/office/drawing/2014/chart" uri="{C3380CC4-5D6E-409C-BE32-E72D297353CC}">
              <c16:uniqueId val="{00000002-D347-40B7-BF47-9ED858B3118D}"/>
            </c:ext>
          </c:extLst>
        </c:ser>
        <c:dLbls>
          <c:showLegendKey val="0"/>
          <c:showVal val="0"/>
          <c:showCatName val="0"/>
          <c:showSerName val="0"/>
          <c:showPercent val="0"/>
          <c:showBubbleSize val="0"/>
        </c:dLbls>
        <c:gapWidth val="315"/>
        <c:overlap val="-40"/>
        <c:axId val="791986456"/>
        <c:axId val="791987536"/>
      </c:barChart>
      <c:catAx>
        <c:axId val="79198645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1987536"/>
        <c:crosses val="autoZero"/>
        <c:auto val="1"/>
        <c:lblAlgn val="ctr"/>
        <c:lblOffset val="100"/>
        <c:noMultiLvlLbl val="0"/>
      </c:catAx>
      <c:valAx>
        <c:axId val="79198753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1986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a:outerShdw blurRad="50800" dist="50800" dir="5400000" algn="ctr" rotWithShape="0">
        <a:srgbClr val="000000">
          <a:alpha val="36000"/>
        </a:srgb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Cost Sharing</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%OutOfTotalBill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Sheet1!$A$2:$A$9</c:f>
              <c:strCache>
                <c:ptCount val="8"/>
                <c:pt idx="0">
                  <c:v>Analytics Team</c:v>
                </c:pt>
                <c:pt idx="1">
                  <c:v>BD Team</c:v>
                </c:pt>
                <c:pt idx="2">
                  <c:v>CDA Team</c:v>
                </c:pt>
                <c:pt idx="3">
                  <c:v>BI Reporting</c:v>
                </c:pt>
                <c:pt idx="4">
                  <c:v>Credit Collection</c:v>
                </c:pt>
                <c:pt idx="5">
                  <c:v>N/W Related</c:v>
                </c:pt>
                <c:pt idx="6">
                  <c:v>Survey Team</c:v>
                </c:pt>
                <c:pt idx="7">
                  <c:v>Others</c:v>
                </c:pt>
              </c:strCache>
            </c:strRef>
          </c:cat>
          <c:val>
            <c:numRef>
              <c:f>Sheet1!$B$2:$B$9</c:f>
              <c:numCache>
                <c:formatCode>0%</c:formatCode>
                <c:ptCount val="8"/>
                <c:pt idx="0">
                  <c:v>0.32</c:v>
                </c:pt>
                <c:pt idx="1">
                  <c:v>0.13</c:v>
                </c:pt>
                <c:pt idx="2">
                  <c:v>0.16</c:v>
                </c:pt>
                <c:pt idx="3">
                  <c:v>0.01</c:v>
                </c:pt>
                <c:pt idx="4">
                  <c:v>0.01</c:v>
                </c:pt>
                <c:pt idx="5">
                  <c:v>0.03</c:v>
                </c:pt>
                <c:pt idx="6">
                  <c:v>0.02</c:v>
                </c:pt>
                <c:pt idx="7">
                  <c:v>0.32</c:v>
                </c:pt>
              </c:numCache>
            </c:numRef>
          </c:val>
          <c:extLst>
            <c:ext xmlns:c16="http://schemas.microsoft.com/office/drawing/2014/chart" uri="{C3380CC4-5D6E-409C-BE32-E72D297353CC}">
              <c16:uniqueId val="{00000000-AC30-4A35-A5E6-CFA8C70CA56F}"/>
            </c:ext>
          </c:extLst>
        </c:ser>
        <c:dLbls>
          <c:showLegendKey val="0"/>
          <c:showVal val="0"/>
          <c:showCatName val="0"/>
          <c:showSerName val="0"/>
          <c:showPercent val="0"/>
          <c:showBubbleSize val="0"/>
        </c:dLbls>
        <c:gapWidth val="315"/>
        <c:overlap val="-40"/>
        <c:axId val="791986456"/>
        <c:axId val="791987536"/>
      </c:barChart>
      <c:catAx>
        <c:axId val="79198645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1987536"/>
        <c:crosses val="autoZero"/>
        <c:auto val="1"/>
        <c:lblAlgn val="ctr"/>
        <c:lblOffset val="100"/>
        <c:noMultiLvlLbl val="0"/>
      </c:catAx>
      <c:valAx>
        <c:axId val="79198753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1986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a:outerShdw blurRad="50800" dist="50800" dir="5400000" algn="ctr" rotWithShape="0">
        <a:srgbClr val="000000">
          <a:alpha val="36000"/>
        </a:srgb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9-16T21:15:57.83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64D5F-C509-4F1E-BA2B-A3F85B7E0262}"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04D4B-CE7D-4BA2-839E-3F565C6681E4}" type="slidenum">
              <a:rPr lang="en-US" smtClean="0"/>
              <a:t>‹#›</a:t>
            </a:fld>
            <a:endParaRPr lang="en-US"/>
          </a:p>
        </p:txBody>
      </p:sp>
    </p:spTree>
    <p:extLst>
      <p:ext uri="{BB962C8B-B14F-4D97-AF65-F5344CB8AC3E}">
        <p14:creationId xmlns:p14="http://schemas.microsoft.com/office/powerpoint/2010/main" val="134919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B2DD3049-5A72-412C-9B41-A531FD7ED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ea typeface="-윤고딕130" pitchFamily="18" charset="-127"/>
              </a:defRPr>
            </a:lvl1pPr>
            <a:lvl2pPr marL="742950" indent="-285750" eaLnBrk="0" hangingPunct="0">
              <a:defRPr sz="1600">
                <a:solidFill>
                  <a:schemeClr val="tx1"/>
                </a:solidFill>
                <a:latin typeface="Arial" panose="020B0604020202020204" pitchFamily="34" charset="0"/>
                <a:ea typeface="-윤고딕130" pitchFamily="18" charset="-127"/>
              </a:defRPr>
            </a:lvl2pPr>
            <a:lvl3pPr marL="1143000" indent="-228600" eaLnBrk="0" hangingPunct="0">
              <a:defRPr sz="1600">
                <a:solidFill>
                  <a:schemeClr val="tx1"/>
                </a:solidFill>
                <a:latin typeface="Arial" panose="020B0604020202020204" pitchFamily="34" charset="0"/>
                <a:ea typeface="-윤고딕130" pitchFamily="18" charset="-127"/>
              </a:defRPr>
            </a:lvl3pPr>
            <a:lvl4pPr marL="1600200" indent="-228600" eaLnBrk="0" hangingPunct="0">
              <a:defRPr sz="1600">
                <a:solidFill>
                  <a:schemeClr val="tx1"/>
                </a:solidFill>
                <a:latin typeface="Arial" panose="020B0604020202020204" pitchFamily="34" charset="0"/>
                <a:ea typeface="-윤고딕130" pitchFamily="18" charset="-127"/>
              </a:defRPr>
            </a:lvl4pPr>
            <a:lvl5pPr marL="2057400" indent="-228600" eaLnBrk="0" hangingPunct="0">
              <a:defRPr sz="1600">
                <a:solidFill>
                  <a:schemeClr val="tx1"/>
                </a:solidFill>
                <a:latin typeface="Arial" panose="020B0604020202020204" pitchFamily="34" charset="0"/>
                <a:ea typeface="-윤고딕130" pitchFamily="18" charset="-127"/>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4C70F8-56C0-4F8D-8FD4-09D1222D03E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윤고딕130" pitchFamily="18"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윤고딕130" pitchFamily="18" charset="-127"/>
              <a:cs typeface="+mn-cs"/>
            </a:endParaRPr>
          </a:p>
        </p:txBody>
      </p:sp>
      <p:sp>
        <p:nvSpPr>
          <p:cNvPr id="105475" name="Rectangle 2">
            <a:extLst>
              <a:ext uri="{FF2B5EF4-FFF2-40B4-BE49-F238E27FC236}">
                <a16:creationId xmlns:a16="http://schemas.microsoft.com/office/drawing/2014/main" id="{CF46EDA8-A065-4468-9236-A84B44778A70}"/>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FFDD576-DA10-42A9-A64B-3BF998822D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5477" name="McK Separator">
            <a:extLst>
              <a:ext uri="{FF2B5EF4-FFF2-40B4-BE49-F238E27FC236}">
                <a16:creationId xmlns:a16="http://schemas.microsoft.com/office/drawing/2014/main" id="{06CA23A5-87E5-4164-87A7-BAB07E4F48FA}"/>
              </a:ext>
            </a:extLst>
          </p:cNvPr>
          <p:cNvSpPr>
            <a:spLocks noChangeShapeType="1"/>
          </p:cNvSpPr>
          <p:nvPr/>
        </p:nvSpPr>
        <p:spPr bwMode="auto">
          <a:xfrm>
            <a:off x="808038" y="1503363"/>
            <a:ext cx="5157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panose="020B0604020202020204" pitchFamily="34" charset="0"/>
              <a:ea typeface="-윤고딕130" pitchFamily="18" charset="-127"/>
              <a:cs typeface="+mn-cs"/>
            </a:endParaRPr>
          </a:p>
        </p:txBody>
      </p:sp>
    </p:spTree>
    <p:extLst>
      <p:ext uri="{BB962C8B-B14F-4D97-AF65-F5344CB8AC3E}">
        <p14:creationId xmlns:p14="http://schemas.microsoft.com/office/powerpoint/2010/main" val="400313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CB158-A80B-4878-B642-E8DC169345EA}"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351305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CB158-A80B-4878-B642-E8DC169345EA}"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57926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CB158-A80B-4878-B642-E8DC169345EA}"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41518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AutoShape 19">
            <a:extLst>
              <a:ext uri="{FF2B5EF4-FFF2-40B4-BE49-F238E27FC236}">
                <a16:creationId xmlns:a16="http://schemas.microsoft.com/office/drawing/2014/main" id="{B39D3A4D-D7F3-4041-BF31-737DB350C47F}"/>
              </a:ext>
            </a:extLst>
          </p:cNvPr>
          <p:cNvSpPr>
            <a:spLocks noChangeArrowheads="1"/>
          </p:cNvSpPr>
          <p:nvPr userDrawn="1">
            <p:custDataLst>
              <p:tags r:id="rId1"/>
            </p:custDataLst>
          </p:nvPr>
        </p:nvSpPr>
        <p:spPr bwMode="auto">
          <a:xfrm>
            <a:off x="388762" y="626842"/>
            <a:ext cx="11803238" cy="801908"/>
          </a:xfrm>
          <a:prstGeom prst="flowChartProcess">
            <a:avLst/>
          </a:prstGeom>
          <a:solidFill>
            <a:schemeClr val="bg1"/>
          </a:solidFill>
          <a:ln w="9525">
            <a:solidFill>
              <a:schemeClr val="tx1"/>
            </a:solidFill>
            <a:miter lim="800000"/>
            <a:headEnd/>
            <a:tailEnd/>
          </a:ln>
          <a:effectLst/>
        </p:spPr>
        <p:txBody>
          <a:bodyPr wrap="none" lIns="0" tIns="0" rIns="0" bIns="0" anchor="ctr"/>
          <a:lstStyle/>
          <a:p>
            <a:pPr algn="ctr">
              <a:defRPr/>
            </a:pPr>
            <a:endParaRPr lang="en-US" sz="1428">
              <a:latin typeface="Arial" charset="0"/>
            </a:endParaRPr>
          </a:p>
        </p:txBody>
      </p:sp>
      <p:grpSp>
        <p:nvGrpSpPr>
          <p:cNvPr id="5" name="McK Slide Elements">
            <a:extLst>
              <a:ext uri="{FF2B5EF4-FFF2-40B4-BE49-F238E27FC236}">
                <a16:creationId xmlns:a16="http://schemas.microsoft.com/office/drawing/2014/main" id="{58AF3249-0E76-4AC7-82FE-ED67869B2B74}"/>
              </a:ext>
            </a:extLst>
          </p:cNvPr>
          <p:cNvGrpSpPr>
            <a:grpSpLocks/>
          </p:cNvGrpSpPr>
          <p:nvPr userDrawn="1"/>
        </p:nvGrpSpPr>
        <p:grpSpPr bwMode="auto">
          <a:xfrm>
            <a:off x="166305" y="542615"/>
            <a:ext cx="11725485" cy="6287850"/>
            <a:chOff x="77" y="335"/>
            <a:chExt cx="5429" cy="3882"/>
          </a:xfrm>
        </p:grpSpPr>
        <p:sp>
          <p:nvSpPr>
            <p:cNvPr id="6" name="McK Measure" hidden="1">
              <a:extLst>
                <a:ext uri="{FF2B5EF4-FFF2-40B4-BE49-F238E27FC236}">
                  <a16:creationId xmlns:a16="http://schemas.microsoft.com/office/drawing/2014/main" id="{83657138-E9A8-4A15-8BA2-10DBD49377E2}"/>
                </a:ext>
              </a:extLst>
            </p:cNvPr>
            <p:cNvSpPr txBox="1">
              <a:spLocks noChangeArrowheads="1"/>
            </p:cNvSpPr>
            <p:nvPr userDrawn="1"/>
          </p:nvSpPr>
          <p:spPr bwMode="auto">
            <a:xfrm>
              <a:off x="77" y="335"/>
              <a:ext cx="5429" cy="178"/>
            </a:xfrm>
            <a:prstGeom prst="rect">
              <a:avLst/>
            </a:prstGeom>
            <a:noFill/>
            <a:ln w="9525">
              <a:noFill/>
              <a:miter lim="800000"/>
              <a:headEnd/>
              <a:tailEnd/>
            </a:ln>
            <a:effectLst/>
          </p:spPr>
          <p:txBody>
            <a:bodyPr lIns="0" tIns="0" rIns="0" bIns="0">
              <a:spAutoFit/>
            </a:bodyPr>
            <a:lstStyle/>
            <a:p>
              <a:pPr defTabSz="913526">
                <a:defRPr/>
              </a:pPr>
              <a:r>
                <a:rPr lang="en-US" sz="1837">
                  <a:latin typeface="Arial" charset="0"/>
                </a:rPr>
                <a:t>Unit of measure</a:t>
              </a:r>
            </a:p>
          </p:txBody>
        </p:sp>
        <p:sp>
          <p:nvSpPr>
            <p:cNvPr id="7" name="McK Footnote" hidden="1">
              <a:extLst>
                <a:ext uri="{FF2B5EF4-FFF2-40B4-BE49-F238E27FC236}">
                  <a16:creationId xmlns:a16="http://schemas.microsoft.com/office/drawing/2014/main" id="{FF168E35-556C-4B66-BB35-3BCA39F752C1}"/>
                </a:ext>
              </a:extLst>
            </p:cNvPr>
            <p:cNvSpPr txBox="1">
              <a:spLocks noChangeArrowheads="1"/>
            </p:cNvSpPr>
            <p:nvPr userDrawn="1"/>
          </p:nvSpPr>
          <p:spPr bwMode="auto">
            <a:xfrm>
              <a:off x="79" y="3956"/>
              <a:ext cx="5145" cy="261"/>
            </a:xfrm>
            <a:prstGeom prst="rect">
              <a:avLst/>
            </a:prstGeom>
            <a:noFill/>
            <a:ln w="9525">
              <a:noFill/>
              <a:miter lim="800000"/>
              <a:headEnd/>
              <a:tailEnd/>
            </a:ln>
            <a:effectLst/>
          </p:spPr>
          <p:txBody>
            <a:bodyPr lIns="0" tIns="0" rIns="0" bIns="0" anchor="b">
              <a:spAutoFit/>
            </a:bodyPr>
            <a:lstStyle/>
            <a:p>
              <a:pPr marL="586341" indent="-586341" defTabSz="913526">
                <a:tabLst>
                  <a:tab pos="544228" algn="r"/>
                </a:tabLst>
                <a:defRPr/>
              </a:pPr>
              <a:r>
                <a:rPr lang="en-US" sz="1224">
                  <a:solidFill>
                    <a:srgbClr val="000000"/>
                  </a:solidFill>
                  <a:latin typeface="Arial" charset="0"/>
                </a:rPr>
                <a:t>	*	Footnote</a:t>
              </a:r>
            </a:p>
            <a:p>
              <a:pPr marL="586341" indent="-586341" defTabSz="913526">
                <a:spcBef>
                  <a:spcPct val="20000"/>
                </a:spcBef>
                <a:tabLst>
                  <a:tab pos="544228" algn="r"/>
                </a:tabLst>
                <a:defRPr/>
              </a:pPr>
              <a:r>
                <a:rPr lang="en-US" sz="1224">
                  <a:solidFill>
                    <a:srgbClr val="000000"/>
                  </a:solidFill>
                  <a:latin typeface="Arial" charset="0"/>
                </a:rPr>
                <a:t>Source:		Source</a:t>
              </a:r>
            </a:p>
          </p:txBody>
        </p:sp>
      </p:grpSp>
      <p:sp>
        <p:nvSpPr>
          <p:cNvPr id="12" name="Text Box 123">
            <a:extLst>
              <a:ext uri="{FF2B5EF4-FFF2-40B4-BE49-F238E27FC236}">
                <a16:creationId xmlns:a16="http://schemas.microsoft.com/office/drawing/2014/main" id="{A3CCE2A6-D638-438B-9701-7BECC6C61309}"/>
              </a:ext>
            </a:extLst>
          </p:cNvPr>
          <p:cNvSpPr txBox="1">
            <a:spLocks noChangeArrowheads="1"/>
          </p:cNvSpPr>
          <p:nvPr userDrawn="1"/>
        </p:nvSpPr>
        <p:spPr bwMode="auto">
          <a:xfrm>
            <a:off x="10947199" y="6433594"/>
            <a:ext cx="955390" cy="251094"/>
          </a:xfrm>
          <a:prstGeom prst="rect">
            <a:avLst/>
          </a:prstGeom>
          <a:noFill/>
          <a:ln w="9525">
            <a:noFill/>
            <a:miter lim="800000"/>
            <a:headEnd/>
            <a:tailEnd/>
          </a:ln>
          <a:effectLst/>
        </p:spPr>
        <p:txBody>
          <a:bodyPr wrap="none" lIns="0" tIns="0" rIns="0" bIns="0" anchor="b">
            <a:spAutoFit/>
          </a:bodyPr>
          <a:lstStyle/>
          <a:p>
            <a:pPr algn="r">
              <a:defRPr/>
            </a:pPr>
            <a:r>
              <a:rPr lang="en-US" sz="816" dirty="0">
                <a:latin typeface="Arial" charset="0"/>
              </a:rPr>
              <a:t>RaviJannu@Bigdata</a:t>
            </a:r>
          </a:p>
          <a:p>
            <a:pPr algn="r">
              <a:defRPr/>
            </a:pPr>
            <a:endParaRPr lang="en-US" sz="816" dirty="0">
              <a:latin typeface="Arial" charset="0"/>
            </a:endParaRPr>
          </a:p>
        </p:txBody>
      </p:sp>
      <p:sp>
        <p:nvSpPr>
          <p:cNvPr id="3" name="Content Placeholder 2"/>
          <p:cNvSpPr>
            <a:spLocks noGrp="1"/>
          </p:cNvSpPr>
          <p:nvPr>
            <p:ph idx="1"/>
          </p:nvPr>
        </p:nvSpPr>
        <p:spPr>
          <a:xfrm>
            <a:off x="390923" y="1671577"/>
            <a:ext cx="11725485" cy="12472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noChangeArrowheads="1"/>
          </p:cNvSpPr>
          <p:nvPr>
            <p:ph type="title"/>
          </p:nvPr>
        </p:nvSpPr>
        <p:spPr bwMode="auto">
          <a:xfrm>
            <a:off x="1110131" y="954201"/>
            <a:ext cx="11168261" cy="314060"/>
          </a:xfrm>
          <a:prstGeom prst="rect">
            <a:avLst/>
          </a:prstGeom>
          <a:noFill/>
          <a:ln w="9525">
            <a:noFill/>
            <a:miter lim="800000"/>
            <a:headEnd/>
            <a:tailEnd/>
          </a:ln>
        </p:spPr>
        <p:txBody>
          <a:bodyPr/>
          <a:lstStyle/>
          <a:p>
            <a:pPr lvl="0"/>
            <a:r>
              <a:rPr lang="en-US" dirty="0"/>
              <a:t>Click to edit Master title style</a:t>
            </a:r>
          </a:p>
        </p:txBody>
      </p:sp>
    </p:spTree>
    <p:extLst>
      <p:ext uri="{BB962C8B-B14F-4D97-AF65-F5344CB8AC3E}">
        <p14:creationId xmlns:p14="http://schemas.microsoft.com/office/powerpoint/2010/main" val="287452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CB158-A80B-4878-B642-E8DC169345EA}"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20588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CB158-A80B-4878-B642-E8DC169345EA}"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170112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CB158-A80B-4878-B642-E8DC169345EA}"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160001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CB158-A80B-4878-B642-E8DC169345EA}" type="datetimeFigureOut">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421663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CB158-A80B-4878-B642-E8DC169345EA}" type="datetimeFigureOut">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412946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CB158-A80B-4878-B642-E8DC169345EA}" type="datetimeFigureOut">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268632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ECB158-A80B-4878-B642-E8DC169345EA}"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371648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ECB158-A80B-4878-B642-E8DC169345EA}" type="datetimeFigureOut">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86CB0-0618-4D0E-9F4D-118DA481FB42}" type="slidenum">
              <a:rPr lang="en-US" smtClean="0"/>
              <a:t>‹#›</a:t>
            </a:fld>
            <a:endParaRPr lang="en-US"/>
          </a:p>
        </p:txBody>
      </p:sp>
    </p:spTree>
    <p:extLst>
      <p:ext uri="{BB962C8B-B14F-4D97-AF65-F5344CB8AC3E}">
        <p14:creationId xmlns:p14="http://schemas.microsoft.com/office/powerpoint/2010/main" val="37050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CB158-A80B-4878-B642-E8DC169345EA}" type="datetimeFigureOut">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86CB0-0618-4D0E-9F4D-118DA481FB42}" type="slidenum">
              <a:rPr lang="en-US" smtClean="0"/>
              <a:t>‹#›</a:t>
            </a:fld>
            <a:endParaRPr lang="en-US"/>
          </a:p>
        </p:txBody>
      </p:sp>
    </p:spTree>
    <p:extLst>
      <p:ext uri="{BB962C8B-B14F-4D97-AF65-F5344CB8AC3E}">
        <p14:creationId xmlns:p14="http://schemas.microsoft.com/office/powerpoint/2010/main" val="2534401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AutoShape 19">
            <a:extLst>
              <a:ext uri="{FF2B5EF4-FFF2-40B4-BE49-F238E27FC236}">
                <a16:creationId xmlns:a16="http://schemas.microsoft.com/office/drawing/2014/main" id="{6E6D4C13-A477-46FE-B9A7-1DB325378C16}"/>
              </a:ext>
            </a:extLst>
          </p:cNvPr>
          <p:cNvSpPr>
            <a:spLocks noChangeArrowheads="1"/>
          </p:cNvSpPr>
          <p:nvPr userDrawn="1">
            <p:custDataLst>
              <p:tags r:id="rId3"/>
            </p:custDataLst>
          </p:nvPr>
        </p:nvSpPr>
        <p:spPr bwMode="auto">
          <a:xfrm>
            <a:off x="388762" y="626842"/>
            <a:ext cx="11803238" cy="991284"/>
          </a:xfrm>
          <a:prstGeom prst="flowChartProcess">
            <a:avLst/>
          </a:prstGeom>
          <a:solidFill>
            <a:schemeClr val="bg1"/>
          </a:solidFill>
          <a:ln w="9525">
            <a:solidFill>
              <a:schemeClr val="tx1"/>
            </a:solidFill>
            <a:miter lim="800000"/>
            <a:headEnd/>
            <a:tailEnd/>
          </a:ln>
          <a:effectLst/>
        </p:spPr>
        <p:txBody>
          <a:bodyPr wrap="none" lIns="0" tIns="0" rIns="0" bIns="0" anchor="ctr"/>
          <a:lstStyle/>
          <a:p>
            <a:pPr algn="ctr">
              <a:defRPr/>
            </a:pPr>
            <a:endParaRPr lang="en-US" sz="1428">
              <a:latin typeface="Arial" charset="0"/>
            </a:endParaRPr>
          </a:p>
        </p:txBody>
      </p:sp>
      <p:sp>
        <p:nvSpPr>
          <p:cNvPr id="6147" name="Rectangle 3">
            <a:extLst>
              <a:ext uri="{FF2B5EF4-FFF2-40B4-BE49-F238E27FC236}">
                <a16:creationId xmlns:a16="http://schemas.microsoft.com/office/drawing/2014/main" id="{093D3281-3D27-4797-99D9-7D3A02AFCB04}"/>
              </a:ext>
            </a:extLst>
          </p:cNvPr>
          <p:cNvSpPr>
            <a:spLocks noGrp="1" noChangeArrowheads="1"/>
          </p:cNvSpPr>
          <p:nvPr>
            <p:ph type="body" idx="1"/>
          </p:nvPr>
        </p:nvSpPr>
        <p:spPr bwMode="auto">
          <a:xfrm>
            <a:off x="360686" y="1629464"/>
            <a:ext cx="11725485" cy="1247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6148" name="McK Slide Elements">
            <a:extLst>
              <a:ext uri="{FF2B5EF4-FFF2-40B4-BE49-F238E27FC236}">
                <a16:creationId xmlns:a16="http://schemas.microsoft.com/office/drawing/2014/main" id="{49FDE36E-49FB-487F-86C2-AA689AAC7EBD}"/>
              </a:ext>
            </a:extLst>
          </p:cNvPr>
          <p:cNvGrpSpPr>
            <a:grpSpLocks/>
          </p:cNvGrpSpPr>
          <p:nvPr userDrawn="1"/>
        </p:nvGrpSpPr>
        <p:grpSpPr bwMode="auto">
          <a:xfrm>
            <a:off x="166305" y="542615"/>
            <a:ext cx="11725485" cy="6287850"/>
            <a:chOff x="77" y="335"/>
            <a:chExt cx="5429" cy="3882"/>
          </a:xfrm>
        </p:grpSpPr>
        <p:sp>
          <p:nvSpPr>
            <p:cNvPr id="1032" name="McK Measure" hidden="1">
              <a:extLst>
                <a:ext uri="{FF2B5EF4-FFF2-40B4-BE49-F238E27FC236}">
                  <a16:creationId xmlns:a16="http://schemas.microsoft.com/office/drawing/2014/main" id="{C2A3C9D8-B028-48DE-8473-BCBF796E80F0}"/>
                </a:ext>
              </a:extLst>
            </p:cNvPr>
            <p:cNvSpPr txBox="1">
              <a:spLocks noChangeArrowheads="1"/>
            </p:cNvSpPr>
            <p:nvPr userDrawn="1"/>
          </p:nvSpPr>
          <p:spPr bwMode="auto">
            <a:xfrm>
              <a:off x="77" y="335"/>
              <a:ext cx="5429" cy="178"/>
            </a:xfrm>
            <a:prstGeom prst="rect">
              <a:avLst/>
            </a:prstGeom>
            <a:noFill/>
            <a:ln w="9525">
              <a:noFill/>
              <a:miter lim="800000"/>
              <a:headEnd/>
              <a:tailEnd/>
            </a:ln>
            <a:effectLst/>
          </p:spPr>
          <p:txBody>
            <a:bodyPr lIns="0" tIns="0" rIns="0" bIns="0">
              <a:spAutoFit/>
            </a:bodyPr>
            <a:lstStyle/>
            <a:p>
              <a:pPr defTabSz="913526">
                <a:defRPr/>
              </a:pPr>
              <a:r>
                <a:rPr lang="en-US" sz="1837">
                  <a:latin typeface="Arial" charset="0"/>
                </a:rPr>
                <a:t>Unit of measure</a:t>
              </a:r>
            </a:p>
          </p:txBody>
        </p:sp>
        <p:sp>
          <p:nvSpPr>
            <p:cNvPr id="1033" name="McK Footnote" hidden="1">
              <a:extLst>
                <a:ext uri="{FF2B5EF4-FFF2-40B4-BE49-F238E27FC236}">
                  <a16:creationId xmlns:a16="http://schemas.microsoft.com/office/drawing/2014/main" id="{8DD8F42F-7BAC-4C82-B669-28AA75058C3D}"/>
                </a:ext>
              </a:extLst>
            </p:cNvPr>
            <p:cNvSpPr txBox="1">
              <a:spLocks noChangeArrowheads="1"/>
            </p:cNvSpPr>
            <p:nvPr userDrawn="1"/>
          </p:nvSpPr>
          <p:spPr bwMode="auto">
            <a:xfrm>
              <a:off x="79" y="3956"/>
              <a:ext cx="5145" cy="261"/>
            </a:xfrm>
            <a:prstGeom prst="rect">
              <a:avLst/>
            </a:prstGeom>
            <a:noFill/>
            <a:ln w="9525">
              <a:noFill/>
              <a:miter lim="800000"/>
              <a:headEnd/>
              <a:tailEnd/>
            </a:ln>
            <a:effectLst/>
          </p:spPr>
          <p:txBody>
            <a:bodyPr lIns="0" tIns="0" rIns="0" bIns="0" anchor="b">
              <a:spAutoFit/>
            </a:bodyPr>
            <a:lstStyle/>
            <a:p>
              <a:pPr marL="586341" indent="-586341" defTabSz="913526">
                <a:tabLst>
                  <a:tab pos="544228" algn="r"/>
                </a:tabLst>
                <a:defRPr/>
              </a:pPr>
              <a:r>
                <a:rPr lang="en-US" sz="1224">
                  <a:solidFill>
                    <a:srgbClr val="000000"/>
                  </a:solidFill>
                  <a:latin typeface="Arial" charset="0"/>
                </a:rPr>
                <a:t>	*	Footnote</a:t>
              </a:r>
            </a:p>
            <a:p>
              <a:pPr marL="586341" indent="-586341" defTabSz="913526">
                <a:spcBef>
                  <a:spcPct val="20000"/>
                </a:spcBef>
                <a:tabLst>
                  <a:tab pos="544228" algn="r"/>
                </a:tabLst>
                <a:defRPr/>
              </a:pPr>
              <a:r>
                <a:rPr lang="en-US" sz="1224">
                  <a:solidFill>
                    <a:srgbClr val="000000"/>
                  </a:solidFill>
                  <a:latin typeface="Arial" charset="0"/>
                </a:rPr>
                <a:t>Source:		Source</a:t>
              </a:r>
            </a:p>
          </p:txBody>
        </p:sp>
      </p:grpSp>
      <p:pic>
        <p:nvPicPr>
          <p:cNvPr id="6149" name="Picture 29" descr="l_petrol_8">
            <a:extLst>
              <a:ext uri="{FF2B5EF4-FFF2-40B4-BE49-F238E27FC236}">
                <a16:creationId xmlns:a16="http://schemas.microsoft.com/office/drawing/2014/main" id="{BE5A289B-8610-4C2D-8384-742D4360BB0B}"/>
              </a:ext>
            </a:extLst>
          </p:cNvPr>
          <p:cNvPicPr>
            <a:picLocks noChangeAspect="1" noChangeArrowheads="1"/>
          </p:cNvPicPr>
          <p:nvPr userDrawn="1">
            <p:custDataLst>
              <p:tags r:id="rId4"/>
            </p:custDataLst>
          </p:nvPr>
        </p:nvPicPr>
        <p:blipFill>
          <a:blip r:embed="rId6">
            <a:extLst>
              <a:ext uri="{28A0092B-C50C-407E-A947-70E740481C1C}">
                <a14:useLocalDpi xmlns:a14="http://schemas.microsoft.com/office/drawing/2010/main" val="0"/>
              </a:ext>
            </a:extLst>
          </a:blip>
          <a:srcRect l="3856" t="13219" r="3470" b="18391"/>
          <a:stretch>
            <a:fillRect/>
          </a:stretch>
        </p:blipFill>
        <p:spPr bwMode="auto">
          <a:xfrm>
            <a:off x="10345382" y="226765"/>
            <a:ext cx="1568006" cy="1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9">
            <a:extLst>
              <a:ext uri="{FF2B5EF4-FFF2-40B4-BE49-F238E27FC236}">
                <a16:creationId xmlns:a16="http://schemas.microsoft.com/office/drawing/2014/main" id="{2ED6119A-B2B2-4827-BB53-2940702F524C}"/>
              </a:ext>
            </a:extLst>
          </p:cNvPr>
          <p:cNvSpPr>
            <a:spLocks noGrp="1" noChangeArrowheads="1"/>
          </p:cNvSpPr>
          <p:nvPr>
            <p:ph type="title"/>
            <p:custDataLst>
              <p:tags r:id="rId5"/>
            </p:custDataLst>
          </p:nvPr>
        </p:nvSpPr>
        <p:spPr bwMode="auto">
          <a:xfrm>
            <a:off x="1110131" y="941243"/>
            <a:ext cx="11168261" cy="31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sp>
        <p:nvSpPr>
          <p:cNvPr id="12" name="Text Box 120">
            <a:extLst>
              <a:ext uri="{FF2B5EF4-FFF2-40B4-BE49-F238E27FC236}">
                <a16:creationId xmlns:a16="http://schemas.microsoft.com/office/drawing/2014/main" id="{BA2C512E-3BE4-45AF-9503-BA637F566C4E}"/>
              </a:ext>
            </a:extLst>
          </p:cNvPr>
          <p:cNvSpPr txBox="1">
            <a:spLocks noChangeArrowheads="1"/>
          </p:cNvSpPr>
          <p:nvPr userDrawn="1"/>
        </p:nvSpPr>
        <p:spPr bwMode="auto">
          <a:xfrm>
            <a:off x="539948" y="6525126"/>
            <a:ext cx="400751" cy="125547"/>
          </a:xfrm>
          <a:prstGeom prst="rect">
            <a:avLst/>
          </a:prstGeom>
          <a:noFill/>
          <a:ln w="9525">
            <a:noFill/>
            <a:miter lim="800000"/>
            <a:headEnd/>
            <a:tailEnd/>
          </a:ln>
        </p:spPr>
        <p:txBody>
          <a:bodyPr wrap="none" lIns="0" tIns="0" rIns="0" bIns="0" anchor="b">
            <a:spAutoFit/>
          </a:bodyPr>
          <a:lstStyle>
            <a:lvl1pPr eaLnBrk="0" hangingPunct="0">
              <a:defRPr sz="1600">
                <a:solidFill>
                  <a:schemeClr val="tx1"/>
                </a:solidFill>
                <a:latin typeface="Arial" panose="020B0604020202020204" pitchFamily="34" charset="0"/>
                <a:ea typeface="-윤고딕130" pitchFamily="18" charset="-127"/>
              </a:defRPr>
            </a:lvl1pPr>
            <a:lvl2pPr marL="742950" indent="-285750" eaLnBrk="0" hangingPunct="0">
              <a:defRPr sz="1600">
                <a:solidFill>
                  <a:schemeClr val="tx1"/>
                </a:solidFill>
                <a:latin typeface="Arial" panose="020B0604020202020204" pitchFamily="34" charset="0"/>
                <a:ea typeface="-윤고딕130" pitchFamily="18" charset="-127"/>
              </a:defRPr>
            </a:lvl2pPr>
            <a:lvl3pPr marL="1143000" indent="-228600" eaLnBrk="0" hangingPunct="0">
              <a:defRPr sz="1600">
                <a:solidFill>
                  <a:schemeClr val="tx1"/>
                </a:solidFill>
                <a:latin typeface="Arial" panose="020B0604020202020204" pitchFamily="34" charset="0"/>
                <a:ea typeface="-윤고딕130" pitchFamily="18" charset="-127"/>
              </a:defRPr>
            </a:lvl3pPr>
            <a:lvl4pPr marL="1600200" indent="-228600" eaLnBrk="0" hangingPunct="0">
              <a:defRPr sz="1600">
                <a:solidFill>
                  <a:schemeClr val="tx1"/>
                </a:solidFill>
                <a:latin typeface="Arial" panose="020B0604020202020204" pitchFamily="34" charset="0"/>
                <a:ea typeface="-윤고딕130" pitchFamily="18" charset="-127"/>
              </a:defRPr>
            </a:lvl4pPr>
            <a:lvl5pPr marL="2057400" indent="-228600" eaLnBrk="0" hangingPunct="0">
              <a:defRPr sz="1600">
                <a:solidFill>
                  <a:schemeClr val="tx1"/>
                </a:solidFill>
                <a:latin typeface="Arial" panose="020B0604020202020204" pitchFamily="34" charset="0"/>
                <a:ea typeface="-윤고딕130" pitchFamily="18" charset="-127"/>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r>
              <a:rPr lang="en-US" altLang="en-US" sz="816"/>
              <a:t>Page </a:t>
            </a:r>
            <a:fld id="{E0D9F354-1B74-4067-A5E0-5B03459701C8}" type="slidenum">
              <a:rPr lang="en-US" altLang="en-US" sz="816"/>
              <a:pPr/>
              <a:t>‹#›</a:t>
            </a:fld>
            <a:endParaRPr lang="en-US" altLang="en-US" sz="816"/>
          </a:p>
        </p:txBody>
      </p:sp>
      <p:sp>
        <p:nvSpPr>
          <p:cNvPr id="13" name="Text Box 121">
            <a:extLst>
              <a:ext uri="{FF2B5EF4-FFF2-40B4-BE49-F238E27FC236}">
                <a16:creationId xmlns:a16="http://schemas.microsoft.com/office/drawing/2014/main" id="{E7B09A8A-CD20-4848-9391-8110CFD2A077}"/>
              </a:ext>
            </a:extLst>
          </p:cNvPr>
          <p:cNvSpPr txBox="1">
            <a:spLocks noChangeArrowheads="1"/>
          </p:cNvSpPr>
          <p:nvPr userDrawn="1"/>
        </p:nvSpPr>
        <p:spPr bwMode="auto">
          <a:xfrm>
            <a:off x="3775308" y="6520267"/>
            <a:ext cx="428002" cy="125547"/>
          </a:xfrm>
          <a:prstGeom prst="rect">
            <a:avLst/>
          </a:prstGeom>
          <a:noFill/>
          <a:ln w="9525">
            <a:noFill/>
            <a:miter lim="800000"/>
            <a:headEnd/>
            <a:tailEnd/>
          </a:ln>
        </p:spPr>
        <p:txBody>
          <a:bodyPr wrap="none" lIns="0" tIns="0" rIns="0" bIns="0" anchor="b">
            <a:spAutoFit/>
          </a:bodyPr>
          <a:lstStyle/>
          <a:p>
            <a:pPr eaLnBrk="0" hangingPunct="0">
              <a:defRPr/>
            </a:pPr>
            <a:r>
              <a:rPr lang="en-US" sz="816" dirty="0">
                <a:latin typeface="Arial" charset="0"/>
              </a:rPr>
              <a:t>Jan 2009</a:t>
            </a:r>
          </a:p>
        </p:txBody>
      </p:sp>
      <p:sp>
        <p:nvSpPr>
          <p:cNvPr id="14" name="Text Box 123">
            <a:extLst>
              <a:ext uri="{FF2B5EF4-FFF2-40B4-BE49-F238E27FC236}">
                <a16:creationId xmlns:a16="http://schemas.microsoft.com/office/drawing/2014/main" id="{464D938E-A327-486E-A1A6-63870A82E402}"/>
              </a:ext>
            </a:extLst>
          </p:cNvPr>
          <p:cNvSpPr txBox="1">
            <a:spLocks noChangeArrowheads="1"/>
          </p:cNvSpPr>
          <p:nvPr userDrawn="1"/>
        </p:nvSpPr>
        <p:spPr bwMode="auto">
          <a:xfrm>
            <a:off x="7702721" y="6559141"/>
            <a:ext cx="4199868" cy="125547"/>
          </a:xfrm>
          <a:prstGeom prst="rect">
            <a:avLst/>
          </a:prstGeom>
          <a:noFill/>
          <a:ln w="9525">
            <a:noFill/>
            <a:miter lim="800000"/>
            <a:headEnd/>
            <a:tailEnd/>
          </a:ln>
          <a:effectLst/>
        </p:spPr>
        <p:txBody>
          <a:bodyPr wrap="none" lIns="0" tIns="0" rIns="0" bIns="0" anchor="b">
            <a:spAutoFit/>
          </a:bodyPr>
          <a:lstStyle/>
          <a:p>
            <a:pPr algn="r">
              <a:defRPr/>
            </a:pPr>
            <a:r>
              <a:rPr lang="en-US" sz="816" dirty="0">
                <a:latin typeface="Arial" charset="0"/>
              </a:rPr>
              <a:t>Confidential / © Siemens AG / Siemens IT Solutions and Services 2009. All rights reserved</a:t>
            </a:r>
          </a:p>
        </p:txBody>
      </p:sp>
      <p:sp>
        <p:nvSpPr>
          <p:cNvPr id="15" name="Text Box 122">
            <a:extLst>
              <a:ext uri="{FF2B5EF4-FFF2-40B4-BE49-F238E27FC236}">
                <a16:creationId xmlns:a16="http://schemas.microsoft.com/office/drawing/2014/main" id="{B5DA96B3-D4ED-4D87-B0C1-96D3904F4F05}"/>
              </a:ext>
            </a:extLst>
          </p:cNvPr>
          <p:cNvSpPr txBox="1">
            <a:spLocks noChangeArrowheads="1"/>
          </p:cNvSpPr>
          <p:nvPr userDrawn="1"/>
        </p:nvSpPr>
        <p:spPr bwMode="auto">
          <a:xfrm>
            <a:off x="11705553" y="6684836"/>
            <a:ext cx="209994" cy="156966"/>
          </a:xfrm>
          <a:prstGeom prst="rect">
            <a:avLst/>
          </a:prstGeom>
          <a:noFill/>
          <a:ln w="9525">
            <a:noFill/>
            <a:miter lim="800000"/>
            <a:headEnd/>
            <a:tailEnd/>
          </a:ln>
        </p:spPr>
        <p:txBody>
          <a:bodyPr wrap="none" lIns="0" tIns="0" rIns="0" bIns="0" anchor="b">
            <a:spAutoFit/>
          </a:bodyPr>
          <a:lstStyle/>
          <a:p>
            <a:pPr algn="r" eaLnBrk="0" hangingPunct="0">
              <a:defRPr/>
            </a:pPr>
            <a:r>
              <a:rPr lang="en-US" sz="1020" dirty="0">
                <a:latin typeface="Arial" charset="0"/>
              </a:rPr>
              <a:t>SIS</a:t>
            </a:r>
          </a:p>
        </p:txBody>
      </p:sp>
    </p:spTree>
    <p:extLst>
      <p:ext uri="{BB962C8B-B14F-4D97-AF65-F5344CB8AC3E}">
        <p14:creationId xmlns:p14="http://schemas.microsoft.com/office/powerpoint/2010/main" val="1386586456"/>
      </p:ext>
    </p:extLst>
  </p:cSld>
  <p:clrMap bg1="lt1" tx1="dk1" bg2="lt2" tx2="dk2" accent1="accent1" accent2="accent2" accent3="accent3" accent4="accent4" accent5="accent5" accent6="accent6" hlink="hlink" folHlink="folHlink"/>
  <p:sldLayoutIdLst>
    <p:sldLayoutId id="2147483736" r:id="rId1"/>
  </p:sldLayoutIdLst>
  <p:hf hdr="0" ftr="0" dt="0"/>
  <p:txStyles>
    <p:titleStyle>
      <a:lvl1pPr algn="l" defTabSz="913526" rtl="0" eaLnBrk="0" fontAlgn="base" hangingPunct="0">
        <a:spcBef>
          <a:spcPct val="0"/>
        </a:spcBef>
        <a:spcAft>
          <a:spcPct val="0"/>
        </a:spcAft>
        <a:defRPr sz="2041" b="1">
          <a:solidFill>
            <a:schemeClr val="tx2"/>
          </a:solidFill>
          <a:latin typeface="+mj-lt"/>
          <a:ea typeface="+mj-ea"/>
          <a:cs typeface="+mj-cs"/>
        </a:defRPr>
      </a:lvl1pPr>
      <a:lvl2pPr algn="l" defTabSz="913526" rtl="0" eaLnBrk="0" fontAlgn="base" hangingPunct="0">
        <a:spcBef>
          <a:spcPct val="0"/>
        </a:spcBef>
        <a:spcAft>
          <a:spcPct val="0"/>
        </a:spcAft>
        <a:defRPr sz="2041" b="1">
          <a:solidFill>
            <a:schemeClr val="tx2"/>
          </a:solidFill>
          <a:latin typeface="Arial" charset="0"/>
          <a:ea typeface="-윤고딕130" pitchFamily="18" charset="-127"/>
        </a:defRPr>
      </a:lvl2pPr>
      <a:lvl3pPr algn="l" defTabSz="913526" rtl="0" eaLnBrk="0" fontAlgn="base" hangingPunct="0">
        <a:spcBef>
          <a:spcPct val="0"/>
        </a:spcBef>
        <a:spcAft>
          <a:spcPct val="0"/>
        </a:spcAft>
        <a:defRPr sz="2041" b="1">
          <a:solidFill>
            <a:schemeClr val="tx2"/>
          </a:solidFill>
          <a:latin typeface="Arial" charset="0"/>
          <a:ea typeface="-윤고딕130" pitchFamily="18" charset="-127"/>
        </a:defRPr>
      </a:lvl3pPr>
      <a:lvl4pPr algn="l" defTabSz="913526" rtl="0" eaLnBrk="0" fontAlgn="base" hangingPunct="0">
        <a:spcBef>
          <a:spcPct val="0"/>
        </a:spcBef>
        <a:spcAft>
          <a:spcPct val="0"/>
        </a:spcAft>
        <a:defRPr sz="2041" b="1">
          <a:solidFill>
            <a:schemeClr val="tx2"/>
          </a:solidFill>
          <a:latin typeface="Arial" charset="0"/>
          <a:ea typeface="-윤고딕130" pitchFamily="18" charset="-127"/>
        </a:defRPr>
      </a:lvl4pPr>
      <a:lvl5pPr algn="l" defTabSz="913526" rtl="0" eaLnBrk="0" fontAlgn="base" hangingPunct="0">
        <a:spcBef>
          <a:spcPct val="0"/>
        </a:spcBef>
        <a:spcAft>
          <a:spcPct val="0"/>
        </a:spcAft>
        <a:defRPr sz="2041" b="1">
          <a:solidFill>
            <a:schemeClr val="tx2"/>
          </a:solidFill>
          <a:latin typeface="Arial" charset="0"/>
          <a:ea typeface="-윤고딕130" pitchFamily="18" charset="-127"/>
        </a:defRPr>
      </a:lvl5pPr>
      <a:lvl6pPr marL="466481" algn="l" defTabSz="913526" rtl="0" fontAlgn="base">
        <a:spcBef>
          <a:spcPct val="0"/>
        </a:spcBef>
        <a:spcAft>
          <a:spcPct val="0"/>
        </a:spcAft>
        <a:defRPr sz="1939" b="1">
          <a:solidFill>
            <a:schemeClr val="tx2"/>
          </a:solidFill>
          <a:latin typeface="Arial" charset="0"/>
          <a:ea typeface="-윤고딕130" pitchFamily="18" charset="-127"/>
        </a:defRPr>
      </a:lvl6pPr>
      <a:lvl7pPr marL="932962" algn="l" defTabSz="913526" rtl="0" fontAlgn="base">
        <a:spcBef>
          <a:spcPct val="0"/>
        </a:spcBef>
        <a:spcAft>
          <a:spcPct val="0"/>
        </a:spcAft>
        <a:defRPr sz="1939" b="1">
          <a:solidFill>
            <a:schemeClr val="tx2"/>
          </a:solidFill>
          <a:latin typeface="Arial" charset="0"/>
          <a:ea typeface="-윤고딕130" pitchFamily="18" charset="-127"/>
        </a:defRPr>
      </a:lvl7pPr>
      <a:lvl8pPr marL="1399443" algn="l" defTabSz="913526" rtl="0" fontAlgn="base">
        <a:spcBef>
          <a:spcPct val="0"/>
        </a:spcBef>
        <a:spcAft>
          <a:spcPct val="0"/>
        </a:spcAft>
        <a:defRPr sz="1939" b="1">
          <a:solidFill>
            <a:schemeClr val="tx2"/>
          </a:solidFill>
          <a:latin typeface="Arial" charset="0"/>
          <a:ea typeface="-윤고딕130" pitchFamily="18" charset="-127"/>
        </a:defRPr>
      </a:lvl8pPr>
      <a:lvl9pPr marL="1865925" algn="l" defTabSz="913526" rtl="0" fontAlgn="base">
        <a:spcBef>
          <a:spcPct val="0"/>
        </a:spcBef>
        <a:spcAft>
          <a:spcPct val="0"/>
        </a:spcAft>
        <a:defRPr sz="1939" b="1">
          <a:solidFill>
            <a:schemeClr val="tx2"/>
          </a:solidFill>
          <a:latin typeface="Arial" charset="0"/>
          <a:ea typeface="-윤고딕130" pitchFamily="18" charset="-127"/>
        </a:defRPr>
      </a:lvl9pPr>
    </p:titleStyle>
    <p:bodyStyle>
      <a:lvl1pPr marL="349861" indent="-349861" algn="l" defTabSz="913526" rtl="0" eaLnBrk="0" fontAlgn="base" hangingPunct="0">
        <a:spcBef>
          <a:spcPct val="0"/>
        </a:spcBef>
        <a:spcAft>
          <a:spcPct val="0"/>
        </a:spcAft>
        <a:buSzPct val="120000"/>
        <a:defRPr sz="1632">
          <a:solidFill>
            <a:schemeClr val="tx1"/>
          </a:solidFill>
          <a:latin typeface="+mn-lt"/>
          <a:ea typeface="+mn-ea"/>
          <a:cs typeface="+mn-cs"/>
        </a:defRPr>
      </a:lvl1pPr>
      <a:lvl2pPr marL="147396" indent="-145775" algn="l" defTabSz="913526" rtl="0" eaLnBrk="0" fontAlgn="base" hangingPunct="0">
        <a:spcBef>
          <a:spcPct val="0"/>
        </a:spcBef>
        <a:spcAft>
          <a:spcPct val="0"/>
        </a:spcAft>
        <a:buSzPct val="120000"/>
        <a:buChar char="•"/>
        <a:defRPr sz="1632">
          <a:solidFill>
            <a:schemeClr val="tx1"/>
          </a:solidFill>
          <a:latin typeface="+mn-lt"/>
          <a:ea typeface="+mn-ea"/>
        </a:defRPr>
      </a:lvl2pPr>
      <a:lvl3pPr marL="301269" indent="-152254" algn="l" defTabSz="913526" rtl="0" eaLnBrk="0" fontAlgn="base" hangingPunct="0">
        <a:spcBef>
          <a:spcPct val="0"/>
        </a:spcBef>
        <a:spcAft>
          <a:spcPct val="0"/>
        </a:spcAft>
        <a:buChar char="–"/>
        <a:defRPr sz="1632">
          <a:solidFill>
            <a:schemeClr val="tx1"/>
          </a:solidFill>
          <a:latin typeface="+mn-lt"/>
          <a:ea typeface="+mn-ea"/>
        </a:defRPr>
      </a:lvl3pPr>
      <a:lvl4pPr marL="440566" indent="-137677" algn="l" defTabSz="913526" rtl="0" eaLnBrk="0" fontAlgn="base" hangingPunct="0">
        <a:spcBef>
          <a:spcPct val="0"/>
        </a:spcBef>
        <a:spcAft>
          <a:spcPct val="0"/>
        </a:spcAft>
        <a:buSzPct val="89000"/>
        <a:buChar char="•"/>
        <a:defRPr sz="1632">
          <a:solidFill>
            <a:schemeClr val="tx1"/>
          </a:solidFill>
          <a:latin typeface="+mn-lt"/>
          <a:ea typeface="+mn-ea"/>
        </a:defRPr>
      </a:lvl4pPr>
      <a:lvl5pPr marL="594440" indent="-152254" algn="l" defTabSz="913526" rtl="0" eaLnBrk="0" fontAlgn="base" hangingPunct="0">
        <a:spcBef>
          <a:spcPct val="0"/>
        </a:spcBef>
        <a:spcAft>
          <a:spcPct val="0"/>
        </a:spcAft>
        <a:buSzPct val="75000"/>
        <a:buChar char="–"/>
        <a:defRPr sz="1632">
          <a:solidFill>
            <a:schemeClr val="tx1"/>
          </a:solidFill>
          <a:latin typeface="+mn-lt"/>
          <a:ea typeface="+mn-ea"/>
        </a:defRPr>
      </a:lvl5pPr>
      <a:lvl6pPr marL="1060921" indent="-152254" algn="l" defTabSz="913526" rtl="0" fontAlgn="base">
        <a:spcBef>
          <a:spcPct val="0"/>
        </a:spcBef>
        <a:spcAft>
          <a:spcPct val="0"/>
        </a:spcAft>
        <a:buSzPct val="75000"/>
        <a:buChar char="–"/>
        <a:defRPr sz="1632">
          <a:solidFill>
            <a:schemeClr val="tx1"/>
          </a:solidFill>
          <a:latin typeface="+mn-lt"/>
          <a:ea typeface="+mn-ea"/>
        </a:defRPr>
      </a:lvl6pPr>
      <a:lvl7pPr marL="1527402" indent="-152254" algn="l" defTabSz="913526" rtl="0" fontAlgn="base">
        <a:spcBef>
          <a:spcPct val="0"/>
        </a:spcBef>
        <a:spcAft>
          <a:spcPct val="0"/>
        </a:spcAft>
        <a:buSzPct val="75000"/>
        <a:buChar char="–"/>
        <a:defRPr sz="1632">
          <a:solidFill>
            <a:schemeClr val="tx1"/>
          </a:solidFill>
          <a:latin typeface="+mn-lt"/>
          <a:ea typeface="+mn-ea"/>
        </a:defRPr>
      </a:lvl7pPr>
      <a:lvl8pPr marL="1993884" indent="-152254" algn="l" defTabSz="913526" rtl="0" fontAlgn="base">
        <a:spcBef>
          <a:spcPct val="0"/>
        </a:spcBef>
        <a:spcAft>
          <a:spcPct val="0"/>
        </a:spcAft>
        <a:buSzPct val="75000"/>
        <a:buChar char="–"/>
        <a:defRPr sz="1632">
          <a:solidFill>
            <a:schemeClr val="tx1"/>
          </a:solidFill>
          <a:latin typeface="+mn-lt"/>
          <a:ea typeface="+mn-ea"/>
        </a:defRPr>
      </a:lvl8pPr>
      <a:lvl9pPr marL="2460365" indent="-152254" algn="l" defTabSz="913526" rtl="0" fontAlgn="base">
        <a:spcBef>
          <a:spcPct val="0"/>
        </a:spcBef>
        <a:spcAft>
          <a:spcPct val="0"/>
        </a:spcAft>
        <a:buSzPct val="75000"/>
        <a:buChar char="–"/>
        <a:defRPr sz="1632">
          <a:solidFill>
            <a:schemeClr val="tx1"/>
          </a:solidFill>
          <a:latin typeface="+mn-lt"/>
          <a:ea typeface="+mn-ea"/>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29"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tags" Target="../tags/tag42.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tags" Target="../tags/tag45.xml"/><Relationship Id="rId30"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slideLayout" Target="../slideLayouts/slideLayout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0" name="Freeform: Shape 1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6" name="Freeform: Shape 2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8FB310C-F00C-4682-BCDE-C1E1D1AD8ACB}"/>
              </a:ext>
            </a:extLst>
          </p:cNvPr>
          <p:cNvSpPr txBox="1"/>
          <p:nvPr/>
        </p:nvSpPr>
        <p:spPr>
          <a:xfrm>
            <a:off x="10867293" y="6233746"/>
            <a:ext cx="861646" cy="276999"/>
          </a:xfrm>
          <a:prstGeom prst="rect">
            <a:avLst/>
          </a:prstGeom>
          <a:noFill/>
        </p:spPr>
        <p:txBody>
          <a:bodyPr wrap="square" rtlCol="0">
            <a:spAutoFit/>
          </a:bodyPr>
          <a:lstStyle/>
          <a:p>
            <a:pPr>
              <a:spcAft>
                <a:spcPts val="600"/>
              </a:spcAft>
            </a:pPr>
            <a:r>
              <a:rPr lang="en-US" sz="1200" dirty="0">
                <a:solidFill>
                  <a:schemeClr val="bg1"/>
                </a:solidFill>
              </a:rPr>
              <a:t>Ravi Jannu</a:t>
            </a:r>
            <a:endParaRPr lang="en-US" sz="1200">
              <a:solidFill>
                <a:schemeClr val="bg1"/>
              </a:solidFill>
            </a:endParaRPr>
          </a:p>
        </p:txBody>
      </p:sp>
      <p:pic>
        <p:nvPicPr>
          <p:cNvPr id="6" name="Picture 5">
            <a:extLst>
              <a:ext uri="{FF2B5EF4-FFF2-40B4-BE49-F238E27FC236}">
                <a16:creationId xmlns:a16="http://schemas.microsoft.com/office/drawing/2014/main" id="{285612A0-B756-CD8F-480E-5821CD51D15B}"/>
              </a:ext>
            </a:extLst>
          </p:cNvPr>
          <p:cNvPicPr>
            <a:picLocks noChangeAspect="1"/>
          </p:cNvPicPr>
          <p:nvPr/>
        </p:nvPicPr>
        <p:blipFill>
          <a:blip r:embed="rId2"/>
          <a:stretch>
            <a:fillRect/>
          </a:stretch>
        </p:blipFill>
        <p:spPr>
          <a:xfrm>
            <a:off x="880844" y="813733"/>
            <a:ext cx="4589149" cy="3896800"/>
          </a:xfrm>
          <a:prstGeom prst="rect">
            <a:avLst/>
          </a:prstGeom>
        </p:spPr>
      </p:pic>
      <p:pic>
        <p:nvPicPr>
          <p:cNvPr id="8" name="Picture 7">
            <a:extLst>
              <a:ext uri="{FF2B5EF4-FFF2-40B4-BE49-F238E27FC236}">
                <a16:creationId xmlns:a16="http://schemas.microsoft.com/office/drawing/2014/main" id="{D3FBBD31-90F7-EE0A-AD2D-7F12C913173E}"/>
              </a:ext>
            </a:extLst>
          </p:cNvPr>
          <p:cNvPicPr>
            <a:picLocks noChangeAspect="1"/>
          </p:cNvPicPr>
          <p:nvPr/>
        </p:nvPicPr>
        <p:blipFill>
          <a:blip r:embed="rId3"/>
          <a:stretch>
            <a:fillRect/>
          </a:stretch>
        </p:blipFill>
        <p:spPr>
          <a:xfrm>
            <a:off x="5454197" y="2988066"/>
            <a:ext cx="5061404" cy="3720561"/>
          </a:xfrm>
          <a:prstGeom prst="rect">
            <a:avLst/>
          </a:prstGeom>
        </p:spPr>
      </p:pic>
    </p:spTree>
    <p:extLst>
      <p:ext uri="{BB962C8B-B14F-4D97-AF65-F5344CB8AC3E}">
        <p14:creationId xmlns:p14="http://schemas.microsoft.com/office/powerpoint/2010/main" val="1129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8425-EE48-4A2B-9AC9-298BB7672F87}"/>
              </a:ext>
            </a:extLst>
          </p:cNvPr>
          <p:cNvSpPr>
            <a:spLocks noGrp="1"/>
          </p:cNvSpPr>
          <p:nvPr>
            <p:ph type="title"/>
          </p:nvPr>
        </p:nvSpPr>
        <p:spPr/>
        <p:txBody>
          <a:bodyPr/>
          <a:lstStyle/>
          <a:p>
            <a:r>
              <a:rPr lang="en-US" dirty="0"/>
              <a:t>Cost Optimization for Compute Engines</a:t>
            </a:r>
          </a:p>
        </p:txBody>
      </p:sp>
      <p:pic>
        <p:nvPicPr>
          <p:cNvPr id="4" name="Content Placeholder 3">
            <a:extLst>
              <a:ext uri="{FF2B5EF4-FFF2-40B4-BE49-F238E27FC236}">
                <a16:creationId xmlns:a16="http://schemas.microsoft.com/office/drawing/2014/main" id="{94A69A51-E28B-46F8-9D40-50A25861E450}"/>
              </a:ext>
            </a:extLst>
          </p:cNvPr>
          <p:cNvPicPr>
            <a:picLocks noGrp="1" noChangeAspect="1"/>
          </p:cNvPicPr>
          <p:nvPr>
            <p:ph idx="1"/>
          </p:nvPr>
        </p:nvPicPr>
        <p:blipFill>
          <a:blip r:embed="rId4"/>
          <a:stretch>
            <a:fillRect/>
          </a:stretch>
        </p:blipFill>
        <p:spPr>
          <a:xfrm>
            <a:off x="1071562" y="2005012"/>
            <a:ext cx="447675" cy="2847975"/>
          </a:xfrm>
          <a:prstGeom prst="rect">
            <a:avLst/>
          </a:prstGeom>
        </p:spPr>
      </p:pic>
      <p:pic>
        <p:nvPicPr>
          <p:cNvPr id="5" name="Picture 4">
            <a:extLst>
              <a:ext uri="{FF2B5EF4-FFF2-40B4-BE49-F238E27FC236}">
                <a16:creationId xmlns:a16="http://schemas.microsoft.com/office/drawing/2014/main" id="{35171DFB-E78E-49B8-8A33-0F99B06D851E}"/>
              </a:ext>
            </a:extLst>
          </p:cNvPr>
          <p:cNvPicPr>
            <a:picLocks noChangeAspect="1"/>
          </p:cNvPicPr>
          <p:nvPr/>
        </p:nvPicPr>
        <p:blipFill>
          <a:blip r:embed="rId4"/>
          <a:stretch>
            <a:fillRect/>
          </a:stretch>
        </p:blipFill>
        <p:spPr>
          <a:xfrm>
            <a:off x="5535106" y="2005011"/>
            <a:ext cx="447675" cy="2847975"/>
          </a:xfrm>
          <a:prstGeom prst="rect">
            <a:avLst/>
          </a:prstGeom>
        </p:spPr>
      </p:pic>
      <p:sp>
        <p:nvSpPr>
          <p:cNvPr id="6" name="TextBox 5">
            <a:extLst>
              <a:ext uri="{FF2B5EF4-FFF2-40B4-BE49-F238E27FC236}">
                <a16:creationId xmlns:a16="http://schemas.microsoft.com/office/drawing/2014/main" id="{B0FC84A3-2FC0-4983-A30B-C83225B76DEC}"/>
              </a:ext>
            </a:extLst>
          </p:cNvPr>
          <p:cNvSpPr txBox="1"/>
          <p:nvPr/>
        </p:nvSpPr>
        <p:spPr>
          <a:xfrm>
            <a:off x="6431537" y="2257425"/>
            <a:ext cx="3567113" cy="369332"/>
          </a:xfrm>
          <a:prstGeom prst="rect">
            <a:avLst/>
          </a:prstGeom>
          <a:noFill/>
        </p:spPr>
        <p:txBody>
          <a:bodyPr wrap="square" rtlCol="0">
            <a:spAutoFit/>
          </a:bodyPr>
          <a:lstStyle/>
          <a:p>
            <a:r>
              <a:rPr lang="en-US" b="1" dirty="0">
                <a:solidFill>
                  <a:schemeClr val="accent5">
                    <a:lumMod val="50000"/>
                  </a:schemeClr>
                </a:solidFill>
              </a:rPr>
              <a:t>Optimizations</a:t>
            </a:r>
          </a:p>
        </p:txBody>
      </p:sp>
      <p:sp>
        <p:nvSpPr>
          <p:cNvPr id="7" name="TextBox 6">
            <a:extLst>
              <a:ext uri="{FF2B5EF4-FFF2-40B4-BE49-F238E27FC236}">
                <a16:creationId xmlns:a16="http://schemas.microsoft.com/office/drawing/2014/main" id="{95C61A16-801C-4177-B795-569DD58215DD}"/>
              </a:ext>
            </a:extLst>
          </p:cNvPr>
          <p:cNvSpPr txBox="1"/>
          <p:nvPr/>
        </p:nvSpPr>
        <p:spPr>
          <a:xfrm>
            <a:off x="1519237" y="2257425"/>
            <a:ext cx="4333875" cy="369332"/>
          </a:xfrm>
          <a:prstGeom prst="rect">
            <a:avLst/>
          </a:prstGeom>
          <a:noFill/>
        </p:spPr>
        <p:txBody>
          <a:bodyPr wrap="square" rtlCol="0">
            <a:spAutoFit/>
          </a:bodyPr>
          <a:lstStyle/>
          <a:p>
            <a:r>
              <a:rPr lang="en-US" b="1" dirty="0">
                <a:solidFill>
                  <a:schemeClr val="accent5">
                    <a:lumMod val="50000"/>
                  </a:schemeClr>
                </a:solidFill>
              </a:rPr>
              <a:t>Compute Engines</a:t>
            </a:r>
          </a:p>
        </p:txBody>
      </p:sp>
      <p:sp>
        <p:nvSpPr>
          <p:cNvPr id="8" name="TextBox 7">
            <a:extLst>
              <a:ext uri="{FF2B5EF4-FFF2-40B4-BE49-F238E27FC236}">
                <a16:creationId xmlns:a16="http://schemas.microsoft.com/office/drawing/2014/main" id="{274214C8-368A-4DAF-B146-1E03B21D4E03}"/>
              </a:ext>
            </a:extLst>
          </p:cNvPr>
          <p:cNvSpPr txBox="1"/>
          <p:nvPr/>
        </p:nvSpPr>
        <p:spPr>
          <a:xfrm>
            <a:off x="1655618" y="2879170"/>
            <a:ext cx="3997037" cy="2031325"/>
          </a:xfrm>
          <a:prstGeom prst="rect">
            <a:avLst/>
          </a:prstGeom>
          <a:noFill/>
        </p:spPr>
        <p:txBody>
          <a:bodyPr wrap="square" rtlCol="0">
            <a:spAutoFit/>
          </a:bodyPr>
          <a:lstStyle/>
          <a:p>
            <a:r>
              <a:rPr lang="en-US" dirty="0"/>
              <a:t>VMs account for 10% of the entire bill</a:t>
            </a:r>
          </a:p>
          <a:p>
            <a:pPr marL="285750" indent="-285750">
              <a:buFont typeface="Arial" panose="020B0604020202020204" pitchFamily="34" charset="0"/>
              <a:buChar char="•"/>
            </a:pPr>
            <a:r>
              <a:rPr lang="en-US" b="1" dirty="0">
                <a:solidFill>
                  <a:srgbClr val="FF0000"/>
                </a:solidFill>
              </a:rPr>
              <a:t>51</a:t>
            </a:r>
            <a:r>
              <a:rPr lang="en-US" b="1" dirty="0"/>
              <a:t> VMs total</a:t>
            </a:r>
          </a:p>
          <a:p>
            <a:pPr marL="285750" indent="-285750">
              <a:buFont typeface="Arial" panose="020B0604020202020204" pitchFamily="34" charset="0"/>
              <a:buChar char="•"/>
            </a:pPr>
            <a:r>
              <a:rPr lang="en-US" sz="1800" b="1" dirty="0">
                <a:solidFill>
                  <a:srgbClr val="FF0000"/>
                </a:solidFill>
              </a:rPr>
              <a:t>21</a:t>
            </a:r>
            <a:r>
              <a:rPr lang="en-US" sz="1800" b="1" dirty="0"/>
              <a:t> notebooks</a:t>
            </a:r>
            <a:endParaRPr lang="en-US" sz="1600" b="1" dirty="0"/>
          </a:p>
          <a:p>
            <a:pPr marL="285750" indent="-285750">
              <a:buFont typeface="Arial" panose="020B0604020202020204" pitchFamily="34" charset="0"/>
              <a:buChar char="•"/>
            </a:pPr>
            <a:r>
              <a:rPr lang="en-US" sz="1800" b="1" dirty="0">
                <a:solidFill>
                  <a:srgbClr val="FF0000"/>
                </a:solidFill>
              </a:rPr>
              <a:t>3 GKE </a:t>
            </a:r>
            <a:r>
              <a:rPr lang="en-US" sz="1800" b="1" dirty="0"/>
              <a:t>clusters(will be part of the Composer Environment)</a:t>
            </a:r>
          </a:p>
          <a:p>
            <a:pPr marL="285750" indent="-285750">
              <a:buFont typeface="Arial" panose="020B0604020202020204" pitchFamily="34" charset="0"/>
              <a:buChar char="•"/>
            </a:pPr>
            <a:r>
              <a:rPr lang="en-US" b="1" dirty="0"/>
              <a:t>Avg </a:t>
            </a:r>
            <a:r>
              <a:rPr lang="en-US" b="1" dirty="0">
                <a:solidFill>
                  <a:srgbClr val="FF0000"/>
                </a:solidFill>
              </a:rPr>
              <a:t>7K</a:t>
            </a:r>
            <a:r>
              <a:rPr lang="en-US" b="1" dirty="0"/>
              <a:t> monthly cost-(mainly cost comes from analytics workloads)</a:t>
            </a:r>
            <a:endParaRPr lang="en-US" sz="1800" b="1" dirty="0"/>
          </a:p>
        </p:txBody>
      </p:sp>
      <p:sp>
        <p:nvSpPr>
          <p:cNvPr id="9" name="TextBox 8">
            <a:extLst>
              <a:ext uri="{FF2B5EF4-FFF2-40B4-BE49-F238E27FC236}">
                <a16:creationId xmlns:a16="http://schemas.microsoft.com/office/drawing/2014/main" id="{EE7C57EF-7AF8-43F8-9863-76E1F690C846}"/>
              </a:ext>
            </a:extLst>
          </p:cNvPr>
          <p:cNvSpPr txBox="1"/>
          <p:nvPr/>
        </p:nvSpPr>
        <p:spPr>
          <a:xfrm>
            <a:off x="5853112" y="2626757"/>
            <a:ext cx="6209579"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Getting rid of idle Cloud resources by listing unnecessary/unused/costly services and asking teams about the opportunities to cut costs.</a:t>
            </a:r>
          </a:p>
          <a:p>
            <a:pPr marL="285750" indent="-285750">
              <a:buFont typeface="Arial" panose="020B0604020202020204" pitchFamily="34" charset="0"/>
              <a:buChar char="•"/>
            </a:pPr>
            <a:r>
              <a:rPr lang="en-US" dirty="0"/>
              <a:t>Releasing unused disks attached to VMs.</a:t>
            </a:r>
          </a:p>
          <a:p>
            <a:pPr marL="285750" indent="-285750">
              <a:buFont typeface="Arial" panose="020B0604020202020204" pitchFamily="34" charset="0"/>
              <a:buChar char="•"/>
            </a:pPr>
            <a:r>
              <a:rPr lang="en-US" dirty="0"/>
              <a:t>Asking users to enable the VM scheduler to shut off the machines especially notebooks when they are not in use.</a:t>
            </a:r>
          </a:p>
          <a:p>
            <a:pPr marL="285750" indent="-285750">
              <a:buFont typeface="Arial" panose="020B0604020202020204" pitchFamily="34" charset="0"/>
              <a:buChar char="•"/>
            </a:pPr>
            <a:r>
              <a:rPr lang="en-US" dirty="0"/>
              <a:t>For the development team, we planned to have shared resources instead of separate env., for each team.</a:t>
            </a:r>
          </a:p>
          <a:p>
            <a:pPr marL="285750" indent="-285750">
              <a:buFont typeface="Arial" panose="020B0604020202020204" pitchFamily="34" charset="0"/>
              <a:buChar char="•"/>
            </a:pPr>
            <a:endParaRPr lang="en-US" dirty="0"/>
          </a:p>
        </p:txBody>
      </p:sp>
      <p:sp>
        <p:nvSpPr>
          <p:cNvPr id="3" name="AutoShape 58">
            <a:extLst>
              <a:ext uri="{FF2B5EF4-FFF2-40B4-BE49-F238E27FC236}">
                <a16:creationId xmlns:a16="http://schemas.microsoft.com/office/drawing/2014/main" id="{439FF77D-52C2-4552-73FE-17C95D2CEC22}"/>
              </a:ext>
            </a:extLst>
          </p:cNvPr>
          <p:cNvSpPr>
            <a:spLocks noChangeArrowheads="1"/>
          </p:cNvSpPr>
          <p:nvPr/>
        </p:nvSpPr>
        <p:spPr bwMode="auto">
          <a:xfrm rot="10800000">
            <a:off x="3130550" y="5456118"/>
            <a:ext cx="4014161" cy="227400"/>
          </a:xfrm>
          <a:prstGeom prst="triangle">
            <a:avLst>
              <a:gd name="adj" fmla="val 50000"/>
            </a:avLst>
          </a:prstGeom>
          <a:solidFill>
            <a:schemeClr val="accent2">
              <a:lumMod val="50000"/>
            </a:schemeClr>
          </a:solidFill>
          <a:ln>
            <a:noFill/>
          </a:ln>
        </p:spPr>
        <p:txBody>
          <a:bodyPr rot="10800000" wrap="none" anchor="ctr"/>
          <a:lstStyle>
            <a:lvl1pPr eaLnBrk="0" hangingPunct="0">
              <a:defRPr sz="1600">
                <a:solidFill>
                  <a:schemeClr val="tx1"/>
                </a:solidFill>
                <a:latin typeface="Arial" panose="020B0604020202020204" pitchFamily="34" charset="0"/>
                <a:ea typeface="-윤고딕130" pitchFamily="18" charset="-127"/>
              </a:defRPr>
            </a:lvl1pPr>
            <a:lvl2pPr marL="742950" indent="-285750" eaLnBrk="0" hangingPunct="0">
              <a:defRPr sz="1600">
                <a:solidFill>
                  <a:schemeClr val="tx1"/>
                </a:solidFill>
                <a:latin typeface="Arial" panose="020B0604020202020204" pitchFamily="34" charset="0"/>
                <a:ea typeface="-윤고딕130" pitchFamily="18" charset="-127"/>
              </a:defRPr>
            </a:lvl2pPr>
            <a:lvl3pPr marL="1143000" indent="-228600" eaLnBrk="0" hangingPunct="0">
              <a:defRPr sz="1600">
                <a:solidFill>
                  <a:schemeClr val="tx1"/>
                </a:solidFill>
                <a:latin typeface="Arial" panose="020B0604020202020204" pitchFamily="34" charset="0"/>
                <a:ea typeface="-윤고딕130" pitchFamily="18" charset="-127"/>
              </a:defRPr>
            </a:lvl3pPr>
            <a:lvl4pPr marL="1600200" indent="-228600" eaLnBrk="0" hangingPunct="0">
              <a:defRPr sz="1600">
                <a:solidFill>
                  <a:schemeClr val="tx1"/>
                </a:solidFill>
                <a:latin typeface="Arial" panose="020B0604020202020204" pitchFamily="34" charset="0"/>
                <a:ea typeface="-윤고딕130" pitchFamily="18" charset="-127"/>
              </a:defRPr>
            </a:lvl4pPr>
            <a:lvl5pPr marL="2057400" indent="-228600" eaLnBrk="0" hangingPunct="0">
              <a:defRPr sz="1600">
                <a:solidFill>
                  <a:schemeClr val="tx1"/>
                </a:solidFill>
                <a:latin typeface="Arial" panose="020B0604020202020204" pitchFamily="34" charset="0"/>
                <a:ea typeface="-윤고딕130" pitchFamily="18" charset="-127"/>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endParaRPr lang="en-US" altLang="en-US"/>
          </a:p>
        </p:txBody>
      </p:sp>
      <p:grpSp>
        <p:nvGrpSpPr>
          <p:cNvPr id="10" name="Group 60">
            <a:extLst>
              <a:ext uri="{FF2B5EF4-FFF2-40B4-BE49-F238E27FC236}">
                <a16:creationId xmlns:a16="http://schemas.microsoft.com/office/drawing/2014/main" id="{840BE6BB-30B2-3D2B-B4F9-AFBF4C9AC7C9}"/>
              </a:ext>
            </a:extLst>
          </p:cNvPr>
          <p:cNvGrpSpPr>
            <a:grpSpLocks/>
          </p:cNvGrpSpPr>
          <p:nvPr/>
        </p:nvGrpSpPr>
        <p:grpSpPr bwMode="auto">
          <a:xfrm>
            <a:off x="1655617" y="5877958"/>
            <a:ext cx="7698108" cy="464120"/>
            <a:chOff x="631" y="1680"/>
            <a:chExt cx="960" cy="960"/>
          </a:xfrm>
          <a:solidFill>
            <a:schemeClr val="accent6">
              <a:lumMod val="50000"/>
            </a:schemeClr>
          </a:solidFill>
        </p:grpSpPr>
        <p:sp>
          <p:nvSpPr>
            <p:cNvPr id="11" name="Rectangle 61">
              <a:extLst>
                <a:ext uri="{FF2B5EF4-FFF2-40B4-BE49-F238E27FC236}">
                  <a16:creationId xmlns:a16="http://schemas.microsoft.com/office/drawing/2014/main" id="{AE7CA29F-ABE6-0AA4-FED9-FDF7CC1AF685}"/>
                </a:ext>
              </a:extLst>
            </p:cNvPr>
            <p:cNvSpPr>
              <a:spLocks noChangeArrowheads="1"/>
            </p:cNvSpPr>
            <p:nvPr>
              <p:custDataLst>
                <p:tags r:id="rId1"/>
              </p:custDataLst>
            </p:nvPr>
          </p:nvSpPr>
          <p:spPr bwMode="blackWhite">
            <a:xfrm>
              <a:off x="631" y="1680"/>
              <a:ext cx="960" cy="960"/>
            </a:xfrm>
            <a:prstGeom prst="rect">
              <a:avLst/>
            </a:prstGeom>
            <a:gr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ea typeface="+mn-ea"/>
              </a:endParaRPr>
            </a:p>
          </p:txBody>
        </p:sp>
        <p:sp>
          <p:nvSpPr>
            <p:cNvPr id="12" name="Rectangle 62">
              <a:extLst>
                <a:ext uri="{FF2B5EF4-FFF2-40B4-BE49-F238E27FC236}">
                  <a16:creationId xmlns:a16="http://schemas.microsoft.com/office/drawing/2014/main" id="{0C66EFB4-0620-CCE6-AE50-65ABC05ED004}"/>
                </a:ext>
              </a:extLst>
            </p:cNvPr>
            <p:cNvSpPr>
              <a:spLocks noChangeArrowheads="1"/>
            </p:cNvSpPr>
            <p:nvPr>
              <p:custDataLst>
                <p:tags r:id="rId2"/>
              </p:custDataLst>
            </p:nvPr>
          </p:nvSpPr>
          <p:spPr bwMode="blackWhite">
            <a:xfrm>
              <a:off x="642" y="1720"/>
              <a:ext cx="949" cy="8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bg1"/>
                  </a:solidFill>
                  <a:ea typeface="굴림" panose="020B0600000101010101" pitchFamily="34" charset="-127"/>
                </a:rPr>
                <a:t>Scope to save </a:t>
              </a:r>
              <a:r>
                <a:rPr lang="en-US" altLang="ko-KR" sz="1400" b="1" dirty="0">
                  <a:solidFill>
                    <a:srgbClr val="00B050"/>
                  </a:solidFill>
                  <a:ea typeface="굴림" panose="020B0600000101010101" pitchFamily="34" charset="-127"/>
                </a:rPr>
                <a:t>1 to 2k </a:t>
              </a:r>
              <a:r>
                <a:rPr lang="en-US" altLang="ko-KR" sz="1400" b="1" dirty="0">
                  <a:solidFill>
                    <a:schemeClr val="bg1"/>
                  </a:solidFill>
                  <a:ea typeface="굴림" panose="020B0600000101010101" pitchFamily="34" charset="-127"/>
                </a:rPr>
                <a:t>here, if users follow proper guideline from </a:t>
              </a:r>
              <a:r>
                <a:rPr lang="en-US" altLang="ko-KR" sz="1400" b="1" dirty="0" err="1">
                  <a:solidFill>
                    <a:schemeClr val="bg1"/>
                  </a:solidFill>
                  <a:ea typeface="굴림" panose="020B0600000101010101" pitchFamily="34" charset="-127"/>
                </a:rPr>
                <a:t>GCPAdmin</a:t>
              </a:r>
              <a:r>
                <a:rPr lang="en-US" altLang="ko-KR" sz="1400" b="1" dirty="0">
                  <a:solidFill>
                    <a:schemeClr val="bg1"/>
                  </a:solidFill>
                  <a:ea typeface="굴림" panose="020B0600000101010101" pitchFamily="34" charset="-127"/>
                </a:rPr>
                <a:t> Teams </a:t>
              </a:r>
            </a:p>
          </p:txBody>
        </p:sp>
      </p:grpSp>
    </p:spTree>
    <p:extLst>
      <p:ext uri="{BB962C8B-B14F-4D97-AF65-F5344CB8AC3E}">
        <p14:creationId xmlns:p14="http://schemas.microsoft.com/office/powerpoint/2010/main" val="6115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89A7-504C-4E77-B132-27E9E2C5AE7F}"/>
              </a:ext>
            </a:extLst>
          </p:cNvPr>
          <p:cNvSpPr>
            <a:spLocks noGrp="1"/>
          </p:cNvSpPr>
          <p:nvPr>
            <p:ph type="title"/>
          </p:nvPr>
        </p:nvSpPr>
        <p:spPr>
          <a:xfrm>
            <a:off x="219075" y="93662"/>
            <a:ext cx="10515600" cy="1325563"/>
          </a:xfrm>
        </p:spPr>
        <p:txBody>
          <a:bodyPr/>
          <a:lstStyle/>
          <a:p>
            <a:r>
              <a:rPr lang="en-US" b="1" dirty="0">
                <a:solidFill>
                  <a:schemeClr val="accent5">
                    <a:lumMod val="50000"/>
                  </a:schemeClr>
                </a:solidFill>
              </a:rPr>
              <a:t>Chargeback Process</a:t>
            </a:r>
          </a:p>
        </p:txBody>
      </p:sp>
      <p:graphicFrame>
        <p:nvGraphicFramePr>
          <p:cNvPr id="4" name="Chart 3">
            <a:extLst>
              <a:ext uri="{FF2B5EF4-FFF2-40B4-BE49-F238E27FC236}">
                <a16:creationId xmlns:a16="http://schemas.microsoft.com/office/drawing/2014/main" id="{3094F097-C11D-345B-67FF-F477DDD4E133}"/>
              </a:ext>
            </a:extLst>
          </p:cNvPr>
          <p:cNvGraphicFramePr/>
          <p:nvPr>
            <p:extLst>
              <p:ext uri="{D42A27DB-BD31-4B8C-83A1-F6EECF244321}">
                <p14:modId xmlns:p14="http://schemas.microsoft.com/office/powerpoint/2010/main" val="2854812821"/>
              </p:ext>
            </p:extLst>
          </p:nvPr>
        </p:nvGraphicFramePr>
        <p:xfrm>
          <a:off x="360317" y="2813105"/>
          <a:ext cx="6095148" cy="37941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Folded Corner 4">
            <a:extLst>
              <a:ext uri="{FF2B5EF4-FFF2-40B4-BE49-F238E27FC236}">
                <a16:creationId xmlns:a16="http://schemas.microsoft.com/office/drawing/2014/main" id="{83BAAE85-D984-1F17-1F4F-DDD3C5840A50}"/>
              </a:ext>
            </a:extLst>
          </p:cNvPr>
          <p:cNvSpPr/>
          <p:nvPr/>
        </p:nvSpPr>
        <p:spPr>
          <a:xfrm>
            <a:off x="6524294" y="2813104"/>
            <a:ext cx="5368924" cy="3794125"/>
          </a:xfrm>
          <a:prstGeom prst="foldedCorner">
            <a:avLst/>
          </a:prstGeom>
          <a:solidFill>
            <a:schemeClr val="bg1">
              <a:lumMod val="9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120">
              <a:spcAft>
                <a:spcPts val="600"/>
              </a:spcAft>
            </a:pPr>
            <a:endParaRPr lang="en-US" sz="1200" b="1" u="sng" dirty="0">
              <a:solidFill>
                <a:srgbClr val="002060"/>
              </a:solidFill>
              <a:ea typeface="Calibri"/>
              <a:cs typeface="Calibri"/>
              <a:sym typeface="Calibri"/>
            </a:endParaRPr>
          </a:p>
          <a:p>
            <a:pPr lvl="0" defTabSz="457120">
              <a:spcAft>
                <a:spcPts val="600"/>
              </a:spcAft>
            </a:pPr>
            <a:r>
              <a:rPr lang="en-US" sz="1200" b="1" u="sng" dirty="0">
                <a:solidFill>
                  <a:srgbClr val="057777"/>
                </a:solidFill>
                <a:ea typeface="Calibri"/>
                <a:cs typeface="Calibri"/>
                <a:sym typeface="Calibri"/>
              </a:rPr>
              <a:t>CHARGEBACK PROCESS:</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We have two main groups data producers and data consumers.</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We are in the process of mapping user groups to teams based on the nature of usage and resources they need.</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Currently, we are doing chargebacks only 35 to 40% of the total bill, but going forward we need to increase this by aligning teams.</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Setting up the host project for each individual team will help in the design and implementation of an effective chargeback process, and also allow internal teams to be proactively aware of the cost of the resources they use. </a:t>
            </a:r>
          </a:p>
          <a:p>
            <a:pPr lvl="0" defTabSz="457120">
              <a:spcAft>
                <a:spcPts val="600"/>
              </a:spcAft>
            </a:pPr>
            <a:endParaRPr lang="en-US" sz="1100" dirty="0">
              <a:solidFill>
                <a:srgbClr val="112940"/>
              </a:solidFill>
              <a:cs typeface="Calibri"/>
            </a:endParaRPr>
          </a:p>
        </p:txBody>
      </p:sp>
      <p:sp>
        <p:nvSpPr>
          <p:cNvPr id="3" name="TextBox 2">
            <a:extLst>
              <a:ext uri="{FF2B5EF4-FFF2-40B4-BE49-F238E27FC236}">
                <a16:creationId xmlns:a16="http://schemas.microsoft.com/office/drawing/2014/main" id="{8D1A2C12-17B8-BF10-E207-0F6DD2B03A31}"/>
              </a:ext>
            </a:extLst>
          </p:cNvPr>
          <p:cNvSpPr txBox="1"/>
          <p:nvPr/>
        </p:nvSpPr>
        <p:spPr>
          <a:xfrm>
            <a:off x="360318" y="1419225"/>
            <a:ext cx="11288756" cy="923330"/>
          </a:xfrm>
          <a:prstGeom prst="rect">
            <a:avLst/>
          </a:prstGeom>
          <a:noFill/>
        </p:spPr>
        <p:txBody>
          <a:bodyPr wrap="square" rtlCol="0">
            <a:spAutoFit/>
          </a:bodyPr>
          <a:lstStyle/>
          <a:p>
            <a:r>
              <a:rPr lang="en-US" dirty="0">
                <a:solidFill>
                  <a:schemeClr val="accent6">
                    <a:lumMod val="50000"/>
                  </a:schemeClr>
                </a:solidFill>
              </a:rPr>
              <a:t>As we increase our GCP footprint, it’s critical to ensure costs are being managed effectively and follow the process of mapping cloud consumption to internal consumer teams within our Org, this will ensure that each individual team is responsible for their cloud consumption, aligns resource usage, and provides transparency.</a:t>
            </a:r>
          </a:p>
        </p:txBody>
      </p:sp>
    </p:spTree>
    <p:extLst>
      <p:ext uri="{BB962C8B-B14F-4D97-AF65-F5344CB8AC3E}">
        <p14:creationId xmlns:p14="http://schemas.microsoft.com/office/powerpoint/2010/main" val="353851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CD1DE02-4E9B-40EB-B6DA-7461AD4906B1}"/>
              </a:ext>
            </a:extLst>
          </p:cNvPr>
          <p:cNvSpPr>
            <a:spLocks noGrp="1" noChangeArrowheads="1"/>
          </p:cNvSpPr>
          <p:nvPr>
            <p:ph type="title"/>
          </p:nvPr>
        </p:nvSpPr>
        <p:spPr>
          <a:xfrm>
            <a:off x="2366537" y="950962"/>
            <a:ext cx="8793596" cy="314060"/>
          </a:xfrm>
          <a:ln/>
        </p:spPr>
        <p:txBody>
          <a:bodyPr/>
          <a:lstStyle/>
          <a:p>
            <a:pPr eaLnBrk="1" hangingPunct="1"/>
            <a:r>
              <a:rPr lang="en-US" altLang="en-US" dirty="0"/>
              <a:t>Teams Mapping– </a:t>
            </a:r>
            <a:r>
              <a:rPr lang="en-US" dirty="0"/>
              <a:t>Roles, Responsibilities &amp; Privileges </a:t>
            </a:r>
            <a:endParaRPr lang="en-US" altLang="en-US" dirty="0"/>
          </a:p>
        </p:txBody>
      </p:sp>
      <p:grpSp>
        <p:nvGrpSpPr>
          <p:cNvPr id="50179" name="Group 5">
            <a:extLst>
              <a:ext uri="{FF2B5EF4-FFF2-40B4-BE49-F238E27FC236}">
                <a16:creationId xmlns:a16="http://schemas.microsoft.com/office/drawing/2014/main" id="{EC317C04-A470-46D2-B7ED-7DDEF91FF587}"/>
              </a:ext>
            </a:extLst>
          </p:cNvPr>
          <p:cNvGrpSpPr>
            <a:grpSpLocks/>
          </p:cNvGrpSpPr>
          <p:nvPr/>
        </p:nvGrpSpPr>
        <p:grpSpPr bwMode="auto">
          <a:xfrm>
            <a:off x="1759134" y="3472734"/>
            <a:ext cx="1208330" cy="1166216"/>
            <a:chOff x="631" y="1680"/>
            <a:chExt cx="960" cy="960"/>
          </a:xfrm>
        </p:grpSpPr>
        <p:sp>
          <p:nvSpPr>
            <p:cNvPr id="259078" name="Rectangle 6">
              <a:extLst>
                <a:ext uri="{FF2B5EF4-FFF2-40B4-BE49-F238E27FC236}">
                  <a16:creationId xmlns:a16="http://schemas.microsoft.com/office/drawing/2014/main" id="{D5519F4D-BBFE-4392-937F-9CC2D26DA7DE}"/>
                </a:ext>
              </a:extLst>
            </p:cNvPr>
            <p:cNvSpPr>
              <a:spLocks noChangeArrowheads="1"/>
            </p:cNvSpPr>
            <p:nvPr>
              <p:custDataLst>
                <p:tags r:id="rId27"/>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22" name="Rectangle 7">
              <a:extLst>
                <a:ext uri="{FF2B5EF4-FFF2-40B4-BE49-F238E27FC236}">
                  <a16:creationId xmlns:a16="http://schemas.microsoft.com/office/drawing/2014/main" id="{7C6820BD-DCA0-4641-B75C-74B2C9C8C42C}"/>
                </a:ext>
              </a:extLst>
            </p:cNvPr>
            <p:cNvSpPr>
              <a:spLocks noChangeArrowheads="1"/>
            </p:cNvSpPr>
            <p:nvPr>
              <p:custDataLst>
                <p:tags r:id="rId28"/>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SUPER</a:t>
              </a:r>
            </a:p>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ADMIN</a:t>
              </a:r>
            </a:p>
          </p:txBody>
        </p:sp>
      </p:grpSp>
      <p:grpSp>
        <p:nvGrpSpPr>
          <p:cNvPr id="50181" name="Group 12">
            <a:extLst>
              <a:ext uri="{FF2B5EF4-FFF2-40B4-BE49-F238E27FC236}">
                <a16:creationId xmlns:a16="http://schemas.microsoft.com/office/drawing/2014/main" id="{462BAED6-05FF-45C3-8FF6-BBAA36A79A7B}"/>
              </a:ext>
            </a:extLst>
          </p:cNvPr>
          <p:cNvGrpSpPr>
            <a:grpSpLocks/>
          </p:cNvGrpSpPr>
          <p:nvPr/>
        </p:nvGrpSpPr>
        <p:grpSpPr bwMode="auto">
          <a:xfrm>
            <a:off x="5088767" y="1788199"/>
            <a:ext cx="1211569" cy="621982"/>
            <a:chOff x="631" y="1680"/>
            <a:chExt cx="960" cy="960"/>
          </a:xfrm>
        </p:grpSpPr>
        <p:sp>
          <p:nvSpPr>
            <p:cNvPr id="259085" name="Rectangle 13">
              <a:extLst>
                <a:ext uri="{FF2B5EF4-FFF2-40B4-BE49-F238E27FC236}">
                  <a16:creationId xmlns:a16="http://schemas.microsoft.com/office/drawing/2014/main" id="{B0E75E39-5BFC-4717-9203-F6D66F20780A}"/>
                </a:ext>
              </a:extLst>
            </p:cNvPr>
            <p:cNvSpPr>
              <a:spLocks noChangeArrowheads="1"/>
            </p:cNvSpPr>
            <p:nvPr>
              <p:custDataLst>
                <p:tags r:id="rId25"/>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18" name="Rectangle 14">
              <a:extLst>
                <a:ext uri="{FF2B5EF4-FFF2-40B4-BE49-F238E27FC236}">
                  <a16:creationId xmlns:a16="http://schemas.microsoft.com/office/drawing/2014/main" id="{64AD9DE3-1274-4119-BE6A-835949E97AB0}"/>
                </a:ext>
              </a:extLst>
            </p:cNvPr>
            <p:cNvSpPr>
              <a:spLocks noChangeArrowheads="1"/>
            </p:cNvSpPr>
            <p:nvPr>
              <p:custDataLst>
                <p:tags r:id="rId26"/>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  TN-</a:t>
              </a:r>
            </a:p>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Admin</a:t>
              </a:r>
            </a:p>
          </p:txBody>
        </p:sp>
      </p:grpSp>
      <p:grpSp>
        <p:nvGrpSpPr>
          <p:cNvPr id="50182" name="Group 22">
            <a:extLst>
              <a:ext uri="{FF2B5EF4-FFF2-40B4-BE49-F238E27FC236}">
                <a16:creationId xmlns:a16="http://schemas.microsoft.com/office/drawing/2014/main" id="{DDD65FBA-8415-462D-8E5D-415F898A4776}"/>
              </a:ext>
            </a:extLst>
          </p:cNvPr>
          <p:cNvGrpSpPr>
            <a:grpSpLocks/>
          </p:cNvGrpSpPr>
          <p:nvPr/>
        </p:nvGrpSpPr>
        <p:grpSpPr bwMode="auto">
          <a:xfrm>
            <a:off x="5088767" y="2599692"/>
            <a:ext cx="1211569" cy="621982"/>
            <a:chOff x="631" y="1680"/>
            <a:chExt cx="960" cy="960"/>
          </a:xfrm>
        </p:grpSpPr>
        <p:sp>
          <p:nvSpPr>
            <p:cNvPr id="259095" name="Rectangle 23">
              <a:extLst>
                <a:ext uri="{FF2B5EF4-FFF2-40B4-BE49-F238E27FC236}">
                  <a16:creationId xmlns:a16="http://schemas.microsoft.com/office/drawing/2014/main" id="{F53738C9-DA4E-4E28-AA15-B703F065FD3D}"/>
                </a:ext>
              </a:extLst>
            </p:cNvPr>
            <p:cNvSpPr>
              <a:spLocks noChangeArrowheads="1"/>
            </p:cNvSpPr>
            <p:nvPr>
              <p:custDataLst>
                <p:tags r:id="rId23"/>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16" name="Rectangle 24">
              <a:extLst>
                <a:ext uri="{FF2B5EF4-FFF2-40B4-BE49-F238E27FC236}">
                  <a16:creationId xmlns:a16="http://schemas.microsoft.com/office/drawing/2014/main" id="{3603FB2C-BD86-4960-A9B3-06C6922A5690}"/>
                </a:ext>
              </a:extLst>
            </p:cNvPr>
            <p:cNvSpPr>
              <a:spLocks noChangeArrowheads="1"/>
            </p:cNvSpPr>
            <p:nvPr>
              <p:custDataLst>
                <p:tags r:id="rId24"/>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TN-Service </a:t>
              </a:r>
              <a:r>
                <a:rPr lang="en-US" altLang="ko-KR" sz="1428" b="1" dirty="0" err="1">
                  <a:solidFill>
                    <a:srgbClr val="000000"/>
                  </a:solidFill>
                  <a:ea typeface="굴림" panose="020B0600000101010101" pitchFamily="34" charset="-127"/>
                </a:rPr>
                <a:t>Accnts</a:t>
              </a:r>
              <a:endParaRPr lang="en-US" altLang="ko-KR" sz="1428" b="1" dirty="0">
                <a:solidFill>
                  <a:srgbClr val="000000"/>
                </a:solidFill>
                <a:ea typeface="굴림" panose="020B0600000101010101" pitchFamily="34" charset="-127"/>
              </a:endParaRPr>
            </a:p>
          </p:txBody>
        </p:sp>
      </p:grpSp>
      <p:grpSp>
        <p:nvGrpSpPr>
          <p:cNvPr id="50183" name="Group 32">
            <a:extLst>
              <a:ext uri="{FF2B5EF4-FFF2-40B4-BE49-F238E27FC236}">
                <a16:creationId xmlns:a16="http://schemas.microsoft.com/office/drawing/2014/main" id="{D99CE640-A97A-4E36-83EC-D4E61815DF0F}"/>
              </a:ext>
            </a:extLst>
          </p:cNvPr>
          <p:cNvGrpSpPr>
            <a:grpSpLocks/>
          </p:cNvGrpSpPr>
          <p:nvPr/>
        </p:nvGrpSpPr>
        <p:grpSpPr bwMode="auto">
          <a:xfrm>
            <a:off x="5088767" y="3412804"/>
            <a:ext cx="1226714" cy="621982"/>
            <a:chOff x="631" y="1680"/>
            <a:chExt cx="972" cy="960"/>
          </a:xfrm>
        </p:grpSpPr>
        <p:sp>
          <p:nvSpPr>
            <p:cNvPr id="259105" name="Rectangle 33">
              <a:extLst>
                <a:ext uri="{FF2B5EF4-FFF2-40B4-BE49-F238E27FC236}">
                  <a16:creationId xmlns:a16="http://schemas.microsoft.com/office/drawing/2014/main" id="{F8A36A65-DA2C-435E-80C5-5346BA17986A}"/>
                </a:ext>
              </a:extLst>
            </p:cNvPr>
            <p:cNvSpPr>
              <a:spLocks noChangeArrowheads="1"/>
            </p:cNvSpPr>
            <p:nvPr>
              <p:custDataLst>
                <p:tags r:id="rId21"/>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14" name="Rectangle 34">
              <a:extLst>
                <a:ext uri="{FF2B5EF4-FFF2-40B4-BE49-F238E27FC236}">
                  <a16:creationId xmlns:a16="http://schemas.microsoft.com/office/drawing/2014/main" id="{852D920A-8AC3-4099-8FF9-AEF7564DA841}"/>
                </a:ext>
              </a:extLst>
            </p:cNvPr>
            <p:cNvSpPr>
              <a:spLocks noChangeArrowheads="1"/>
            </p:cNvSpPr>
            <p:nvPr>
              <p:custDataLst>
                <p:tags r:id="rId22"/>
              </p:custDataLst>
            </p:nvPr>
          </p:nvSpPr>
          <p:spPr bwMode="blackWhite">
            <a:xfrm>
              <a:off x="671" y="1720"/>
              <a:ext cx="932"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TN-DD</a:t>
              </a:r>
            </a:p>
          </p:txBody>
        </p:sp>
      </p:grpSp>
      <p:cxnSp>
        <p:nvCxnSpPr>
          <p:cNvPr id="50184" name="AutoShape 41">
            <a:extLst>
              <a:ext uri="{FF2B5EF4-FFF2-40B4-BE49-F238E27FC236}">
                <a16:creationId xmlns:a16="http://schemas.microsoft.com/office/drawing/2014/main" id="{BDECAD98-C627-4572-96B6-F54D292662FA}"/>
              </a:ext>
            </a:extLst>
          </p:cNvPr>
          <p:cNvCxnSpPr>
            <a:cxnSpLocks noChangeShapeType="1"/>
          </p:cNvCxnSpPr>
          <p:nvPr/>
        </p:nvCxnSpPr>
        <p:spPr bwMode="auto">
          <a:xfrm flipV="1">
            <a:off x="4687070" y="1982568"/>
            <a:ext cx="401697" cy="811493"/>
          </a:xfrm>
          <a:prstGeom prst="bentConnector3">
            <a:avLst>
              <a:gd name="adj1" fmla="val 50000"/>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50185" name="AutoShape 42">
            <a:extLst>
              <a:ext uri="{FF2B5EF4-FFF2-40B4-BE49-F238E27FC236}">
                <a16:creationId xmlns:a16="http://schemas.microsoft.com/office/drawing/2014/main" id="{CC5E3D5E-DD0E-45BC-BEE9-6398546BE7C8}"/>
              </a:ext>
            </a:extLst>
          </p:cNvPr>
          <p:cNvCxnSpPr>
            <a:cxnSpLocks noChangeShapeType="1"/>
          </p:cNvCxnSpPr>
          <p:nvPr/>
        </p:nvCxnSpPr>
        <p:spPr bwMode="auto">
          <a:xfrm>
            <a:off x="4687070" y="2794061"/>
            <a:ext cx="40169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0186" name="AutoShape 43">
            <a:extLst>
              <a:ext uri="{FF2B5EF4-FFF2-40B4-BE49-F238E27FC236}">
                <a16:creationId xmlns:a16="http://schemas.microsoft.com/office/drawing/2014/main" id="{DEC19413-C4CC-4E66-8545-61FFFEBC2DB9}"/>
              </a:ext>
            </a:extLst>
          </p:cNvPr>
          <p:cNvCxnSpPr>
            <a:cxnSpLocks noChangeShapeType="1"/>
          </p:cNvCxnSpPr>
          <p:nvPr/>
        </p:nvCxnSpPr>
        <p:spPr bwMode="auto">
          <a:xfrm>
            <a:off x="4687070" y="2794061"/>
            <a:ext cx="401697" cy="813112"/>
          </a:xfrm>
          <a:prstGeom prst="bentConnector3">
            <a:avLst>
              <a:gd name="adj1" fmla="val 50000"/>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grpSp>
        <p:nvGrpSpPr>
          <p:cNvPr id="50188" name="Group 48">
            <a:extLst>
              <a:ext uri="{FF2B5EF4-FFF2-40B4-BE49-F238E27FC236}">
                <a16:creationId xmlns:a16="http://schemas.microsoft.com/office/drawing/2014/main" id="{AFAC5C5E-00D4-4792-AA68-78AA93DFA8A8}"/>
              </a:ext>
            </a:extLst>
          </p:cNvPr>
          <p:cNvGrpSpPr>
            <a:grpSpLocks/>
          </p:cNvGrpSpPr>
          <p:nvPr/>
        </p:nvGrpSpPr>
        <p:grpSpPr bwMode="auto">
          <a:xfrm>
            <a:off x="5088767" y="4196760"/>
            <a:ext cx="1211569" cy="621982"/>
            <a:chOff x="631" y="1680"/>
            <a:chExt cx="960" cy="960"/>
          </a:xfrm>
        </p:grpSpPr>
        <p:sp>
          <p:nvSpPr>
            <p:cNvPr id="259121" name="Rectangle 49">
              <a:extLst>
                <a:ext uri="{FF2B5EF4-FFF2-40B4-BE49-F238E27FC236}">
                  <a16:creationId xmlns:a16="http://schemas.microsoft.com/office/drawing/2014/main" id="{EEA656B7-BA20-421A-893A-A4C7B5E230C8}"/>
                </a:ext>
              </a:extLst>
            </p:cNvPr>
            <p:cNvSpPr>
              <a:spLocks noChangeArrowheads="1"/>
            </p:cNvSpPr>
            <p:nvPr>
              <p:custDataLst>
                <p:tags r:id="rId19"/>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10" name="Rectangle 50">
              <a:extLst>
                <a:ext uri="{FF2B5EF4-FFF2-40B4-BE49-F238E27FC236}">
                  <a16:creationId xmlns:a16="http://schemas.microsoft.com/office/drawing/2014/main" id="{4D3061E5-A183-4F0F-8065-505B54310F34}"/>
                </a:ext>
              </a:extLst>
            </p:cNvPr>
            <p:cNvSpPr>
              <a:spLocks noChangeArrowheads="1"/>
            </p:cNvSpPr>
            <p:nvPr>
              <p:custDataLst>
                <p:tags r:id="rId20"/>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TN-DM</a:t>
              </a:r>
            </a:p>
          </p:txBody>
        </p:sp>
      </p:grpSp>
      <p:grpSp>
        <p:nvGrpSpPr>
          <p:cNvPr id="50189" name="Group 58">
            <a:extLst>
              <a:ext uri="{FF2B5EF4-FFF2-40B4-BE49-F238E27FC236}">
                <a16:creationId xmlns:a16="http://schemas.microsoft.com/office/drawing/2014/main" id="{29D01E6F-7068-4962-AA44-A1B088A6C0AF}"/>
              </a:ext>
            </a:extLst>
          </p:cNvPr>
          <p:cNvGrpSpPr>
            <a:grpSpLocks/>
          </p:cNvGrpSpPr>
          <p:nvPr/>
        </p:nvGrpSpPr>
        <p:grpSpPr bwMode="auto">
          <a:xfrm>
            <a:off x="5088767" y="5008252"/>
            <a:ext cx="1211569" cy="621982"/>
            <a:chOff x="631" y="1680"/>
            <a:chExt cx="960" cy="960"/>
          </a:xfrm>
        </p:grpSpPr>
        <p:sp>
          <p:nvSpPr>
            <p:cNvPr id="259131" name="Rectangle 59">
              <a:extLst>
                <a:ext uri="{FF2B5EF4-FFF2-40B4-BE49-F238E27FC236}">
                  <a16:creationId xmlns:a16="http://schemas.microsoft.com/office/drawing/2014/main" id="{1A143E3B-C794-421C-A7DB-D50F6E05CC49}"/>
                </a:ext>
              </a:extLst>
            </p:cNvPr>
            <p:cNvSpPr>
              <a:spLocks noChangeArrowheads="1"/>
            </p:cNvSpPr>
            <p:nvPr>
              <p:custDataLst>
                <p:tags r:id="rId17"/>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08" name="Rectangle 60">
              <a:extLst>
                <a:ext uri="{FF2B5EF4-FFF2-40B4-BE49-F238E27FC236}">
                  <a16:creationId xmlns:a16="http://schemas.microsoft.com/office/drawing/2014/main" id="{4EC1B4CD-712D-480C-AAA1-469C80AB32C2}"/>
                </a:ext>
              </a:extLst>
            </p:cNvPr>
            <p:cNvSpPr>
              <a:spLocks noChangeArrowheads="1"/>
            </p:cNvSpPr>
            <p:nvPr>
              <p:custDataLst>
                <p:tags r:id="rId18"/>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TN-Auditors</a:t>
              </a:r>
            </a:p>
          </p:txBody>
        </p:sp>
      </p:grpSp>
      <p:grpSp>
        <p:nvGrpSpPr>
          <p:cNvPr id="50190" name="Group 68">
            <a:extLst>
              <a:ext uri="{FF2B5EF4-FFF2-40B4-BE49-F238E27FC236}">
                <a16:creationId xmlns:a16="http://schemas.microsoft.com/office/drawing/2014/main" id="{C8034180-D2FD-4FBC-9480-089E7C7F3808}"/>
              </a:ext>
            </a:extLst>
          </p:cNvPr>
          <p:cNvGrpSpPr>
            <a:grpSpLocks/>
          </p:cNvGrpSpPr>
          <p:nvPr/>
        </p:nvGrpSpPr>
        <p:grpSpPr bwMode="auto">
          <a:xfrm>
            <a:off x="5088767" y="5821364"/>
            <a:ext cx="1211569" cy="621982"/>
            <a:chOff x="631" y="1680"/>
            <a:chExt cx="960" cy="960"/>
          </a:xfrm>
        </p:grpSpPr>
        <p:sp>
          <p:nvSpPr>
            <p:cNvPr id="259141" name="Rectangle 69">
              <a:extLst>
                <a:ext uri="{FF2B5EF4-FFF2-40B4-BE49-F238E27FC236}">
                  <a16:creationId xmlns:a16="http://schemas.microsoft.com/office/drawing/2014/main" id="{366EC803-9A59-4475-9F50-F897941E9BCB}"/>
                </a:ext>
              </a:extLst>
            </p:cNvPr>
            <p:cNvSpPr>
              <a:spLocks noChangeArrowheads="1"/>
            </p:cNvSpPr>
            <p:nvPr>
              <p:custDataLst>
                <p:tags r:id="rId15"/>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50206" name="Rectangle 70">
              <a:extLst>
                <a:ext uri="{FF2B5EF4-FFF2-40B4-BE49-F238E27FC236}">
                  <a16:creationId xmlns:a16="http://schemas.microsoft.com/office/drawing/2014/main" id="{B9427BBB-48D8-42FA-BD5A-B303D0CE5FE8}"/>
                </a:ext>
              </a:extLst>
            </p:cNvPr>
            <p:cNvSpPr>
              <a:spLocks noChangeArrowheads="1"/>
            </p:cNvSpPr>
            <p:nvPr>
              <p:custDataLst>
                <p:tags r:id="rId16"/>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TN-Viewers</a:t>
              </a:r>
            </a:p>
          </p:txBody>
        </p:sp>
      </p:grpSp>
      <p:cxnSp>
        <p:nvCxnSpPr>
          <p:cNvPr id="50191" name="AutoShape 77">
            <a:extLst>
              <a:ext uri="{FF2B5EF4-FFF2-40B4-BE49-F238E27FC236}">
                <a16:creationId xmlns:a16="http://schemas.microsoft.com/office/drawing/2014/main" id="{AA3E0863-5F88-4207-9E94-C4DD9398F61D}"/>
              </a:ext>
            </a:extLst>
          </p:cNvPr>
          <p:cNvCxnSpPr>
            <a:cxnSpLocks noChangeShapeType="1"/>
          </p:cNvCxnSpPr>
          <p:nvPr/>
        </p:nvCxnSpPr>
        <p:spPr bwMode="auto">
          <a:xfrm flipV="1">
            <a:off x="4687070" y="4507751"/>
            <a:ext cx="401697" cy="811492"/>
          </a:xfrm>
          <a:prstGeom prst="bentConnector3">
            <a:avLst>
              <a:gd name="adj1" fmla="val 50000"/>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50192" name="AutoShape 78">
            <a:extLst>
              <a:ext uri="{FF2B5EF4-FFF2-40B4-BE49-F238E27FC236}">
                <a16:creationId xmlns:a16="http://schemas.microsoft.com/office/drawing/2014/main" id="{2C8BB957-61D4-49BD-9C1A-C6C4675314CE}"/>
              </a:ext>
            </a:extLst>
          </p:cNvPr>
          <p:cNvCxnSpPr>
            <a:cxnSpLocks noChangeShapeType="1"/>
          </p:cNvCxnSpPr>
          <p:nvPr/>
        </p:nvCxnSpPr>
        <p:spPr bwMode="auto">
          <a:xfrm>
            <a:off x="4880363" y="5319242"/>
            <a:ext cx="208404"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0193" name="AutoShape 79">
            <a:extLst>
              <a:ext uri="{FF2B5EF4-FFF2-40B4-BE49-F238E27FC236}">
                <a16:creationId xmlns:a16="http://schemas.microsoft.com/office/drawing/2014/main" id="{3820D712-B2ED-4A20-9DA5-96568909E2D2}"/>
              </a:ext>
            </a:extLst>
          </p:cNvPr>
          <p:cNvCxnSpPr>
            <a:cxnSpLocks noChangeShapeType="1"/>
          </p:cNvCxnSpPr>
          <p:nvPr/>
        </p:nvCxnSpPr>
        <p:spPr bwMode="auto">
          <a:xfrm rot="16200000" flipH="1">
            <a:off x="4578009" y="5621597"/>
            <a:ext cx="813112" cy="208404"/>
          </a:xfrm>
          <a:prstGeom prst="bentConnector3">
            <a:avLst>
              <a:gd name="adj1" fmla="val 50000"/>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50196" name="Line 83">
            <a:extLst>
              <a:ext uri="{FF2B5EF4-FFF2-40B4-BE49-F238E27FC236}">
                <a16:creationId xmlns:a16="http://schemas.microsoft.com/office/drawing/2014/main" id="{7F8B849F-6A5A-432B-86B7-351345894843}"/>
              </a:ext>
            </a:extLst>
          </p:cNvPr>
          <p:cNvSpPr>
            <a:spLocks noChangeShapeType="1"/>
          </p:cNvSpPr>
          <p:nvPr/>
        </p:nvSpPr>
        <p:spPr bwMode="auto">
          <a:xfrm>
            <a:off x="7862412" y="1775850"/>
            <a:ext cx="3944078" cy="1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32962" fontAlgn="base">
              <a:spcBef>
                <a:spcPct val="0"/>
              </a:spcBef>
              <a:spcAft>
                <a:spcPct val="0"/>
              </a:spcAft>
            </a:pPr>
            <a:endParaRPr lang="en-US" sz="1632">
              <a:solidFill>
                <a:srgbClr val="000000"/>
              </a:solidFill>
              <a:latin typeface="Arial" panose="020B0604020202020204" pitchFamily="34" charset="0"/>
              <a:ea typeface="-윤고딕130" pitchFamily="18" charset="-127"/>
            </a:endParaRPr>
          </a:p>
        </p:txBody>
      </p:sp>
      <p:sp>
        <p:nvSpPr>
          <p:cNvPr id="50197" name="Rectangle 84">
            <a:extLst>
              <a:ext uri="{FF2B5EF4-FFF2-40B4-BE49-F238E27FC236}">
                <a16:creationId xmlns:a16="http://schemas.microsoft.com/office/drawing/2014/main" id="{5785C618-8CC0-4E84-A2A2-D00A04559CE3}"/>
              </a:ext>
            </a:extLst>
          </p:cNvPr>
          <p:cNvSpPr>
            <a:spLocks noChangeArrowheads="1"/>
          </p:cNvSpPr>
          <p:nvPr/>
        </p:nvSpPr>
        <p:spPr bwMode="auto">
          <a:xfrm>
            <a:off x="7862413" y="1550550"/>
            <a:ext cx="3929501" cy="21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Different Teams</a:t>
            </a:r>
          </a:p>
        </p:txBody>
      </p:sp>
      <p:grpSp>
        <p:nvGrpSpPr>
          <p:cNvPr id="47" name="Group 5">
            <a:extLst>
              <a:ext uri="{FF2B5EF4-FFF2-40B4-BE49-F238E27FC236}">
                <a16:creationId xmlns:a16="http://schemas.microsoft.com/office/drawing/2014/main" id="{3AD629CA-3874-44F7-ABC3-5B11E8168025}"/>
              </a:ext>
            </a:extLst>
          </p:cNvPr>
          <p:cNvGrpSpPr>
            <a:grpSpLocks/>
          </p:cNvGrpSpPr>
          <p:nvPr/>
        </p:nvGrpSpPr>
        <p:grpSpPr bwMode="auto">
          <a:xfrm>
            <a:off x="314960" y="3479992"/>
            <a:ext cx="1208330" cy="1166216"/>
            <a:chOff x="631" y="1680"/>
            <a:chExt cx="960" cy="960"/>
          </a:xfrm>
        </p:grpSpPr>
        <p:sp>
          <p:nvSpPr>
            <p:cNvPr id="48" name="Rectangle 6">
              <a:extLst>
                <a:ext uri="{FF2B5EF4-FFF2-40B4-BE49-F238E27FC236}">
                  <a16:creationId xmlns:a16="http://schemas.microsoft.com/office/drawing/2014/main" id="{8DDBC958-FD85-4AC2-ACD7-A62E019661E2}"/>
                </a:ext>
              </a:extLst>
            </p:cNvPr>
            <p:cNvSpPr>
              <a:spLocks noChangeArrowheads="1"/>
            </p:cNvSpPr>
            <p:nvPr>
              <p:custDataLst>
                <p:tags r:id="rId13"/>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49" name="Rectangle 7">
              <a:extLst>
                <a:ext uri="{FF2B5EF4-FFF2-40B4-BE49-F238E27FC236}">
                  <a16:creationId xmlns:a16="http://schemas.microsoft.com/office/drawing/2014/main" id="{A1C97D79-8B87-4224-9FB9-ACE8BB63D35F}"/>
                </a:ext>
              </a:extLst>
            </p:cNvPr>
            <p:cNvSpPr>
              <a:spLocks noChangeArrowheads="1"/>
            </p:cNvSpPr>
            <p:nvPr>
              <p:custDataLst>
                <p:tags r:id="rId14"/>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ROOT</a:t>
              </a:r>
            </a:p>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 [pch.com]</a:t>
              </a:r>
            </a:p>
          </p:txBody>
        </p:sp>
      </p:grpSp>
      <p:cxnSp>
        <p:nvCxnSpPr>
          <p:cNvPr id="4" name="Straight Connector 3">
            <a:extLst>
              <a:ext uri="{FF2B5EF4-FFF2-40B4-BE49-F238E27FC236}">
                <a16:creationId xmlns:a16="http://schemas.microsoft.com/office/drawing/2014/main" id="{67E53724-D552-4B95-A39F-ED2DAB573BAB}"/>
              </a:ext>
            </a:extLst>
          </p:cNvPr>
          <p:cNvCxnSpPr>
            <a:stCxn id="48" idx="3"/>
            <a:endCxn id="259078" idx="1"/>
          </p:cNvCxnSpPr>
          <p:nvPr/>
        </p:nvCxnSpPr>
        <p:spPr>
          <a:xfrm flipV="1">
            <a:off x="1523290" y="4055842"/>
            <a:ext cx="235844" cy="725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24A9072D-0997-4192-97E4-B96EF1B24B10}"/>
              </a:ext>
            </a:extLst>
          </p:cNvPr>
          <p:cNvCxnSpPr/>
          <p:nvPr/>
        </p:nvCxnSpPr>
        <p:spPr>
          <a:xfrm>
            <a:off x="4880363" y="3438720"/>
            <a:ext cx="0" cy="1207488"/>
          </a:xfrm>
          <a:prstGeom prst="line">
            <a:avLst/>
          </a:prstGeom>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A86EF2FB-9019-4A23-B6BE-8E3D6F4FA49E}"/>
              </a:ext>
            </a:extLst>
          </p:cNvPr>
          <p:cNvCxnSpPr>
            <a:cxnSpLocks/>
          </p:cNvCxnSpPr>
          <p:nvPr/>
        </p:nvCxnSpPr>
        <p:spPr>
          <a:xfrm flipV="1">
            <a:off x="2956705" y="4109972"/>
            <a:ext cx="196170" cy="11270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FB80BBFD-4BE7-46BE-96B5-2FA584896804}"/>
              </a:ext>
            </a:extLst>
          </p:cNvPr>
          <p:cNvCxnSpPr>
            <a:cxnSpLocks/>
          </p:cNvCxnSpPr>
          <p:nvPr/>
        </p:nvCxnSpPr>
        <p:spPr>
          <a:xfrm rot="5400000">
            <a:off x="3430830" y="4056651"/>
            <a:ext cx="2518831" cy="6350"/>
          </a:xfrm>
          <a:prstGeom prst="bentConnector3">
            <a:avLst/>
          </a:prstGeom>
        </p:spPr>
        <p:style>
          <a:lnRef idx="1">
            <a:schemeClr val="dk1"/>
          </a:lnRef>
          <a:fillRef idx="0">
            <a:schemeClr val="dk1"/>
          </a:fillRef>
          <a:effectRef idx="0">
            <a:schemeClr val="dk1"/>
          </a:effectRef>
          <a:fontRef idx="minor">
            <a:schemeClr val="tx1"/>
          </a:fontRef>
        </p:style>
      </p:cxnSp>
      <p:grpSp>
        <p:nvGrpSpPr>
          <p:cNvPr id="62" name="Group 22">
            <a:extLst>
              <a:ext uri="{FF2B5EF4-FFF2-40B4-BE49-F238E27FC236}">
                <a16:creationId xmlns:a16="http://schemas.microsoft.com/office/drawing/2014/main" id="{B5621123-C342-4C9D-984A-573A95ECDB59}"/>
              </a:ext>
            </a:extLst>
          </p:cNvPr>
          <p:cNvGrpSpPr>
            <a:grpSpLocks/>
          </p:cNvGrpSpPr>
          <p:nvPr/>
        </p:nvGrpSpPr>
        <p:grpSpPr bwMode="auto">
          <a:xfrm>
            <a:off x="6426508" y="2188955"/>
            <a:ext cx="1211569" cy="621982"/>
            <a:chOff x="631" y="1680"/>
            <a:chExt cx="960" cy="960"/>
          </a:xfrm>
        </p:grpSpPr>
        <p:sp>
          <p:nvSpPr>
            <p:cNvPr id="63" name="Rectangle 23">
              <a:extLst>
                <a:ext uri="{FF2B5EF4-FFF2-40B4-BE49-F238E27FC236}">
                  <a16:creationId xmlns:a16="http://schemas.microsoft.com/office/drawing/2014/main" id="{9DE879AC-4287-4376-BEC5-23F79A71D6B8}"/>
                </a:ext>
              </a:extLst>
            </p:cNvPr>
            <p:cNvSpPr>
              <a:spLocks noChangeArrowheads="1"/>
            </p:cNvSpPr>
            <p:nvPr>
              <p:custDataLst>
                <p:tags r:id="rId11"/>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64" name="Rectangle 24">
              <a:extLst>
                <a:ext uri="{FF2B5EF4-FFF2-40B4-BE49-F238E27FC236}">
                  <a16:creationId xmlns:a16="http://schemas.microsoft.com/office/drawing/2014/main" id="{46363B57-7987-41F4-A568-53EB6DA9DE47}"/>
                </a:ext>
              </a:extLst>
            </p:cNvPr>
            <p:cNvSpPr>
              <a:spLocks noChangeArrowheads="1"/>
            </p:cNvSpPr>
            <p:nvPr>
              <p:custDataLst>
                <p:tags r:id="rId12"/>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TN-DS</a:t>
              </a:r>
            </a:p>
          </p:txBody>
        </p:sp>
      </p:grpSp>
      <p:grpSp>
        <p:nvGrpSpPr>
          <p:cNvPr id="65" name="Group 58">
            <a:extLst>
              <a:ext uri="{FF2B5EF4-FFF2-40B4-BE49-F238E27FC236}">
                <a16:creationId xmlns:a16="http://schemas.microsoft.com/office/drawing/2014/main" id="{9CF5F50F-CEEE-4BA5-850F-7E8907E5E09F}"/>
              </a:ext>
            </a:extLst>
          </p:cNvPr>
          <p:cNvGrpSpPr>
            <a:grpSpLocks/>
          </p:cNvGrpSpPr>
          <p:nvPr/>
        </p:nvGrpSpPr>
        <p:grpSpPr bwMode="auto">
          <a:xfrm>
            <a:off x="6475590" y="3027983"/>
            <a:ext cx="1211569" cy="621982"/>
            <a:chOff x="631" y="1680"/>
            <a:chExt cx="960" cy="960"/>
          </a:xfrm>
        </p:grpSpPr>
        <p:sp>
          <p:nvSpPr>
            <p:cNvPr id="66" name="Rectangle 59">
              <a:extLst>
                <a:ext uri="{FF2B5EF4-FFF2-40B4-BE49-F238E27FC236}">
                  <a16:creationId xmlns:a16="http://schemas.microsoft.com/office/drawing/2014/main" id="{2F6EECA6-0176-452F-A383-F02532615902}"/>
                </a:ext>
              </a:extLst>
            </p:cNvPr>
            <p:cNvSpPr>
              <a:spLocks noChangeArrowheads="1"/>
            </p:cNvSpPr>
            <p:nvPr>
              <p:custDataLst>
                <p:tags r:id="rId9"/>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67" name="Rectangle 60">
              <a:extLst>
                <a:ext uri="{FF2B5EF4-FFF2-40B4-BE49-F238E27FC236}">
                  <a16:creationId xmlns:a16="http://schemas.microsoft.com/office/drawing/2014/main" id="{32256B65-6312-4F05-B150-08E0BF7685E9}"/>
                </a:ext>
              </a:extLst>
            </p:cNvPr>
            <p:cNvSpPr>
              <a:spLocks noChangeArrowheads="1"/>
            </p:cNvSpPr>
            <p:nvPr>
              <p:custDataLst>
                <p:tags r:id="rId10"/>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TN-SS</a:t>
              </a:r>
            </a:p>
          </p:txBody>
        </p:sp>
      </p:grpSp>
      <p:grpSp>
        <p:nvGrpSpPr>
          <p:cNvPr id="68" name="Group 48">
            <a:extLst>
              <a:ext uri="{FF2B5EF4-FFF2-40B4-BE49-F238E27FC236}">
                <a16:creationId xmlns:a16="http://schemas.microsoft.com/office/drawing/2014/main" id="{77909201-A291-4286-9E40-3DA4FF6B5FCD}"/>
              </a:ext>
            </a:extLst>
          </p:cNvPr>
          <p:cNvGrpSpPr>
            <a:grpSpLocks/>
          </p:cNvGrpSpPr>
          <p:nvPr/>
        </p:nvGrpSpPr>
        <p:grpSpPr bwMode="auto">
          <a:xfrm>
            <a:off x="6504588" y="3798981"/>
            <a:ext cx="1211569" cy="621982"/>
            <a:chOff x="631" y="1680"/>
            <a:chExt cx="960" cy="960"/>
          </a:xfrm>
        </p:grpSpPr>
        <p:sp>
          <p:nvSpPr>
            <p:cNvPr id="69" name="Rectangle 49">
              <a:extLst>
                <a:ext uri="{FF2B5EF4-FFF2-40B4-BE49-F238E27FC236}">
                  <a16:creationId xmlns:a16="http://schemas.microsoft.com/office/drawing/2014/main" id="{CBF0314B-D3B7-41D2-9054-3BD5DA2763A6}"/>
                </a:ext>
              </a:extLst>
            </p:cNvPr>
            <p:cNvSpPr>
              <a:spLocks noChangeArrowheads="1"/>
            </p:cNvSpPr>
            <p:nvPr>
              <p:custDataLst>
                <p:tags r:id="rId7"/>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70" name="Rectangle 50">
              <a:extLst>
                <a:ext uri="{FF2B5EF4-FFF2-40B4-BE49-F238E27FC236}">
                  <a16:creationId xmlns:a16="http://schemas.microsoft.com/office/drawing/2014/main" id="{201972F0-060A-40B7-932B-81CA170832F7}"/>
                </a:ext>
              </a:extLst>
            </p:cNvPr>
            <p:cNvSpPr>
              <a:spLocks noChangeArrowheads="1"/>
            </p:cNvSpPr>
            <p:nvPr>
              <p:custDataLst>
                <p:tags r:id="rId8"/>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TN-QA</a:t>
              </a:r>
            </a:p>
          </p:txBody>
        </p:sp>
      </p:grpSp>
      <p:grpSp>
        <p:nvGrpSpPr>
          <p:cNvPr id="71" name="Group 58">
            <a:extLst>
              <a:ext uri="{FF2B5EF4-FFF2-40B4-BE49-F238E27FC236}">
                <a16:creationId xmlns:a16="http://schemas.microsoft.com/office/drawing/2014/main" id="{6BE90091-3358-4E89-8375-C981571F1940}"/>
              </a:ext>
            </a:extLst>
          </p:cNvPr>
          <p:cNvGrpSpPr>
            <a:grpSpLocks/>
          </p:cNvGrpSpPr>
          <p:nvPr/>
        </p:nvGrpSpPr>
        <p:grpSpPr bwMode="auto">
          <a:xfrm>
            <a:off x="6526072" y="4624987"/>
            <a:ext cx="1211569" cy="621982"/>
            <a:chOff x="631" y="1680"/>
            <a:chExt cx="960" cy="960"/>
          </a:xfrm>
        </p:grpSpPr>
        <p:sp>
          <p:nvSpPr>
            <p:cNvPr id="72" name="Rectangle 59">
              <a:extLst>
                <a:ext uri="{FF2B5EF4-FFF2-40B4-BE49-F238E27FC236}">
                  <a16:creationId xmlns:a16="http://schemas.microsoft.com/office/drawing/2014/main" id="{36119EF9-06D7-4D7D-8A0A-9AA512012A73}"/>
                </a:ext>
              </a:extLst>
            </p:cNvPr>
            <p:cNvSpPr>
              <a:spLocks noChangeArrowheads="1"/>
            </p:cNvSpPr>
            <p:nvPr>
              <p:custDataLst>
                <p:tags r:id="rId5"/>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73" name="Rectangle 60">
              <a:extLst>
                <a:ext uri="{FF2B5EF4-FFF2-40B4-BE49-F238E27FC236}">
                  <a16:creationId xmlns:a16="http://schemas.microsoft.com/office/drawing/2014/main" id="{3FBBC6E5-B52C-4850-9FE4-B59DA32B4D05}"/>
                </a:ext>
              </a:extLst>
            </p:cNvPr>
            <p:cNvSpPr>
              <a:spLocks noChangeArrowheads="1"/>
            </p:cNvSpPr>
            <p:nvPr>
              <p:custDataLst>
                <p:tags r:id="rId6"/>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TN-QA-Viewer</a:t>
              </a:r>
            </a:p>
          </p:txBody>
        </p:sp>
      </p:grpSp>
      <p:grpSp>
        <p:nvGrpSpPr>
          <p:cNvPr id="74" name="Group 58">
            <a:extLst>
              <a:ext uri="{FF2B5EF4-FFF2-40B4-BE49-F238E27FC236}">
                <a16:creationId xmlns:a16="http://schemas.microsoft.com/office/drawing/2014/main" id="{77023872-F1BC-48D3-B04D-6426C8CEE0B0}"/>
              </a:ext>
            </a:extLst>
          </p:cNvPr>
          <p:cNvGrpSpPr>
            <a:grpSpLocks/>
          </p:cNvGrpSpPr>
          <p:nvPr/>
        </p:nvGrpSpPr>
        <p:grpSpPr bwMode="auto">
          <a:xfrm>
            <a:off x="6523674" y="5434010"/>
            <a:ext cx="1211569" cy="621982"/>
            <a:chOff x="631" y="1680"/>
            <a:chExt cx="960" cy="960"/>
          </a:xfrm>
        </p:grpSpPr>
        <p:sp>
          <p:nvSpPr>
            <p:cNvPr id="75" name="Rectangle 59">
              <a:extLst>
                <a:ext uri="{FF2B5EF4-FFF2-40B4-BE49-F238E27FC236}">
                  <a16:creationId xmlns:a16="http://schemas.microsoft.com/office/drawing/2014/main" id="{0100545B-FA94-4904-8AF2-E8D223A12B54}"/>
                </a:ext>
              </a:extLst>
            </p:cNvPr>
            <p:cNvSpPr>
              <a:spLocks noChangeArrowheads="1"/>
            </p:cNvSpPr>
            <p:nvPr>
              <p:custDataLst>
                <p:tags r:id="rId3"/>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76" name="Rectangle 60">
              <a:extLst>
                <a:ext uri="{FF2B5EF4-FFF2-40B4-BE49-F238E27FC236}">
                  <a16:creationId xmlns:a16="http://schemas.microsoft.com/office/drawing/2014/main" id="{4DDD540A-E96A-42F3-AC57-1B384BFBB871}"/>
                </a:ext>
              </a:extLst>
            </p:cNvPr>
            <p:cNvSpPr>
              <a:spLocks noChangeArrowheads="1"/>
            </p:cNvSpPr>
            <p:nvPr>
              <p:custDataLst>
                <p:tags r:id="rId4"/>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Others..</a:t>
              </a:r>
            </a:p>
          </p:txBody>
        </p:sp>
      </p:grpSp>
      <p:cxnSp>
        <p:nvCxnSpPr>
          <p:cNvPr id="16" name="Straight Connector 15">
            <a:extLst>
              <a:ext uri="{FF2B5EF4-FFF2-40B4-BE49-F238E27FC236}">
                <a16:creationId xmlns:a16="http://schemas.microsoft.com/office/drawing/2014/main" id="{AE904D28-CB19-45F3-A2F5-3F9DC987064E}"/>
              </a:ext>
            </a:extLst>
          </p:cNvPr>
          <p:cNvCxnSpPr>
            <a:endCxn id="63" idx="1"/>
          </p:cNvCxnSpPr>
          <p:nvPr/>
        </p:nvCxnSpPr>
        <p:spPr>
          <a:xfrm>
            <a:off x="4887918" y="2499946"/>
            <a:ext cx="1538590"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DD37D171-BD50-476F-9787-1D4A4471DF31}"/>
              </a:ext>
            </a:extLst>
          </p:cNvPr>
          <p:cNvCxnSpPr>
            <a:cxnSpLocks/>
            <a:endCxn id="66" idx="1"/>
          </p:cNvCxnSpPr>
          <p:nvPr/>
        </p:nvCxnSpPr>
        <p:spPr>
          <a:xfrm>
            <a:off x="4866146" y="3320006"/>
            <a:ext cx="1609444" cy="1896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BD060474-FB4F-446F-9679-61B2E6F3D2ED}"/>
              </a:ext>
            </a:extLst>
          </p:cNvPr>
          <p:cNvCxnSpPr>
            <a:cxnSpLocks/>
          </p:cNvCxnSpPr>
          <p:nvPr/>
        </p:nvCxnSpPr>
        <p:spPr>
          <a:xfrm>
            <a:off x="4887920" y="4125547"/>
            <a:ext cx="1609444" cy="1896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6AE697C-96BF-4597-B6EA-073E7AF7D1F5}"/>
              </a:ext>
            </a:extLst>
          </p:cNvPr>
          <p:cNvCxnSpPr>
            <a:cxnSpLocks/>
          </p:cNvCxnSpPr>
          <p:nvPr/>
        </p:nvCxnSpPr>
        <p:spPr>
          <a:xfrm>
            <a:off x="4866146" y="4916574"/>
            <a:ext cx="1609444" cy="1896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1D95D69F-EECF-411B-81B8-B79C76C06880}"/>
              </a:ext>
            </a:extLst>
          </p:cNvPr>
          <p:cNvCxnSpPr>
            <a:cxnSpLocks/>
            <a:endCxn id="75" idx="1"/>
          </p:cNvCxnSpPr>
          <p:nvPr/>
        </p:nvCxnSpPr>
        <p:spPr>
          <a:xfrm>
            <a:off x="5018546" y="5736630"/>
            <a:ext cx="1505128" cy="8371"/>
          </a:xfrm>
          <a:prstGeom prst="line">
            <a:avLst/>
          </a:prstGeom>
        </p:spPr>
        <p:style>
          <a:lnRef idx="1">
            <a:schemeClr val="dk1"/>
          </a:lnRef>
          <a:fillRef idx="0">
            <a:schemeClr val="dk1"/>
          </a:fillRef>
          <a:effectRef idx="0">
            <a:schemeClr val="dk1"/>
          </a:effectRef>
          <a:fontRef idx="minor">
            <a:schemeClr val="tx1"/>
          </a:fontRef>
        </p:style>
      </p:cxnSp>
      <p:grpSp>
        <p:nvGrpSpPr>
          <p:cNvPr id="77" name="Group 5">
            <a:extLst>
              <a:ext uri="{FF2B5EF4-FFF2-40B4-BE49-F238E27FC236}">
                <a16:creationId xmlns:a16="http://schemas.microsoft.com/office/drawing/2014/main" id="{6291DA16-F232-4A56-AD8F-C49C0C30A7F6}"/>
              </a:ext>
            </a:extLst>
          </p:cNvPr>
          <p:cNvGrpSpPr>
            <a:grpSpLocks/>
          </p:cNvGrpSpPr>
          <p:nvPr/>
        </p:nvGrpSpPr>
        <p:grpSpPr bwMode="auto">
          <a:xfrm>
            <a:off x="3143647" y="2606182"/>
            <a:ext cx="1208330" cy="3123175"/>
            <a:chOff x="631" y="1680"/>
            <a:chExt cx="960" cy="960"/>
          </a:xfrm>
        </p:grpSpPr>
        <p:sp>
          <p:nvSpPr>
            <p:cNvPr id="78" name="Rectangle 6">
              <a:extLst>
                <a:ext uri="{FF2B5EF4-FFF2-40B4-BE49-F238E27FC236}">
                  <a16:creationId xmlns:a16="http://schemas.microsoft.com/office/drawing/2014/main" id="{32E8331C-1818-4840-B95D-66CCC19CC185}"/>
                </a:ext>
              </a:extLst>
            </p:cNvPr>
            <p:cNvSpPr>
              <a:spLocks noChangeArrowheads="1"/>
            </p:cNvSpPr>
            <p:nvPr>
              <p:custDataLst>
                <p:tags r:id="rId1"/>
              </p:custDataLst>
            </p:nvPr>
          </p:nvSpPr>
          <p:spPr bwMode="blackWhite">
            <a:xfrm>
              <a:off x="631" y="1680"/>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defTabSz="932962" fontAlgn="base">
                <a:spcBef>
                  <a:spcPct val="0"/>
                </a:spcBef>
                <a:spcAft>
                  <a:spcPct val="0"/>
                </a:spcAft>
                <a:defRPr/>
              </a:pPr>
              <a:endParaRPr lang="en-US" sz="1632">
                <a:solidFill>
                  <a:srgbClr val="000000"/>
                </a:solidFill>
                <a:latin typeface="Arial" charset="0"/>
              </a:endParaRPr>
            </a:p>
          </p:txBody>
        </p:sp>
        <p:sp>
          <p:nvSpPr>
            <p:cNvPr id="80" name="Rectangle 7">
              <a:extLst>
                <a:ext uri="{FF2B5EF4-FFF2-40B4-BE49-F238E27FC236}">
                  <a16:creationId xmlns:a16="http://schemas.microsoft.com/office/drawing/2014/main" id="{B0B00F8E-C9A0-4FF3-A614-E0B9F6338D94}"/>
                </a:ext>
              </a:extLst>
            </p:cNvPr>
            <p:cNvSpPr>
              <a:spLocks noChangeArrowheads="1"/>
            </p:cNvSpPr>
            <p:nvPr>
              <p:custDataLst>
                <p:tags r:id="rId2"/>
              </p:custDataLst>
            </p:nvPr>
          </p:nvSpPr>
          <p:spPr bwMode="blackWhite">
            <a:xfrm>
              <a:off x="671" y="1720"/>
              <a:ext cx="880"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87" tIns="0" rIns="3887"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Global</a:t>
              </a:r>
            </a:p>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Roles</a:t>
              </a:r>
            </a:p>
            <a:p>
              <a:pPr algn="ct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GCP-Admin Teams</a:t>
              </a:r>
            </a:p>
          </p:txBody>
        </p:sp>
      </p:grpSp>
      <p:cxnSp>
        <p:nvCxnSpPr>
          <p:cNvPr id="81" name="Connector: Elbow 80">
            <a:extLst>
              <a:ext uri="{FF2B5EF4-FFF2-40B4-BE49-F238E27FC236}">
                <a16:creationId xmlns:a16="http://schemas.microsoft.com/office/drawing/2014/main" id="{60FF15A3-A334-4C76-9DDE-A6AA2351B8E5}"/>
              </a:ext>
            </a:extLst>
          </p:cNvPr>
          <p:cNvCxnSpPr>
            <a:cxnSpLocks/>
          </p:cNvCxnSpPr>
          <p:nvPr/>
        </p:nvCxnSpPr>
        <p:spPr>
          <a:xfrm>
            <a:off x="4375491" y="4045098"/>
            <a:ext cx="370822" cy="72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86" name="Line 83">
            <a:extLst>
              <a:ext uri="{FF2B5EF4-FFF2-40B4-BE49-F238E27FC236}">
                <a16:creationId xmlns:a16="http://schemas.microsoft.com/office/drawing/2014/main" id="{8DD386FE-6AD1-415D-8911-7F48FC5B827F}"/>
              </a:ext>
            </a:extLst>
          </p:cNvPr>
          <p:cNvSpPr>
            <a:spLocks noChangeShapeType="1"/>
          </p:cNvSpPr>
          <p:nvPr/>
        </p:nvSpPr>
        <p:spPr bwMode="auto">
          <a:xfrm>
            <a:off x="4590655" y="1734526"/>
            <a:ext cx="3087953" cy="9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32962" fontAlgn="base">
              <a:spcBef>
                <a:spcPct val="0"/>
              </a:spcBef>
              <a:spcAft>
                <a:spcPct val="0"/>
              </a:spcAft>
            </a:pPr>
            <a:endParaRPr lang="en-US" sz="1632">
              <a:solidFill>
                <a:srgbClr val="000000"/>
              </a:solidFill>
              <a:latin typeface="Arial" panose="020B0604020202020204" pitchFamily="34" charset="0"/>
              <a:ea typeface="-윤고딕130" pitchFamily="18" charset="-127"/>
            </a:endParaRPr>
          </a:p>
        </p:txBody>
      </p:sp>
      <p:sp>
        <p:nvSpPr>
          <p:cNvPr id="87" name="Rectangle 84">
            <a:extLst>
              <a:ext uri="{FF2B5EF4-FFF2-40B4-BE49-F238E27FC236}">
                <a16:creationId xmlns:a16="http://schemas.microsoft.com/office/drawing/2014/main" id="{FDB08591-272E-4F97-A04F-938AD47E4CCF}"/>
              </a:ext>
            </a:extLst>
          </p:cNvPr>
          <p:cNvSpPr>
            <a:spLocks noChangeArrowheads="1"/>
          </p:cNvSpPr>
          <p:nvPr/>
        </p:nvSpPr>
        <p:spPr bwMode="auto">
          <a:xfrm>
            <a:off x="4589134" y="1500677"/>
            <a:ext cx="3076541" cy="21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428" b="1" dirty="0">
                <a:solidFill>
                  <a:srgbClr val="000000"/>
                </a:solidFill>
                <a:ea typeface="굴림" panose="020B0600000101010101" pitchFamily="34" charset="-127"/>
              </a:rPr>
              <a:t>Below Roles Applied to Team Level</a:t>
            </a:r>
          </a:p>
        </p:txBody>
      </p:sp>
      <p:sp>
        <p:nvSpPr>
          <p:cNvPr id="88" name="Line 83">
            <a:extLst>
              <a:ext uri="{FF2B5EF4-FFF2-40B4-BE49-F238E27FC236}">
                <a16:creationId xmlns:a16="http://schemas.microsoft.com/office/drawing/2014/main" id="{5026447B-B067-4290-BCFB-74124D7C876B}"/>
              </a:ext>
            </a:extLst>
          </p:cNvPr>
          <p:cNvSpPr>
            <a:spLocks noChangeShapeType="1"/>
          </p:cNvSpPr>
          <p:nvPr/>
        </p:nvSpPr>
        <p:spPr bwMode="auto">
          <a:xfrm flipV="1">
            <a:off x="3255212" y="2397383"/>
            <a:ext cx="853180" cy="9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32962" fontAlgn="base">
              <a:spcBef>
                <a:spcPct val="0"/>
              </a:spcBef>
              <a:spcAft>
                <a:spcPct val="0"/>
              </a:spcAft>
            </a:pPr>
            <a:endParaRPr lang="en-US" sz="1632">
              <a:solidFill>
                <a:srgbClr val="000000"/>
              </a:solidFill>
              <a:latin typeface="Arial" panose="020B0604020202020204" pitchFamily="34" charset="0"/>
              <a:ea typeface="-윤고딕130" pitchFamily="18" charset="-127"/>
            </a:endParaRPr>
          </a:p>
        </p:txBody>
      </p:sp>
      <p:sp>
        <p:nvSpPr>
          <p:cNvPr id="89" name="Rectangle 84">
            <a:extLst>
              <a:ext uri="{FF2B5EF4-FFF2-40B4-BE49-F238E27FC236}">
                <a16:creationId xmlns:a16="http://schemas.microsoft.com/office/drawing/2014/main" id="{26DC0A5B-EFF5-4FE8-A25B-321A5BCDF88D}"/>
              </a:ext>
            </a:extLst>
          </p:cNvPr>
          <p:cNvSpPr>
            <a:spLocks noChangeArrowheads="1"/>
          </p:cNvSpPr>
          <p:nvPr/>
        </p:nvSpPr>
        <p:spPr bwMode="auto">
          <a:xfrm>
            <a:off x="3253690" y="2076482"/>
            <a:ext cx="10703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000" b="1" dirty="0">
                <a:solidFill>
                  <a:srgbClr val="000000"/>
                </a:solidFill>
                <a:ea typeface="굴림" panose="020B0600000101010101" pitchFamily="34" charset="-127"/>
              </a:rPr>
              <a:t>Roles Applied </a:t>
            </a:r>
          </a:p>
          <a:p>
            <a:pPr defTabSz="913526" eaLnBrk="1" fontAlgn="base" hangingPunct="1">
              <a:spcBef>
                <a:spcPct val="0"/>
              </a:spcBef>
              <a:spcAft>
                <a:spcPct val="0"/>
              </a:spcAft>
              <a:buSzPct val="120000"/>
            </a:pPr>
            <a:r>
              <a:rPr lang="en-US" altLang="ko-KR" sz="1000" b="1" dirty="0">
                <a:solidFill>
                  <a:srgbClr val="000000"/>
                </a:solidFill>
                <a:ea typeface="굴림" panose="020B0600000101010101" pitchFamily="34" charset="-127"/>
              </a:rPr>
              <a:t>Across Team</a:t>
            </a:r>
          </a:p>
        </p:txBody>
      </p:sp>
      <p:sp>
        <p:nvSpPr>
          <p:cNvPr id="90" name="Line 83">
            <a:extLst>
              <a:ext uri="{FF2B5EF4-FFF2-40B4-BE49-F238E27FC236}">
                <a16:creationId xmlns:a16="http://schemas.microsoft.com/office/drawing/2014/main" id="{7B3E7750-E0B2-455C-9D7B-624EA55EC682}"/>
              </a:ext>
            </a:extLst>
          </p:cNvPr>
          <p:cNvSpPr>
            <a:spLocks noChangeShapeType="1"/>
          </p:cNvSpPr>
          <p:nvPr/>
        </p:nvSpPr>
        <p:spPr bwMode="auto">
          <a:xfrm flipV="1">
            <a:off x="1873985" y="2692126"/>
            <a:ext cx="853180" cy="9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32962" fontAlgn="base">
              <a:spcBef>
                <a:spcPct val="0"/>
              </a:spcBef>
              <a:spcAft>
                <a:spcPct val="0"/>
              </a:spcAft>
            </a:pPr>
            <a:endParaRPr lang="en-US" sz="1632">
              <a:solidFill>
                <a:srgbClr val="000000"/>
              </a:solidFill>
              <a:latin typeface="Arial" panose="020B0604020202020204" pitchFamily="34" charset="0"/>
              <a:ea typeface="-윤고딕130" pitchFamily="18" charset="-127"/>
            </a:endParaRPr>
          </a:p>
        </p:txBody>
      </p:sp>
      <p:sp>
        <p:nvSpPr>
          <p:cNvPr id="91" name="Rectangle 84">
            <a:extLst>
              <a:ext uri="{FF2B5EF4-FFF2-40B4-BE49-F238E27FC236}">
                <a16:creationId xmlns:a16="http://schemas.microsoft.com/office/drawing/2014/main" id="{FBE7894A-5A5B-43FE-A508-E462ADC77E6F}"/>
              </a:ext>
            </a:extLst>
          </p:cNvPr>
          <p:cNvSpPr>
            <a:spLocks noChangeArrowheads="1"/>
          </p:cNvSpPr>
          <p:nvPr/>
        </p:nvSpPr>
        <p:spPr bwMode="auto">
          <a:xfrm>
            <a:off x="1872463" y="2186341"/>
            <a:ext cx="853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defTabSz="913526" eaLnBrk="1" fontAlgn="base" hangingPunct="1">
              <a:spcBef>
                <a:spcPct val="0"/>
              </a:spcBef>
              <a:spcAft>
                <a:spcPct val="0"/>
              </a:spcAft>
              <a:buSzPct val="120000"/>
            </a:pPr>
            <a:r>
              <a:rPr lang="en-US" altLang="ko-KR" sz="1000" b="1" dirty="0">
                <a:solidFill>
                  <a:srgbClr val="000000"/>
                </a:solidFill>
                <a:ea typeface="굴림" panose="020B0600000101010101" pitchFamily="34" charset="-127"/>
              </a:rPr>
              <a:t>Super Admin Control over services  etc.</a:t>
            </a:r>
          </a:p>
        </p:txBody>
      </p:sp>
      <p:cxnSp>
        <p:nvCxnSpPr>
          <p:cNvPr id="12" name="Straight Connector 11">
            <a:extLst>
              <a:ext uri="{FF2B5EF4-FFF2-40B4-BE49-F238E27FC236}">
                <a16:creationId xmlns:a16="http://schemas.microsoft.com/office/drawing/2014/main" id="{0A1EC07F-2A32-4A37-9EB6-40A22FBC269C}"/>
              </a:ext>
            </a:extLst>
          </p:cNvPr>
          <p:cNvCxnSpPr/>
          <p:nvPr/>
        </p:nvCxnSpPr>
        <p:spPr>
          <a:xfrm>
            <a:off x="4455763" y="1500677"/>
            <a:ext cx="77491" cy="515584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Connector 91">
            <a:extLst>
              <a:ext uri="{FF2B5EF4-FFF2-40B4-BE49-F238E27FC236}">
                <a16:creationId xmlns:a16="http://schemas.microsoft.com/office/drawing/2014/main" id="{E6A84DBB-2DF3-4D11-8663-35FA6BC85604}"/>
              </a:ext>
            </a:extLst>
          </p:cNvPr>
          <p:cNvCxnSpPr/>
          <p:nvPr/>
        </p:nvCxnSpPr>
        <p:spPr>
          <a:xfrm>
            <a:off x="7784921" y="1464541"/>
            <a:ext cx="77491" cy="515584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767CB10-DD84-4BE6-9CE4-0582154C43EE}"/>
              </a:ext>
            </a:extLst>
          </p:cNvPr>
          <p:cNvCxnSpPr/>
          <p:nvPr/>
        </p:nvCxnSpPr>
        <p:spPr>
          <a:xfrm>
            <a:off x="3003955" y="1430947"/>
            <a:ext cx="77491" cy="515584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CB45CE3B-0D3B-4192-93D4-DBA6F0AFC0D2}"/>
              </a:ext>
            </a:extLst>
          </p:cNvPr>
          <p:cNvCxnSpPr/>
          <p:nvPr/>
        </p:nvCxnSpPr>
        <p:spPr>
          <a:xfrm>
            <a:off x="1601595" y="1481548"/>
            <a:ext cx="77491" cy="515584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Folded Corner 9">
            <a:extLst>
              <a:ext uri="{FF2B5EF4-FFF2-40B4-BE49-F238E27FC236}">
                <a16:creationId xmlns:a16="http://schemas.microsoft.com/office/drawing/2014/main" id="{761AAE07-B164-A5D6-1C1F-19EC4F290EF3}"/>
              </a:ext>
            </a:extLst>
          </p:cNvPr>
          <p:cNvSpPr/>
          <p:nvPr/>
        </p:nvSpPr>
        <p:spPr>
          <a:xfrm>
            <a:off x="8336780" y="1833244"/>
            <a:ext cx="2777299" cy="4823278"/>
          </a:xfrm>
          <a:prstGeom prst="foldedCorner">
            <a:avLst/>
          </a:prstGeom>
          <a:solidFill>
            <a:schemeClr val="bg1">
              <a:lumMod val="9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120">
              <a:spcAft>
                <a:spcPts val="600"/>
              </a:spcAft>
            </a:pPr>
            <a:endParaRPr lang="en-US" sz="1200" b="1" u="sng" dirty="0">
              <a:solidFill>
                <a:srgbClr val="002060"/>
              </a:solidFill>
              <a:ea typeface="Calibri"/>
              <a:cs typeface="Calibri"/>
              <a:sym typeface="Calibri"/>
            </a:endParaRPr>
          </a:p>
          <a:p>
            <a:pPr lvl="0" defTabSz="457120">
              <a:spcAft>
                <a:spcPts val="600"/>
              </a:spcAft>
            </a:pPr>
            <a:r>
              <a:rPr lang="en-US" sz="1200" b="1" u="sng" dirty="0">
                <a:solidFill>
                  <a:srgbClr val="057777"/>
                </a:solidFill>
                <a:ea typeface="Calibri"/>
                <a:cs typeface="Calibri"/>
                <a:sym typeface="Calibri"/>
              </a:rPr>
              <a:t>Data Producers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BD Team</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CDA Team</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Segmentation Team</a:t>
            </a:r>
          </a:p>
          <a:p>
            <a:pPr marL="571500" lvl="0" indent="-571500" defTabSz="457120">
              <a:spcAft>
                <a:spcPts val="600"/>
              </a:spcAft>
              <a:buFont typeface="Wingdings" panose="05000000000000000000" pitchFamily="2" charset="2"/>
              <a:buChar char="v"/>
            </a:pPr>
            <a:r>
              <a:rPr lang="en-US" sz="1100" dirty="0" err="1">
                <a:solidFill>
                  <a:srgbClr val="112940"/>
                </a:solidFill>
                <a:cs typeface="Calibri"/>
              </a:rPr>
              <a:t>DiServices</a:t>
            </a:r>
            <a:r>
              <a:rPr lang="en-US" sz="1100" dirty="0">
                <a:solidFill>
                  <a:srgbClr val="112940"/>
                </a:solidFill>
                <a:cs typeface="Calibri"/>
              </a:rPr>
              <a:t> Team</a:t>
            </a:r>
          </a:p>
          <a:p>
            <a:pPr marL="571500" lvl="0" indent="-571500" defTabSz="457120">
              <a:spcAft>
                <a:spcPts val="600"/>
              </a:spcAft>
              <a:buFont typeface="Wingdings" panose="05000000000000000000" pitchFamily="2" charset="2"/>
              <a:buChar char="v"/>
            </a:pPr>
            <a:r>
              <a:rPr lang="en-US" sz="1100" dirty="0" err="1">
                <a:solidFill>
                  <a:srgbClr val="112940"/>
                </a:solidFill>
                <a:cs typeface="Calibri"/>
              </a:rPr>
              <a:t>PCHMedia</a:t>
            </a:r>
            <a:endParaRPr lang="en-US" sz="1100" dirty="0">
              <a:solidFill>
                <a:srgbClr val="112940"/>
              </a:solidFill>
              <a:cs typeface="Calibri"/>
            </a:endParaRPr>
          </a:p>
          <a:p>
            <a:pPr lvl="0" defTabSz="457120">
              <a:spcAft>
                <a:spcPts val="600"/>
              </a:spcAft>
            </a:pPr>
            <a:r>
              <a:rPr lang="en-US" sz="1100" b="1" u="sng" dirty="0">
                <a:solidFill>
                  <a:srgbClr val="057777"/>
                </a:solidFill>
                <a:ea typeface="Calibri"/>
                <a:cs typeface="Calibri"/>
                <a:sym typeface="Calibri"/>
              </a:rPr>
              <a:t>Data Consumers</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Analytics</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Bi Reporting</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Credit Collections</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App Team-CS</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App Team- Frontend Services</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App Team –Prize Machine</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Marketing Grp1</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QA Team</a:t>
            </a:r>
          </a:p>
          <a:p>
            <a:pPr marL="571500" lvl="0" indent="-571500" defTabSz="457120">
              <a:spcAft>
                <a:spcPts val="600"/>
              </a:spcAft>
              <a:buFont typeface="Wingdings" panose="05000000000000000000" pitchFamily="2" charset="2"/>
              <a:buChar char="v"/>
            </a:pPr>
            <a:r>
              <a:rPr lang="en-US" sz="1050" dirty="0">
                <a:solidFill>
                  <a:srgbClr val="112940"/>
                </a:solidFill>
                <a:cs typeface="Calibri"/>
              </a:rPr>
              <a:t>DB2  Team</a:t>
            </a:r>
          </a:p>
          <a:p>
            <a:pPr lvl="0" defTabSz="457120">
              <a:spcAft>
                <a:spcPts val="600"/>
              </a:spcAft>
            </a:pPr>
            <a:endParaRPr lang="en-US" sz="1100" dirty="0">
              <a:solidFill>
                <a:srgbClr val="112940"/>
              </a:solidFill>
              <a:cs typeface="Calibri"/>
            </a:endParaRPr>
          </a:p>
        </p:txBody>
      </p:sp>
    </p:spTree>
    <p:extLst>
      <p:ext uri="{BB962C8B-B14F-4D97-AF65-F5344CB8AC3E}">
        <p14:creationId xmlns:p14="http://schemas.microsoft.com/office/powerpoint/2010/main" val="26749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C38537-3F01-40B0-9585-C08C7F41CD9B}"/>
              </a:ext>
            </a:extLst>
          </p:cNvPr>
          <p:cNvGraphicFramePr>
            <a:graphicFrameLocks noGrp="1"/>
          </p:cNvGraphicFramePr>
          <p:nvPr>
            <p:extLst>
              <p:ext uri="{D42A27DB-BD31-4B8C-83A1-F6EECF244321}">
                <p14:modId xmlns:p14="http://schemas.microsoft.com/office/powerpoint/2010/main" val="11804129"/>
              </p:ext>
            </p:extLst>
          </p:nvPr>
        </p:nvGraphicFramePr>
        <p:xfrm>
          <a:off x="356488" y="78462"/>
          <a:ext cx="11218985" cy="6779538"/>
        </p:xfrm>
        <a:graphic>
          <a:graphicData uri="http://schemas.openxmlformats.org/drawingml/2006/table">
            <a:tbl>
              <a:tblPr firstRow="1" bandRow="1"/>
              <a:tblGrid>
                <a:gridCol w="877307">
                  <a:extLst>
                    <a:ext uri="{9D8B030D-6E8A-4147-A177-3AD203B41FA5}">
                      <a16:colId xmlns:a16="http://schemas.microsoft.com/office/drawing/2014/main" val="20000"/>
                    </a:ext>
                  </a:extLst>
                </a:gridCol>
                <a:gridCol w="3132102">
                  <a:extLst>
                    <a:ext uri="{9D8B030D-6E8A-4147-A177-3AD203B41FA5}">
                      <a16:colId xmlns:a16="http://schemas.microsoft.com/office/drawing/2014/main" val="20001"/>
                    </a:ext>
                  </a:extLst>
                </a:gridCol>
                <a:gridCol w="7209576">
                  <a:extLst>
                    <a:ext uri="{9D8B030D-6E8A-4147-A177-3AD203B41FA5}">
                      <a16:colId xmlns:a16="http://schemas.microsoft.com/office/drawing/2014/main" val="20002"/>
                    </a:ext>
                  </a:extLst>
                </a:gridCol>
              </a:tblGrid>
              <a:tr h="639397">
                <a:tc gridSpan="3">
                  <a:txBody>
                    <a:bodyPr/>
                    <a:lstStyle>
                      <a:lvl1pPr marL="0" algn="l" defTabSz="914400" rtl="0" eaLnBrk="1" latinLnBrk="0" hangingPunct="1">
                        <a:defRPr sz="1800" b="1" kern="1200">
                          <a:solidFill>
                            <a:schemeClr val="tx1"/>
                          </a:solidFill>
                          <a:latin typeface="Georgia"/>
                        </a:defRPr>
                      </a:lvl1pPr>
                      <a:lvl2pPr marL="457200" algn="l" defTabSz="914400" rtl="0" eaLnBrk="1" latinLnBrk="0" hangingPunct="1">
                        <a:defRPr sz="1800" b="1" kern="1200">
                          <a:solidFill>
                            <a:schemeClr val="tx1"/>
                          </a:solidFill>
                          <a:latin typeface="Georgia"/>
                        </a:defRPr>
                      </a:lvl2pPr>
                      <a:lvl3pPr marL="914400" algn="l" defTabSz="914400" rtl="0" eaLnBrk="1" latinLnBrk="0" hangingPunct="1">
                        <a:defRPr sz="1800" b="1" kern="1200">
                          <a:solidFill>
                            <a:schemeClr val="tx1"/>
                          </a:solidFill>
                          <a:latin typeface="Georgia"/>
                        </a:defRPr>
                      </a:lvl3pPr>
                      <a:lvl4pPr marL="1371600" algn="l" defTabSz="914400" rtl="0" eaLnBrk="1" latinLnBrk="0" hangingPunct="1">
                        <a:defRPr sz="1800" b="1" kern="1200">
                          <a:solidFill>
                            <a:schemeClr val="tx1"/>
                          </a:solidFill>
                          <a:latin typeface="Georgia"/>
                        </a:defRPr>
                      </a:lvl4pPr>
                      <a:lvl5pPr marL="1828800" algn="l" defTabSz="914400" rtl="0" eaLnBrk="1" latinLnBrk="0" hangingPunct="1">
                        <a:defRPr sz="1800" b="1" kern="1200">
                          <a:solidFill>
                            <a:schemeClr val="tx1"/>
                          </a:solidFill>
                          <a:latin typeface="Georgia"/>
                        </a:defRPr>
                      </a:lvl5pPr>
                      <a:lvl6pPr marL="2286000" algn="l" defTabSz="914400" rtl="0" eaLnBrk="1" latinLnBrk="0" hangingPunct="1">
                        <a:defRPr sz="1800" b="1" kern="1200">
                          <a:solidFill>
                            <a:schemeClr val="tx1"/>
                          </a:solidFill>
                          <a:latin typeface="Georgia"/>
                        </a:defRPr>
                      </a:lvl6pPr>
                      <a:lvl7pPr marL="2743200" algn="l" defTabSz="914400" rtl="0" eaLnBrk="1" latinLnBrk="0" hangingPunct="1">
                        <a:defRPr sz="1800" b="1" kern="1200">
                          <a:solidFill>
                            <a:schemeClr val="tx1"/>
                          </a:solidFill>
                          <a:latin typeface="Georgia"/>
                        </a:defRPr>
                      </a:lvl7pPr>
                      <a:lvl8pPr marL="3200400" algn="l" defTabSz="914400" rtl="0" eaLnBrk="1" latinLnBrk="0" hangingPunct="1">
                        <a:defRPr sz="1800" b="1" kern="1200">
                          <a:solidFill>
                            <a:schemeClr val="tx1"/>
                          </a:solidFill>
                          <a:latin typeface="Georgia"/>
                        </a:defRPr>
                      </a:lvl8pPr>
                      <a:lvl9pPr marL="3657600" algn="l" defTabSz="914400" rtl="0" eaLnBrk="1" latinLnBrk="0" hangingPunct="1">
                        <a:defRPr sz="1800" b="1" kern="1200">
                          <a:solidFill>
                            <a:schemeClr val="tx1"/>
                          </a:solidFill>
                          <a:latin typeface="Georgia"/>
                        </a:defRPr>
                      </a:lvl9pPr>
                    </a:lstStyle>
                    <a:p>
                      <a:pPr algn="ctr" fontAlgn="b"/>
                      <a:r>
                        <a:rPr lang="en-US" sz="2000" b="1" i="0" u="none" strike="noStrike" dirty="0">
                          <a:solidFill>
                            <a:srgbClr val="948A54"/>
                          </a:solidFill>
                          <a:latin typeface="+mn-lt"/>
                        </a:rPr>
                        <a:t>Compiling additional lists of resources for further optimization</a:t>
                      </a:r>
                      <a:endParaRPr lang="en-US" sz="2000" b="1" i="0" u="none" strike="noStrike" kern="1200" dirty="0">
                        <a:solidFill>
                          <a:srgbClr val="948A54"/>
                        </a:solidFill>
                        <a:latin typeface="+mn-lt"/>
                        <a:ea typeface="+mn-ea"/>
                        <a:cs typeface="+mn-cs"/>
                      </a:endParaRP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l" fontAlgn="b"/>
                      <a:endParaRPr lang="en-US" sz="1200" b="0" i="0" u="none" strike="noStrike" dirty="0">
                        <a:solidFill>
                          <a:srgbClr val="254061"/>
                        </a:solidFill>
                        <a:latin typeface="+mn-lt"/>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lvl1pPr marL="0" algn="l" defTabSz="914400" rtl="0" eaLnBrk="1" latinLnBrk="0" hangingPunct="1">
                        <a:defRPr sz="1800" b="1" kern="1200">
                          <a:solidFill>
                            <a:schemeClr val="tx1"/>
                          </a:solidFill>
                          <a:latin typeface="Georgia"/>
                        </a:defRPr>
                      </a:lvl1pPr>
                      <a:lvl2pPr marL="457200" algn="l" defTabSz="914400" rtl="0" eaLnBrk="1" latinLnBrk="0" hangingPunct="1">
                        <a:defRPr sz="1800" b="1" kern="1200">
                          <a:solidFill>
                            <a:schemeClr val="tx1"/>
                          </a:solidFill>
                          <a:latin typeface="Georgia"/>
                        </a:defRPr>
                      </a:lvl2pPr>
                      <a:lvl3pPr marL="914400" algn="l" defTabSz="914400" rtl="0" eaLnBrk="1" latinLnBrk="0" hangingPunct="1">
                        <a:defRPr sz="1800" b="1" kern="1200">
                          <a:solidFill>
                            <a:schemeClr val="tx1"/>
                          </a:solidFill>
                          <a:latin typeface="Georgia"/>
                        </a:defRPr>
                      </a:lvl3pPr>
                      <a:lvl4pPr marL="1371600" algn="l" defTabSz="914400" rtl="0" eaLnBrk="1" latinLnBrk="0" hangingPunct="1">
                        <a:defRPr sz="1800" b="1" kern="1200">
                          <a:solidFill>
                            <a:schemeClr val="tx1"/>
                          </a:solidFill>
                          <a:latin typeface="Georgia"/>
                        </a:defRPr>
                      </a:lvl4pPr>
                      <a:lvl5pPr marL="1828800" algn="l" defTabSz="914400" rtl="0" eaLnBrk="1" latinLnBrk="0" hangingPunct="1">
                        <a:defRPr sz="1800" b="1" kern="1200">
                          <a:solidFill>
                            <a:schemeClr val="tx1"/>
                          </a:solidFill>
                          <a:latin typeface="Georgia"/>
                        </a:defRPr>
                      </a:lvl5pPr>
                      <a:lvl6pPr marL="2286000" algn="l" defTabSz="914400" rtl="0" eaLnBrk="1" latinLnBrk="0" hangingPunct="1">
                        <a:defRPr sz="1800" b="1" kern="1200">
                          <a:solidFill>
                            <a:schemeClr val="tx1"/>
                          </a:solidFill>
                          <a:latin typeface="Georgia"/>
                        </a:defRPr>
                      </a:lvl6pPr>
                      <a:lvl7pPr marL="2743200" algn="l" defTabSz="914400" rtl="0" eaLnBrk="1" latinLnBrk="0" hangingPunct="1">
                        <a:defRPr sz="1800" b="1" kern="1200">
                          <a:solidFill>
                            <a:schemeClr val="tx1"/>
                          </a:solidFill>
                          <a:latin typeface="Georgia"/>
                        </a:defRPr>
                      </a:lvl7pPr>
                      <a:lvl8pPr marL="3200400" algn="l" defTabSz="914400" rtl="0" eaLnBrk="1" latinLnBrk="0" hangingPunct="1">
                        <a:defRPr sz="1800" b="1" kern="1200">
                          <a:solidFill>
                            <a:schemeClr val="tx1"/>
                          </a:solidFill>
                          <a:latin typeface="Georgia"/>
                        </a:defRPr>
                      </a:lvl8pPr>
                      <a:lvl9pPr marL="3657600" algn="l" defTabSz="914400" rtl="0" eaLnBrk="1" latinLnBrk="0" hangingPunct="1">
                        <a:defRPr sz="1800" b="1" kern="1200">
                          <a:solidFill>
                            <a:schemeClr val="tx1"/>
                          </a:solidFill>
                          <a:latin typeface="Georgia"/>
                        </a:defRPr>
                      </a:lvl9pPr>
                    </a:lstStyle>
                    <a:p>
                      <a:pPr algn="ctr" fontAlgn="b"/>
                      <a:r>
                        <a:rPr lang="en-US" sz="2000" b="1" i="0" u="none" strike="noStrike" kern="1200" dirty="0">
                          <a:solidFill>
                            <a:srgbClr val="948A54"/>
                          </a:solidFill>
                          <a:latin typeface="+mn-lt"/>
                          <a:ea typeface="+mn-ea"/>
                          <a:cs typeface="+mn-cs"/>
                        </a:rPr>
                        <a:t>Best practice</a:t>
                      </a: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115971">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algn="ctr" fontAlgn="b"/>
                      <a:r>
                        <a:rPr lang="en-US" sz="2400" b="1" i="0" u="none" strike="noStrike" dirty="0">
                          <a:solidFill>
                            <a:srgbClr val="948A54"/>
                          </a:solidFill>
                          <a:latin typeface="+mn-lt"/>
                        </a:rPr>
                        <a:t>1</a:t>
                      </a:r>
                    </a:p>
                  </a:txBody>
                  <a:tcPr marL="10860" marR="10860" marT="10859" marB="0" anchor="ctr">
                    <a:lnL w="12700" cap="flat" cmpd="sng" algn="ctr">
                      <a:solidFill>
                        <a:srgbClr val="2540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algn="l" fontAlgn="b"/>
                      <a:r>
                        <a:rPr lang="en-US" sz="1400" b="0" i="0" u="none" strike="noStrike" dirty="0">
                          <a:solidFill>
                            <a:srgbClr val="254061"/>
                          </a:solidFill>
                          <a:latin typeface="+mn-lt"/>
                        </a:rPr>
                        <a:t>BQ</a:t>
                      </a:r>
                    </a:p>
                  </a:txBody>
                  <a:tcPr marL="10860" marR="10860" marT="10859" marB="0" anchor="ctr">
                    <a:lnL w="12700" cap="flat" cmpd="sng" algn="ctr">
                      <a:no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We have a plan to </a:t>
                      </a:r>
                      <a:r>
                        <a:rPr lang="en-US" sz="1400" b="1" i="0" u="none" strike="noStrike" kern="1200" dirty="0">
                          <a:solidFill>
                            <a:srgbClr val="254061"/>
                          </a:solidFill>
                          <a:latin typeface="+mn-lt"/>
                          <a:ea typeface="+mn-ea"/>
                          <a:cs typeface="+mn-cs"/>
                        </a:rPr>
                        <a:t>remove outdated items </a:t>
                      </a:r>
                      <a:r>
                        <a:rPr lang="en-US" sz="1400" b="0" i="0" u="none" strike="noStrike" kern="1200" dirty="0">
                          <a:solidFill>
                            <a:srgbClr val="254061"/>
                          </a:solidFill>
                          <a:latin typeface="+mn-lt"/>
                          <a:ea typeface="+mn-ea"/>
                          <a:cs typeface="+mn-cs"/>
                        </a:rPr>
                        <a:t>from our list of older projects.</a:t>
                      </a:r>
                    </a:p>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Switch more datasets to </a:t>
                      </a:r>
                      <a:r>
                        <a:rPr lang="en-US" sz="1400" b="1" i="0" u="none" strike="noStrike" kern="1200" dirty="0">
                          <a:solidFill>
                            <a:srgbClr val="254061"/>
                          </a:solidFill>
                          <a:latin typeface="+mn-lt"/>
                          <a:ea typeface="+mn-ea"/>
                          <a:cs typeface="+mn-cs"/>
                        </a:rPr>
                        <a:t>physical storage </a:t>
                      </a:r>
                      <a:r>
                        <a:rPr lang="en-US" sz="1400" b="0" i="0" u="none" strike="noStrike" kern="1200" dirty="0">
                          <a:solidFill>
                            <a:srgbClr val="254061"/>
                          </a:solidFill>
                          <a:latin typeface="+mn-lt"/>
                          <a:ea typeface="+mn-ea"/>
                          <a:cs typeface="+mn-cs"/>
                        </a:rPr>
                        <a:t>from logical, based on the compression ratio report.</a:t>
                      </a:r>
                    </a:p>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Need to opt for </a:t>
                      </a:r>
                      <a:r>
                        <a:rPr lang="en-US" sz="1400" b="1" i="0" u="none" strike="noStrike" kern="1200" dirty="0">
                          <a:solidFill>
                            <a:srgbClr val="254061"/>
                          </a:solidFill>
                          <a:latin typeface="+mn-lt"/>
                          <a:ea typeface="+mn-ea"/>
                          <a:cs typeface="+mn-cs"/>
                        </a:rPr>
                        <a:t>1-year slot commitments </a:t>
                      </a:r>
                      <a:r>
                        <a:rPr lang="en-US" sz="1400" b="0" i="0" u="none" strike="noStrike" kern="1200" dirty="0">
                          <a:solidFill>
                            <a:srgbClr val="254061"/>
                          </a:solidFill>
                          <a:latin typeface="+mn-lt"/>
                          <a:ea typeface="+mn-ea"/>
                          <a:cs typeface="+mn-cs"/>
                        </a:rPr>
                        <a:t>to further lower our bill by 20% on based slots only.</a:t>
                      </a:r>
                    </a:p>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Migrate non-critical/batch jobs to leverage </a:t>
                      </a:r>
                      <a:r>
                        <a:rPr lang="en-US" sz="1400" b="1" i="0" u="none" strike="noStrike" kern="1200" dirty="0">
                          <a:solidFill>
                            <a:srgbClr val="254061"/>
                          </a:solidFill>
                          <a:latin typeface="+mn-lt"/>
                          <a:ea typeface="+mn-ea"/>
                          <a:cs typeface="+mn-cs"/>
                        </a:rPr>
                        <a:t>slots</a:t>
                      </a:r>
                      <a:r>
                        <a:rPr lang="en-US" sz="1400" b="0" i="0" u="none" strike="noStrike" kern="1200" dirty="0">
                          <a:solidFill>
                            <a:srgbClr val="254061"/>
                          </a:solidFill>
                          <a:latin typeface="+mn-lt"/>
                          <a:ea typeface="+mn-ea"/>
                          <a:cs typeface="+mn-cs"/>
                        </a:rPr>
                        <a:t>-based billing model instead of on-demand.</a:t>
                      </a:r>
                    </a:p>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Reviewing and refining </a:t>
                      </a:r>
                      <a:r>
                        <a:rPr lang="en-US" sz="1400" b="1" i="0" u="none" strike="noStrike" kern="1200" dirty="0">
                          <a:solidFill>
                            <a:srgbClr val="254061"/>
                          </a:solidFill>
                          <a:latin typeface="+mn-lt"/>
                          <a:ea typeface="+mn-ea"/>
                          <a:cs typeface="+mn-cs"/>
                        </a:rPr>
                        <a:t>access control policies </a:t>
                      </a:r>
                      <a:r>
                        <a:rPr lang="en-US" sz="1400" b="0" i="0" u="none" strike="noStrike" kern="1200" dirty="0">
                          <a:solidFill>
                            <a:srgbClr val="254061"/>
                          </a:solidFill>
                          <a:latin typeface="+mn-lt"/>
                          <a:ea typeface="+mn-ea"/>
                          <a:cs typeface="+mn-cs"/>
                        </a:rPr>
                        <a:t>to ensure that only authorized users or services have access to the resources requested.</a:t>
                      </a:r>
                    </a:p>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Adopting data exchange platform </a:t>
                      </a:r>
                      <a:r>
                        <a:rPr lang="en-US" sz="1400" b="1" i="0" u="none" strike="noStrike" kern="1200" dirty="0">
                          <a:solidFill>
                            <a:srgbClr val="254061"/>
                          </a:solidFill>
                          <a:latin typeface="+mn-lt"/>
                          <a:ea typeface="+mn-ea"/>
                          <a:cs typeface="+mn-cs"/>
                        </a:rPr>
                        <a:t>Analytics Hub </a:t>
                      </a:r>
                      <a:r>
                        <a:rPr lang="en-US" sz="1400" b="0" i="0" u="none" strike="noStrike" kern="1200" dirty="0">
                          <a:solidFill>
                            <a:srgbClr val="254061"/>
                          </a:solidFill>
                          <a:latin typeface="+mn-lt"/>
                          <a:ea typeface="+mn-ea"/>
                          <a:cs typeface="+mn-cs"/>
                        </a:rPr>
                        <a:t>to share data across different projects, now users can discover, and access data library shared by various data provider teams.</a:t>
                      </a:r>
                    </a:p>
                    <a:p>
                      <a:pPr marL="228600" indent="-107950" algn="l" fontAlgn="b">
                        <a:buFont typeface="Arial" pitchFamily="34" charset="0"/>
                        <a:buChar char="•"/>
                      </a:pPr>
                      <a:endParaRPr lang="en-US" sz="1400" b="0" i="0" u="none" strike="noStrike" kern="1200" dirty="0">
                        <a:solidFill>
                          <a:srgbClr val="254061"/>
                        </a:solidFill>
                        <a:latin typeface="+mn-lt"/>
                        <a:ea typeface="+mn-ea"/>
                        <a:cs typeface="+mn-cs"/>
                      </a:endParaRP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extLst>
                  <a:ext uri="{0D108BD9-81ED-4DB2-BD59-A6C34878D82A}">
                    <a16:rowId xmlns:a16="http://schemas.microsoft.com/office/drawing/2014/main" val="10001"/>
                  </a:ext>
                </a:extLst>
              </a:tr>
              <a:tr h="811941">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algn="ctr" fontAlgn="b"/>
                      <a:r>
                        <a:rPr lang="en-US" sz="2400" b="1" i="0" u="none" strike="noStrike" dirty="0">
                          <a:solidFill>
                            <a:srgbClr val="948A54"/>
                          </a:solidFill>
                          <a:latin typeface="+mn-lt"/>
                        </a:rPr>
                        <a:t>2</a:t>
                      </a:r>
                    </a:p>
                  </a:txBody>
                  <a:tcPr marL="10860" marR="10860" marT="10859" marB="0" anchor="ctr">
                    <a:lnL w="12700" cap="flat" cmpd="sng" algn="ctr">
                      <a:solidFill>
                        <a:srgbClr val="2540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0" algn="l" defTabSz="914400" rtl="0" eaLnBrk="1" fontAlgn="b" latinLnBrk="0" hangingPunct="1"/>
                      <a:r>
                        <a:rPr lang="en-US" sz="1400" b="0" i="0" u="none" strike="noStrike" kern="1200" dirty="0">
                          <a:solidFill>
                            <a:srgbClr val="254061"/>
                          </a:solidFill>
                          <a:latin typeface="+mn-lt"/>
                          <a:ea typeface="+mn-ea"/>
                          <a:cs typeface="+mn-cs"/>
                        </a:rPr>
                        <a:t>Monitoring &amp; Reporting</a:t>
                      </a:r>
                    </a:p>
                  </a:txBody>
                  <a:tcPr marL="10860" marR="10860" marT="10859" marB="0" anchor="ctr">
                    <a:lnL w="12700" cap="flat" cmpd="sng" algn="ctr">
                      <a:no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228600" marR="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Referring to built-in reports, cost breakdown by service/SKU, and enhancing custom reports.</a:t>
                      </a:r>
                    </a:p>
                    <a:p>
                      <a:pPr marL="228600" marR="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Identifying the sudden spikes in cloud cost by using custom triggers and alerting features.</a:t>
                      </a:r>
                    </a:p>
                    <a:p>
                      <a:pPr marL="228600" marR="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Adding more dashboard reports to monitor slot usage for optimum allocation.</a:t>
                      </a: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03471">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algn="ctr" fontAlgn="b"/>
                      <a:r>
                        <a:rPr lang="en-US" sz="2400" b="1" i="0" u="none" strike="noStrike" dirty="0">
                          <a:solidFill>
                            <a:srgbClr val="948A54"/>
                          </a:solidFill>
                          <a:latin typeface="+mn-lt"/>
                        </a:rPr>
                        <a:t>3</a:t>
                      </a:r>
                    </a:p>
                  </a:txBody>
                  <a:tcPr marL="10860" marR="10860" marT="10859" marB="0" anchor="ctr">
                    <a:lnL w="12700" cap="flat" cmpd="sng" algn="ctr">
                      <a:solidFill>
                        <a:srgbClr val="2540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254061"/>
                          </a:solidFill>
                          <a:latin typeface="+mn-lt"/>
                          <a:ea typeface="+mn-ea"/>
                          <a:cs typeface="+mn-cs"/>
                        </a:rPr>
                        <a:t>Taking Charge Of VM’s.</a:t>
                      </a:r>
                    </a:p>
                  </a:txBody>
                  <a:tcPr marL="10860" marR="10860" marT="10859" marB="0" anchor="ctr">
                    <a:lnL w="12700" cap="flat" cmpd="sng" algn="ctr">
                      <a:no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228600" marR="0" lvl="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Sending notifications to teams to stop the instances when not in use.</a:t>
                      </a:r>
                    </a:p>
                    <a:p>
                      <a:pPr marL="228600" marR="0" lvl="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Releasing the unused disks attached to VMs.</a:t>
                      </a: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extLst>
                  <a:ext uri="{0D108BD9-81ED-4DB2-BD59-A6C34878D82A}">
                    <a16:rowId xmlns:a16="http://schemas.microsoft.com/office/drawing/2014/main" val="10003"/>
                  </a:ext>
                </a:extLst>
              </a:tr>
              <a:tr h="1021678">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algn="ctr" fontAlgn="b"/>
                      <a:r>
                        <a:rPr lang="en-US" sz="2400" b="1" i="0" u="none" strike="noStrike" dirty="0">
                          <a:solidFill>
                            <a:srgbClr val="948A54"/>
                          </a:solidFill>
                          <a:latin typeface="+mn-lt"/>
                        </a:rPr>
                        <a:t>4</a:t>
                      </a:r>
                    </a:p>
                  </a:txBody>
                  <a:tcPr marL="10860" marR="10860" marT="10859" marB="0" anchor="ctr">
                    <a:lnL w="12700" cap="flat" cmpd="sng" algn="ctr">
                      <a:solidFill>
                        <a:srgbClr val="2540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254061"/>
                          </a:solidFill>
                          <a:latin typeface="+mn-lt"/>
                          <a:ea typeface="+mn-ea"/>
                          <a:cs typeface="+mn-cs"/>
                        </a:rPr>
                        <a:t>GCS Storage</a:t>
                      </a:r>
                    </a:p>
                  </a:txBody>
                  <a:tcPr marL="10860" marR="10860" marT="10859" marB="0" anchor="ctr">
                    <a:lnL w="12700" cap="flat" cmpd="sng" algn="ctr">
                      <a:no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228600" marR="0" lvl="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Consider archiving rarely accessed data to Coldline or Archival storage classes.</a:t>
                      </a:r>
                    </a:p>
                    <a:p>
                      <a:pPr marL="228600" marR="0" lvl="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Continuously, identifying and removing outdated or unused data to free up storage space.</a:t>
                      </a:r>
                    </a:p>
                    <a:p>
                      <a:pPr marL="228600" marR="0" lvl="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Setting up reports and alerts to notify unusual data storage activity, and sudden spikes in usage.</a:t>
                      </a:r>
                    </a:p>
                    <a:p>
                      <a:pPr marL="228600" marR="0" lvl="0" indent="-107950" algn="l" defTabSz="914400" rtl="0" eaLnBrk="1" fontAlgn="b" latinLnBrk="0" hangingPunct="1">
                        <a:lnSpc>
                          <a:spcPct val="100000"/>
                        </a:lnSpc>
                        <a:spcBef>
                          <a:spcPts val="0"/>
                        </a:spcBef>
                        <a:spcAft>
                          <a:spcPts val="0"/>
                        </a:spcAft>
                        <a:buClrTx/>
                        <a:buSzTx/>
                        <a:buFont typeface="Arial" pitchFamily="34" charset="0"/>
                        <a:buChar char="•"/>
                        <a:tabLst/>
                        <a:defRPr/>
                      </a:pPr>
                      <a:r>
                        <a:rPr lang="en-US" sz="1400" b="0" i="0" u="none" strike="noStrike" kern="1200" dirty="0">
                          <a:solidFill>
                            <a:srgbClr val="254061"/>
                          </a:solidFill>
                          <a:latin typeface="+mn-lt"/>
                          <a:ea typeface="+mn-ea"/>
                          <a:cs typeface="+mn-cs"/>
                        </a:rPr>
                        <a:t>Implementing object lifecycle policies to automatically delete or archive objects when they are no longer needed.</a:t>
                      </a: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115971">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algn="ctr" fontAlgn="b"/>
                      <a:r>
                        <a:rPr lang="en-US" sz="2400" b="1" i="0" u="none" strike="noStrike" dirty="0">
                          <a:solidFill>
                            <a:srgbClr val="948A54"/>
                          </a:solidFill>
                          <a:latin typeface="+mn-lt"/>
                        </a:rPr>
                        <a:t>5</a:t>
                      </a:r>
                    </a:p>
                  </a:txBody>
                  <a:tcPr marL="10860" marR="10860" marT="10859" marB="0" anchor="ctr">
                    <a:lnL w="12700" cap="flat" cmpd="sng" algn="ctr">
                      <a:solidFill>
                        <a:srgbClr val="2540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254061"/>
                          </a:solidFill>
                          <a:latin typeface="+mn-lt"/>
                          <a:ea typeface="+mn-ea"/>
                          <a:cs typeface="+mn-cs"/>
                        </a:rPr>
                        <a:t>Misc.,</a:t>
                      </a:r>
                    </a:p>
                  </a:txBody>
                  <a:tcPr marL="10860" marR="10860" marT="10859" marB="0" anchor="ctr">
                    <a:lnL w="12700" cap="flat" cmpd="sng" algn="ctr">
                      <a:no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tc>
                  <a:txBody>
                    <a:bodyPr/>
                    <a:lstStyle>
                      <a:lvl1pPr marL="0" algn="l" defTabSz="914400" rtl="0" eaLnBrk="1" latinLnBrk="0" hangingPunct="1">
                        <a:defRPr sz="1800" kern="1200">
                          <a:solidFill>
                            <a:schemeClr val="tx1"/>
                          </a:solidFill>
                          <a:latin typeface="Georgia"/>
                        </a:defRPr>
                      </a:lvl1pPr>
                      <a:lvl2pPr marL="457200" algn="l" defTabSz="914400" rtl="0" eaLnBrk="1" latinLnBrk="0" hangingPunct="1">
                        <a:defRPr sz="1800" kern="1200">
                          <a:solidFill>
                            <a:schemeClr val="tx1"/>
                          </a:solidFill>
                          <a:latin typeface="Georgia"/>
                        </a:defRPr>
                      </a:lvl2pPr>
                      <a:lvl3pPr marL="914400" algn="l" defTabSz="914400" rtl="0" eaLnBrk="1" latinLnBrk="0" hangingPunct="1">
                        <a:defRPr sz="1800" kern="1200">
                          <a:solidFill>
                            <a:schemeClr val="tx1"/>
                          </a:solidFill>
                          <a:latin typeface="Georgia"/>
                        </a:defRPr>
                      </a:lvl3pPr>
                      <a:lvl4pPr marL="1371600" algn="l" defTabSz="914400" rtl="0" eaLnBrk="1" latinLnBrk="0" hangingPunct="1">
                        <a:defRPr sz="1800" kern="1200">
                          <a:solidFill>
                            <a:schemeClr val="tx1"/>
                          </a:solidFill>
                          <a:latin typeface="Georgia"/>
                        </a:defRPr>
                      </a:lvl4pPr>
                      <a:lvl5pPr marL="1828800" algn="l" defTabSz="914400" rtl="0" eaLnBrk="1" latinLnBrk="0" hangingPunct="1">
                        <a:defRPr sz="1800" kern="1200">
                          <a:solidFill>
                            <a:schemeClr val="tx1"/>
                          </a:solidFill>
                          <a:latin typeface="Georgia"/>
                        </a:defRPr>
                      </a:lvl5pPr>
                      <a:lvl6pPr marL="2286000" algn="l" defTabSz="914400" rtl="0" eaLnBrk="1" latinLnBrk="0" hangingPunct="1">
                        <a:defRPr sz="1800" kern="1200">
                          <a:solidFill>
                            <a:schemeClr val="tx1"/>
                          </a:solidFill>
                          <a:latin typeface="Georgia"/>
                        </a:defRPr>
                      </a:lvl6pPr>
                      <a:lvl7pPr marL="2743200" algn="l" defTabSz="914400" rtl="0" eaLnBrk="1" latinLnBrk="0" hangingPunct="1">
                        <a:defRPr sz="1800" kern="1200">
                          <a:solidFill>
                            <a:schemeClr val="tx1"/>
                          </a:solidFill>
                          <a:latin typeface="Georgia"/>
                        </a:defRPr>
                      </a:lvl7pPr>
                      <a:lvl8pPr marL="3200400" algn="l" defTabSz="914400" rtl="0" eaLnBrk="1" latinLnBrk="0" hangingPunct="1">
                        <a:defRPr sz="1800" kern="1200">
                          <a:solidFill>
                            <a:schemeClr val="tx1"/>
                          </a:solidFill>
                          <a:latin typeface="Georgia"/>
                        </a:defRPr>
                      </a:lvl8pPr>
                      <a:lvl9pPr marL="3657600" algn="l" defTabSz="914400" rtl="0" eaLnBrk="1" latinLnBrk="0" hangingPunct="1">
                        <a:defRPr sz="1800" kern="1200">
                          <a:solidFill>
                            <a:schemeClr val="tx1"/>
                          </a:solidFill>
                          <a:latin typeface="Georgia"/>
                        </a:defRPr>
                      </a:lvl9pPr>
                    </a:lstStyle>
                    <a:p>
                      <a:pPr marL="228600" indent="-107950" algn="l" fontAlgn="b">
                        <a:buFont typeface="Arial" pitchFamily="34" charset="0"/>
                        <a:buChar char="•"/>
                      </a:pPr>
                      <a:r>
                        <a:rPr lang="en-US" sz="1400" b="0" i="0" u="none" strike="noStrike" kern="1200" dirty="0">
                          <a:solidFill>
                            <a:srgbClr val="254061"/>
                          </a:solidFill>
                          <a:latin typeface="+mn-lt"/>
                          <a:ea typeface="+mn-ea"/>
                          <a:cs typeface="+mn-cs"/>
                        </a:rPr>
                        <a:t>Creating user groups, associating </a:t>
                      </a:r>
                      <a:r>
                        <a:rPr lang="en-US" sz="1400" b="1" i="0" u="none" strike="noStrike" kern="1200" dirty="0">
                          <a:solidFill>
                            <a:srgbClr val="254061"/>
                          </a:solidFill>
                          <a:latin typeface="+mn-lt"/>
                          <a:ea typeface="+mn-ea"/>
                          <a:cs typeface="+mn-cs"/>
                        </a:rPr>
                        <a:t>host projects </a:t>
                      </a:r>
                      <a:r>
                        <a:rPr lang="en-US" sz="1400" b="0" i="0" u="none" strike="noStrike" kern="1200" dirty="0">
                          <a:solidFill>
                            <a:srgbClr val="254061"/>
                          </a:solidFill>
                          <a:latin typeface="+mn-lt"/>
                          <a:ea typeface="+mn-ea"/>
                          <a:cs typeface="+mn-cs"/>
                        </a:rPr>
                        <a:t>with their respective groups, and then implementing access controls, slot reservation, allocation, and implement </a:t>
                      </a:r>
                      <a:r>
                        <a:rPr lang="en-US" sz="1400" b="1" i="0" u="none" strike="noStrike" kern="1200" dirty="0">
                          <a:solidFill>
                            <a:srgbClr val="254061"/>
                          </a:solidFill>
                          <a:latin typeface="+mn-lt"/>
                          <a:ea typeface="+mn-ea"/>
                          <a:cs typeface="+mn-cs"/>
                        </a:rPr>
                        <a:t>charge-back</a:t>
                      </a:r>
                      <a:r>
                        <a:rPr lang="en-US" sz="1400" b="0" i="0" u="none" strike="noStrike" kern="1200" dirty="0">
                          <a:solidFill>
                            <a:srgbClr val="254061"/>
                          </a:solidFill>
                          <a:latin typeface="+mn-lt"/>
                          <a:ea typeface="+mn-ea"/>
                          <a:cs typeface="+mn-cs"/>
                        </a:rPr>
                        <a:t> to various host project teams based on the actual usage of the services.</a:t>
                      </a:r>
                    </a:p>
                  </a:txBody>
                  <a:tcPr marL="10860" marR="10860" marT="10859" marB="0" anchor="ctr">
                    <a:lnL w="12700" cap="flat" cmpd="sng" algn="ctr">
                      <a:solidFill>
                        <a:srgbClr val="254061"/>
                      </a:solidFill>
                      <a:prstDash val="solid"/>
                      <a:round/>
                      <a:headEnd type="none" w="med" len="med"/>
                      <a:tailEnd type="none" w="med" len="med"/>
                    </a:lnL>
                    <a:lnR w="12700" cap="flat" cmpd="sng" algn="ctr">
                      <a:solidFill>
                        <a:srgbClr val="254061"/>
                      </a:solidFill>
                      <a:prstDash val="solid"/>
                      <a:round/>
                      <a:headEnd type="none" w="med" len="med"/>
                      <a:tailEnd type="none" w="med" len="med"/>
                    </a:lnR>
                    <a:lnT w="12700" cap="flat" cmpd="sng" algn="ctr">
                      <a:solidFill>
                        <a:srgbClr val="254061"/>
                      </a:solidFill>
                      <a:prstDash val="solid"/>
                      <a:round/>
                      <a:headEnd type="none" w="med" len="med"/>
                      <a:tailEnd type="none" w="med" len="med"/>
                    </a:lnT>
                    <a:lnB w="12700" cap="flat" cmpd="sng" algn="ctr">
                      <a:solidFill>
                        <a:srgbClr val="254061"/>
                      </a:solidFill>
                      <a:prstDash val="solid"/>
                      <a:round/>
                      <a:headEnd type="none" w="med" len="med"/>
                      <a:tailEnd type="none" w="med" len="med"/>
                    </a:lnB>
                    <a:lnTlToBr w="12700" cmpd="sng">
                      <a:noFill/>
                      <a:prstDash val="solid"/>
                    </a:lnTlToBr>
                    <a:lnBlToTr w="12700" cmpd="sng">
                      <a:noFill/>
                      <a:prstDash val="solid"/>
                    </a:lnBlToTr>
                    <a:solidFill>
                      <a:srgbClr val="D9D9D9">
                        <a:alpha val="2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190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8425-EE48-4A2B-9AC9-298BB7672F87}"/>
              </a:ext>
            </a:extLst>
          </p:cNvPr>
          <p:cNvSpPr>
            <a:spLocks noGrp="1"/>
          </p:cNvSpPr>
          <p:nvPr>
            <p:ph type="title"/>
          </p:nvPr>
        </p:nvSpPr>
        <p:spPr>
          <a:xfrm>
            <a:off x="407064" y="146904"/>
            <a:ext cx="10515600" cy="1325563"/>
          </a:xfrm>
        </p:spPr>
        <p:txBody>
          <a:bodyPr/>
          <a:lstStyle/>
          <a:p>
            <a:r>
              <a:rPr lang="en-US" b="1" dirty="0">
                <a:solidFill>
                  <a:schemeClr val="accent5">
                    <a:lumMod val="50000"/>
                  </a:schemeClr>
                </a:solidFill>
              </a:rPr>
              <a:t>Key Milestones</a:t>
            </a:r>
          </a:p>
        </p:txBody>
      </p:sp>
      <p:cxnSp>
        <p:nvCxnSpPr>
          <p:cNvPr id="15" name="Straight Connector 14">
            <a:extLst>
              <a:ext uri="{FF2B5EF4-FFF2-40B4-BE49-F238E27FC236}">
                <a16:creationId xmlns:a16="http://schemas.microsoft.com/office/drawing/2014/main" id="{CBB8EDFE-FDE3-4D75-9A1D-DC09B4B07360}"/>
              </a:ext>
            </a:extLst>
          </p:cNvPr>
          <p:cNvCxnSpPr/>
          <p:nvPr/>
        </p:nvCxnSpPr>
        <p:spPr>
          <a:xfrm>
            <a:off x="509666" y="3429000"/>
            <a:ext cx="11467475"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34E167A-85BE-8825-4468-9AD6EF1EF110}"/>
              </a:ext>
            </a:extLst>
          </p:cNvPr>
          <p:cNvSpPr/>
          <p:nvPr/>
        </p:nvSpPr>
        <p:spPr>
          <a:xfrm>
            <a:off x="299803" y="3237875"/>
            <a:ext cx="538397" cy="35976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F41DAE5-5093-7D3C-6270-204247DCB45E}"/>
              </a:ext>
            </a:extLst>
          </p:cNvPr>
          <p:cNvSpPr/>
          <p:nvPr/>
        </p:nvSpPr>
        <p:spPr>
          <a:xfrm>
            <a:off x="11539928" y="3237875"/>
            <a:ext cx="538397" cy="359764"/>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7226130-D2C6-8473-7F27-143EA04232BD}"/>
              </a:ext>
            </a:extLst>
          </p:cNvPr>
          <p:cNvSpPr/>
          <p:nvPr/>
        </p:nvSpPr>
        <p:spPr>
          <a:xfrm>
            <a:off x="1802423" y="3305908"/>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64521E8-3727-CA57-5193-35995ABDF1C7}"/>
              </a:ext>
            </a:extLst>
          </p:cNvPr>
          <p:cNvSpPr/>
          <p:nvPr/>
        </p:nvSpPr>
        <p:spPr>
          <a:xfrm>
            <a:off x="2982827" y="3301632"/>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82B9C9C-9E8D-3ADC-C64D-19D17C9F7550}"/>
              </a:ext>
            </a:extLst>
          </p:cNvPr>
          <p:cNvSpPr/>
          <p:nvPr/>
        </p:nvSpPr>
        <p:spPr>
          <a:xfrm>
            <a:off x="4040066" y="3329594"/>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E8D35DF-D3D3-CA05-3324-582746AB59FE}"/>
              </a:ext>
            </a:extLst>
          </p:cNvPr>
          <p:cNvSpPr/>
          <p:nvPr/>
        </p:nvSpPr>
        <p:spPr>
          <a:xfrm>
            <a:off x="4987401" y="3320802"/>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34EFEC-96C3-5006-7C8A-2B24FCC79DEF}"/>
              </a:ext>
            </a:extLst>
          </p:cNvPr>
          <p:cNvSpPr/>
          <p:nvPr/>
        </p:nvSpPr>
        <p:spPr>
          <a:xfrm>
            <a:off x="5893850" y="3314700"/>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117B6D5-84DE-CBB5-A21B-2C79F5F466BC}"/>
              </a:ext>
            </a:extLst>
          </p:cNvPr>
          <p:cNvSpPr/>
          <p:nvPr/>
        </p:nvSpPr>
        <p:spPr>
          <a:xfrm>
            <a:off x="6967292" y="3314700"/>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EEAC163-137C-1E91-5E88-32BA0D2D23BD}"/>
              </a:ext>
            </a:extLst>
          </p:cNvPr>
          <p:cNvSpPr/>
          <p:nvPr/>
        </p:nvSpPr>
        <p:spPr>
          <a:xfrm>
            <a:off x="7961815" y="3312010"/>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19503EA-B4CF-2097-A219-39B875CD01C0}"/>
              </a:ext>
            </a:extLst>
          </p:cNvPr>
          <p:cNvSpPr/>
          <p:nvPr/>
        </p:nvSpPr>
        <p:spPr>
          <a:xfrm>
            <a:off x="9082477" y="3312010"/>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991CA8B-C071-F716-B701-51D0EDFE413C}"/>
              </a:ext>
            </a:extLst>
          </p:cNvPr>
          <p:cNvSpPr/>
          <p:nvPr/>
        </p:nvSpPr>
        <p:spPr>
          <a:xfrm>
            <a:off x="10279673" y="3312010"/>
            <a:ext cx="219808" cy="228600"/>
          </a:xfrm>
          <a:prstGeom prst="ellipse">
            <a:avLst/>
          </a:prstGeom>
          <a:solidFill>
            <a:srgbClr val="C000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2A388C6-FAB3-D462-5A45-056ABD0B7945}"/>
              </a:ext>
            </a:extLst>
          </p:cNvPr>
          <p:cNvSpPr txBox="1"/>
          <p:nvPr/>
        </p:nvSpPr>
        <p:spPr>
          <a:xfrm>
            <a:off x="1459523" y="3642706"/>
            <a:ext cx="1125415" cy="830997"/>
          </a:xfrm>
          <a:prstGeom prst="rect">
            <a:avLst/>
          </a:prstGeom>
          <a:noFill/>
        </p:spPr>
        <p:txBody>
          <a:bodyPr wrap="square" rtlCol="0">
            <a:spAutoFit/>
          </a:bodyPr>
          <a:lstStyle/>
          <a:p>
            <a:r>
              <a:rPr lang="en-US" sz="1200" b="1" dirty="0"/>
              <a:t>Estimate and Stabilize Slots Usage as per workloads</a:t>
            </a:r>
          </a:p>
        </p:txBody>
      </p:sp>
      <p:sp>
        <p:nvSpPr>
          <p:cNvPr id="28" name="TextBox 27">
            <a:extLst>
              <a:ext uri="{FF2B5EF4-FFF2-40B4-BE49-F238E27FC236}">
                <a16:creationId xmlns:a16="http://schemas.microsoft.com/office/drawing/2014/main" id="{8CF4D10C-723A-3B68-F392-322DFFD96EB9}"/>
              </a:ext>
            </a:extLst>
          </p:cNvPr>
          <p:cNvSpPr txBox="1"/>
          <p:nvPr/>
        </p:nvSpPr>
        <p:spPr>
          <a:xfrm>
            <a:off x="2530023" y="3620126"/>
            <a:ext cx="1233085" cy="461665"/>
          </a:xfrm>
          <a:prstGeom prst="rect">
            <a:avLst/>
          </a:prstGeom>
          <a:noFill/>
        </p:spPr>
        <p:txBody>
          <a:bodyPr wrap="square" rtlCol="0">
            <a:spAutoFit/>
          </a:bodyPr>
          <a:lstStyle/>
          <a:p>
            <a:pPr algn="ctr"/>
            <a:r>
              <a:rPr lang="en-US" sz="1200" b="1" dirty="0"/>
              <a:t>Slots Commitment</a:t>
            </a:r>
          </a:p>
        </p:txBody>
      </p:sp>
      <p:sp>
        <p:nvSpPr>
          <p:cNvPr id="29" name="TextBox 28">
            <a:extLst>
              <a:ext uri="{FF2B5EF4-FFF2-40B4-BE49-F238E27FC236}">
                <a16:creationId xmlns:a16="http://schemas.microsoft.com/office/drawing/2014/main" id="{F3451675-CBF7-0DE7-263C-6EB919F4C414}"/>
              </a:ext>
            </a:extLst>
          </p:cNvPr>
          <p:cNvSpPr txBox="1"/>
          <p:nvPr/>
        </p:nvSpPr>
        <p:spPr>
          <a:xfrm>
            <a:off x="3643331" y="3642706"/>
            <a:ext cx="1233085" cy="646331"/>
          </a:xfrm>
          <a:prstGeom prst="rect">
            <a:avLst/>
          </a:prstGeom>
          <a:noFill/>
        </p:spPr>
        <p:txBody>
          <a:bodyPr wrap="square" rtlCol="0">
            <a:spAutoFit/>
          </a:bodyPr>
          <a:lstStyle/>
          <a:p>
            <a:pPr algn="ctr"/>
            <a:r>
              <a:rPr lang="en-US" sz="1200" b="1" dirty="0"/>
              <a:t>Storage, Compute Optimizations</a:t>
            </a:r>
          </a:p>
        </p:txBody>
      </p:sp>
      <p:sp>
        <p:nvSpPr>
          <p:cNvPr id="30" name="TextBox 29">
            <a:extLst>
              <a:ext uri="{FF2B5EF4-FFF2-40B4-BE49-F238E27FC236}">
                <a16:creationId xmlns:a16="http://schemas.microsoft.com/office/drawing/2014/main" id="{2BD57016-E9F2-570D-93F7-C6EC5FA6F886}"/>
              </a:ext>
            </a:extLst>
          </p:cNvPr>
          <p:cNvSpPr txBox="1"/>
          <p:nvPr/>
        </p:nvSpPr>
        <p:spPr>
          <a:xfrm>
            <a:off x="4677510" y="3674464"/>
            <a:ext cx="1233085" cy="1015663"/>
          </a:xfrm>
          <a:prstGeom prst="rect">
            <a:avLst/>
          </a:prstGeom>
          <a:noFill/>
        </p:spPr>
        <p:txBody>
          <a:bodyPr wrap="square" rtlCol="0">
            <a:spAutoFit/>
          </a:bodyPr>
          <a:lstStyle/>
          <a:p>
            <a:pPr algn="ctr"/>
            <a:r>
              <a:rPr lang="en-US" sz="1200" b="1" dirty="0"/>
              <a:t>Leverage </a:t>
            </a:r>
          </a:p>
          <a:p>
            <a:pPr algn="ctr"/>
            <a:r>
              <a:rPr lang="en-US" sz="1200" b="1" dirty="0"/>
              <a:t>On-Prem </a:t>
            </a:r>
          </a:p>
          <a:p>
            <a:pPr algn="ctr"/>
            <a:r>
              <a:rPr lang="en-US" sz="1200" b="1" dirty="0"/>
              <a:t>HDL Cluster </a:t>
            </a:r>
          </a:p>
          <a:p>
            <a:pPr algn="ctr"/>
            <a:r>
              <a:rPr lang="en-US" sz="1200" b="1" dirty="0"/>
              <a:t>for </a:t>
            </a:r>
            <a:r>
              <a:rPr lang="en-US" sz="1200" b="1" dirty="0" err="1"/>
              <a:t>adhoc</a:t>
            </a:r>
            <a:r>
              <a:rPr lang="en-US" sz="1200" b="1" dirty="0"/>
              <a:t> spark jobs</a:t>
            </a:r>
          </a:p>
        </p:txBody>
      </p:sp>
      <p:sp>
        <p:nvSpPr>
          <p:cNvPr id="31" name="TextBox 30">
            <a:extLst>
              <a:ext uri="{FF2B5EF4-FFF2-40B4-BE49-F238E27FC236}">
                <a16:creationId xmlns:a16="http://schemas.microsoft.com/office/drawing/2014/main" id="{924AFAB7-0CE4-F491-23D6-68D36DADB597}"/>
              </a:ext>
            </a:extLst>
          </p:cNvPr>
          <p:cNvSpPr txBox="1"/>
          <p:nvPr/>
        </p:nvSpPr>
        <p:spPr>
          <a:xfrm>
            <a:off x="5664864" y="3706222"/>
            <a:ext cx="1233085" cy="461665"/>
          </a:xfrm>
          <a:prstGeom prst="rect">
            <a:avLst/>
          </a:prstGeom>
          <a:noFill/>
        </p:spPr>
        <p:txBody>
          <a:bodyPr wrap="square" rtlCol="0">
            <a:spAutoFit/>
          </a:bodyPr>
          <a:lstStyle/>
          <a:p>
            <a:r>
              <a:rPr lang="en-US" sz="1200" b="1" dirty="0"/>
              <a:t>Composer1 Migration</a:t>
            </a:r>
          </a:p>
        </p:txBody>
      </p:sp>
      <p:sp>
        <p:nvSpPr>
          <p:cNvPr id="32" name="TextBox 31">
            <a:extLst>
              <a:ext uri="{FF2B5EF4-FFF2-40B4-BE49-F238E27FC236}">
                <a16:creationId xmlns:a16="http://schemas.microsoft.com/office/drawing/2014/main" id="{EDA8CEF5-7104-EA54-0372-E37230B93AF5}"/>
              </a:ext>
            </a:extLst>
          </p:cNvPr>
          <p:cNvSpPr txBox="1"/>
          <p:nvPr/>
        </p:nvSpPr>
        <p:spPr>
          <a:xfrm>
            <a:off x="6570557" y="3651498"/>
            <a:ext cx="1233085" cy="830997"/>
          </a:xfrm>
          <a:prstGeom prst="rect">
            <a:avLst/>
          </a:prstGeom>
          <a:noFill/>
        </p:spPr>
        <p:txBody>
          <a:bodyPr wrap="square" rtlCol="0">
            <a:spAutoFit/>
          </a:bodyPr>
          <a:lstStyle/>
          <a:p>
            <a:pPr algn="ctr"/>
            <a:r>
              <a:rPr lang="en-US" sz="1200" b="1" dirty="0"/>
              <a:t>Analytics Hub</a:t>
            </a:r>
          </a:p>
          <a:p>
            <a:pPr algn="ctr"/>
            <a:r>
              <a:rPr lang="en-US" sz="1200" b="1" dirty="0"/>
              <a:t> &amp; Mapping User Groups to Teams</a:t>
            </a:r>
          </a:p>
        </p:txBody>
      </p:sp>
      <p:sp>
        <p:nvSpPr>
          <p:cNvPr id="33" name="TextBox 32">
            <a:extLst>
              <a:ext uri="{FF2B5EF4-FFF2-40B4-BE49-F238E27FC236}">
                <a16:creationId xmlns:a16="http://schemas.microsoft.com/office/drawing/2014/main" id="{A5C6C583-A9B9-1D65-59DC-C406031DB4FD}"/>
              </a:ext>
            </a:extLst>
          </p:cNvPr>
          <p:cNvSpPr txBox="1"/>
          <p:nvPr/>
        </p:nvSpPr>
        <p:spPr>
          <a:xfrm>
            <a:off x="7683865" y="3640016"/>
            <a:ext cx="1233085" cy="646331"/>
          </a:xfrm>
          <a:prstGeom prst="rect">
            <a:avLst/>
          </a:prstGeom>
          <a:noFill/>
        </p:spPr>
        <p:txBody>
          <a:bodyPr wrap="square" rtlCol="0">
            <a:spAutoFit/>
          </a:bodyPr>
          <a:lstStyle/>
          <a:p>
            <a:pPr algn="ctr"/>
            <a:r>
              <a:rPr lang="en-US" sz="1200" b="1" dirty="0"/>
              <a:t>Apply Chargeback Process</a:t>
            </a:r>
          </a:p>
        </p:txBody>
      </p:sp>
      <p:sp>
        <p:nvSpPr>
          <p:cNvPr id="34" name="TextBox 33">
            <a:extLst>
              <a:ext uri="{FF2B5EF4-FFF2-40B4-BE49-F238E27FC236}">
                <a16:creationId xmlns:a16="http://schemas.microsoft.com/office/drawing/2014/main" id="{7DA84430-4012-B98A-4A2A-E90021A71C74}"/>
              </a:ext>
            </a:extLst>
          </p:cNvPr>
          <p:cNvSpPr txBox="1"/>
          <p:nvPr/>
        </p:nvSpPr>
        <p:spPr>
          <a:xfrm>
            <a:off x="8877856" y="3703181"/>
            <a:ext cx="953496" cy="830997"/>
          </a:xfrm>
          <a:prstGeom prst="rect">
            <a:avLst/>
          </a:prstGeom>
          <a:noFill/>
        </p:spPr>
        <p:txBody>
          <a:bodyPr wrap="square" rtlCol="0">
            <a:spAutoFit/>
          </a:bodyPr>
          <a:lstStyle/>
          <a:p>
            <a:r>
              <a:rPr lang="en-US" sz="1200" b="1" dirty="0"/>
              <a:t>Streamline Access Request Process</a:t>
            </a:r>
          </a:p>
        </p:txBody>
      </p:sp>
      <p:sp>
        <p:nvSpPr>
          <p:cNvPr id="35" name="TextBox 34">
            <a:extLst>
              <a:ext uri="{FF2B5EF4-FFF2-40B4-BE49-F238E27FC236}">
                <a16:creationId xmlns:a16="http://schemas.microsoft.com/office/drawing/2014/main" id="{A53CB8AE-C3EA-E465-66F1-A188EA705F66}"/>
              </a:ext>
            </a:extLst>
          </p:cNvPr>
          <p:cNvSpPr txBox="1"/>
          <p:nvPr/>
        </p:nvSpPr>
        <p:spPr>
          <a:xfrm>
            <a:off x="9865210" y="3679014"/>
            <a:ext cx="1021865" cy="830997"/>
          </a:xfrm>
          <a:prstGeom prst="rect">
            <a:avLst/>
          </a:prstGeom>
          <a:noFill/>
        </p:spPr>
        <p:txBody>
          <a:bodyPr wrap="square" rtlCol="0">
            <a:spAutoFit/>
          </a:bodyPr>
          <a:lstStyle/>
          <a:p>
            <a:pPr algn="ctr"/>
            <a:r>
              <a:rPr lang="en-US" sz="1200" b="1" dirty="0"/>
              <a:t>Custom Monitoring &amp;</a:t>
            </a:r>
          </a:p>
          <a:p>
            <a:pPr algn="ctr"/>
            <a:r>
              <a:rPr lang="en-US" sz="1200" b="1" dirty="0"/>
              <a:t>Alerts</a:t>
            </a:r>
          </a:p>
        </p:txBody>
      </p:sp>
      <p:sp>
        <p:nvSpPr>
          <p:cNvPr id="36" name="TextBox 35">
            <a:extLst>
              <a:ext uri="{FF2B5EF4-FFF2-40B4-BE49-F238E27FC236}">
                <a16:creationId xmlns:a16="http://schemas.microsoft.com/office/drawing/2014/main" id="{C65E545E-407A-9C6A-5EA8-FE4829646C93}"/>
              </a:ext>
            </a:extLst>
          </p:cNvPr>
          <p:cNvSpPr txBox="1"/>
          <p:nvPr/>
        </p:nvSpPr>
        <p:spPr>
          <a:xfrm>
            <a:off x="11294204" y="3655773"/>
            <a:ext cx="784121" cy="646331"/>
          </a:xfrm>
          <a:prstGeom prst="rect">
            <a:avLst/>
          </a:prstGeom>
          <a:noFill/>
        </p:spPr>
        <p:txBody>
          <a:bodyPr wrap="square" rtlCol="0">
            <a:spAutoFit/>
          </a:bodyPr>
          <a:lstStyle/>
          <a:p>
            <a:r>
              <a:rPr lang="en-US" sz="1200" b="1" dirty="0"/>
              <a:t>Many more to come….</a:t>
            </a:r>
          </a:p>
        </p:txBody>
      </p:sp>
      <p:sp>
        <p:nvSpPr>
          <p:cNvPr id="37" name="AutoShape 58">
            <a:extLst>
              <a:ext uri="{FF2B5EF4-FFF2-40B4-BE49-F238E27FC236}">
                <a16:creationId xmlns:a16="http://schemas.microsoft.com/office/drawing/2014/main" id="{982503D2-A545-A2EA-8FC0-CF809E3D1A96}"/>
              </a:ext>
            </a:extLst>
          </p:cNvPr>
          <p:cNvSpPr>
            <a:spLocks noChangeArrowheads="1"/>
          </p:cNvSpPr>
          <p:nvPr/>
        </p:nvSpPr>
        <p:spPr bwMode="auto">
          <a:xfrm rot="10800000">
            <a:off x="1459522" y="4696200"/>
            <a:ext cx="3416892" cy="444975"/>
          </a:xfrm>
          <a:prstGeom prst="triangle">
            <a:avLst>
              <a:gd name="adj" fmla="val 50000"/>
            </a:avLst>
          </a:prstGeom>
          <a:solidFill>
            <a:schemeClr val="accent2">
              <a:lumMod val="50000"/>
            </a:schemeClr>
          </a:solidFill>
          <a:ln>
            <a:noFill/>
          </a:ln>
        </p:spPr>
        <p:txBody>
          <a:bodyPr rot="10800000" wrap="none" anchor="ctr"/>
          <a:lstStyle>
            <a:lvl1pPr eaLnBrk="0" hangingPunct="0">
              <a:defRPr sz="1600">
                <a:solidFill>
                  <a:schemeClr val="tx1"/>
                </a:solidFill>
                <a:latin typeface="Arial" panose="020B0604020202020204" pitchFamily="34" charset="0"/>
                <a:ea typeface="-윤고딕130" pitchFamily="18" charset="-127"/>
              </a:defRPr>
            </a:lvl1pPr>
            <a:lvl2pPr marL="742950" indent="-285750" eaLnBrk="0" hangingPunct="0">
              <a:defRPr sz="1600">
                <a:solidFill>
                  <a:schemeClr val="tx1"/>
                </a:solidFill>
                <a:latin typeface="Arial" panose="020B0604020202020204" pitchFamily="34" charset="0"/>
                <a:ea typeface="-윤고딕130" pitchFamily="18" charset="-127"/>
              </a:defRPr>
            </a:lvl2pPr>
            <a:lvl3pPr marL="1143000" indent="-228600" eaLnBrk="0" hangingPunct="0">
              <a:defRPr sz="1600">
                <a:solidFill>
                  <a:schemeClr val="tx1"/>
                </a:solidFill>
                <a:latin typeface="Arial" panose="020B0604020202020204" pitchFamily="34" charset="0"/>
                <a:ea typeface="-윤고딕130" pitchFamily="18" charset="-127"/>
              </a:defRPr>
            </a:lvl3pPr>
            <a:lvl4pPr marL="1600200" indent="-228600" eaLnBrk="0" hangingPunct="0">
              <a:defRPr sz="1600">
                <a:solidFill>
                  <a:schemeClr val="tx1"/>
                </a:solidFill>
                <a:latin typeface="Arial" panose="020B0604020202020204" pitchFamily="34" charset="0"/>
                <a:ea typeface="-윤고딕130" pitchFamily="18" charset="-127"/>
              </a:defRPr>
            </a:lvl4pPr>
            <a:lvl5pPr marL="2057400" indent="-228600" eaLnBrk="0" hangingPunct="0">
              <a:defRPr sz="1600">
                <a:solidFill>
                  <a:schemeClr val="tx1"/>
                </a:solidFill>
                <a:latin typeface="Arial" panose="020B0604020202020204" pitchFamily="34" charset="0"/>
                <a:ea typeface="-윤고딕130" pitchFamily="18" charset="-127"/>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endParaRPr lang="en-US" altLang="en-US"/>
          </a:p>
        </p:txBody>
      </p:sp>
      <p:grpSp>
        <p:nvGrpSpPr>
          <p:cNvPr id="38" name="Group 60">
            <a:extLst>
              <a:ext uri="{FF2B5EF4-FFF2-40B4-BE49-F238E27FC236}">
                <a16:creationId xmlns:a16="http://schemas.microsoft.com/office/drawing/2014/main" id="{927FE574-F11C-1B05-D745-D09C969E35BD}"/>
              </a:ext>
            </a:extLst>
          </p:cNvPr>
          <p:cNvGrpSpPr>
            <a:grpSpLocks/>
          </p:cNvGrpSpPr>
          <p:nvPr/>
        </p:nvGrpSpPr>
        <p:grpSpPr bwMode="auto">
          <a:xfrm>
            <a:off x="1144816" y="5268544"/>
            <a:ext cx="3952489" cy="617906"/>
            <a:chOff x="631" y="1680"/>
            <a:chExt cx="960" cy="960"/>
          </a:xfrm>
          <a:solidFill>
            <a:schemeClr val="accent6">
              <a:lumMod val="50000"/>
            </a:schemeClr>
          </a:solidFill>
        </p:grpSpPr>
        <p:sp>
          <p:nvSpPr>
            <p:cNvPr id="39" name="Rectangle 61">
              <a:extLst>
                <a:ext uri="{FF2B5EF4-FFF2-40B4-BE49-F238E27FC236}">
                  <a16:creationId xmlns:a16="http://schemas.microsoft.com/office/drawing/2014/main" id="{0086755F-F380-A9FD-BA98-7C9D4AFD0A85}"/>
                </a:ext>
              </a:extLst>
            </p:cNvPr>
            <p:cNvSpPr>
              <a:spLocks noChangeArrowheads="1"/>
            </p:cNvSpPr>
            <p:nvPr>
              <p:custDataLst>
                <p:tags r:id="rId1"/>
              </p:custDataLst>
            </p:nvPr>
          </p:nvSpPr>
          <p:spPr bwMode="blackWhite">
            <a:xfrm>
              <a:off x="631" y="1680"/>
              <a:ext cx="960" cy="960"/>
            </a:xfrm>
            <a:prstGeom prst="rect">
              <a:avLst/>
            </a:prstGeom>
            <a:grp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sz="1200">
                <a:latin typeface="Arial" charset="0"/>
                <a:ea typeface="+mn-ea"/>
              </a:endParaRPr>
            </a:p>
          </p:txBody>
        </p:sp>
        <p:sp>
          <p:nvSpPr>
            <p:cNvPr id="40" name="Rectangle 62">
              <a:extLst>
                <a:ext uri="{FF2B5EF4-FFF2-40B4-BE49-F238E27FC236}">
                  <a16:creationId xmlns:a16="http://schemas.microsoft.com/office/drawing/2014/main" id="{4EA32C16-BF4B-986E-53DD-5AE3D98A8229}"/>
                </a:ext>
              </a:extLst>
            </p:cNvPr>
            <p:cNvSpPr>
              <a:spLocks noChangeArrowheads="1"/>
            </p:cNvSpPr>
            <p:nvPr>
              <p:custDataLst>
                <p:tags r:id="rId2"/>
              </p:custDataLst>
            </p:nvPr>
          </p:nvSpPr>
          <p:spPr bwMode="blackWhite">
            <a:xfrm>
              <a:off x="642" y="1720"/>
              <a:ext cx="949" cy="8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algn="ctr" eaLnBrk="1" hangingPunct="1">
                <a:buSzPct val="120000"/>
              </a:pPr>
              <a:r>
                <a:rPr lang="en-US" altLang="ko-KR" sz="1200" b="1" dirty="0">
                  <a:solidFill>
                    <a:schemeClr val="bg1"/>
                  </a:solidFill>
                  <a:ea typeface="굴림" panose="020B0600000101010101" pitchFamily="34" charset="-127"/>
                </a:rPr>
                <a:t>Overall, our objective is to reduce expenses by an additional 5-6K per month.</a:t>
              </a:r>
              <a:br>
                <a:rPr lang="en-US" altLang="ko-KR" sz="1200" b="1" dirty="0">
                  <a:solidFill>
                    <a:schemeClr val="bg1"/>
                  </a:solidFill>
                  <a:ea typeface="굴림" panose="020B0600000101010101" pitchFamily="34" charset="-127"/>
                </a:rPr>
              </a:br>
              <a:endParaRPr lang="en-US" altLang="ko-KR" sz="1200" b="1" dirty="0">
                <a:solidFill>
                  <a:schemeClr val="bg1"/>
                </a:solidFill>
                <a:ea typeface="굴림" panose="020B0600000101010101" pitchFamily="34" charset="-127"/>
              </a:endParaRPr>
            </a:p>
          </p:txBody>
        </p:sp>
      </p:grpSp>
      <p:sp>
        <p:nvSpPr>
          <p:cNvPr id="43" name="Rectangle: Folded Corner 42">
            <a:extLst>
              <a:ext uri="{FF2B5EF4-FFF2-40B4-BE49-F238E27FC236}">
                <a16:creationId xmlns:a16="http://schemas.microsoft.com/office/drawing/2014/main" id="{3F9F1AD1-5594-91E5-5446-886B6C9769FF}"/>
              </a:ext>
            </a:extLst>
          </p:cNvPr>
          <p:cNvSpPr/>
          <p:nvPr/>
        </p:nvSpPr>
        <p:spPr>
          <a:xfrm>
            <a:off x="509666" y="1114428"/>
            <a:ext cx="10929078" cy="1907410"/>
          </a:xfrm>
          <a:prstGeom prst="foldedCorner">
            <a:avLst/>
          </a:prstGeom>
          <a:solidFill>
            <a:schemeClr val="bg1">
              <a:lumMod val="9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120">
              <a:spcAft>
                <a:spcPts val="600"/>
              </a:spcAft>
            </a:pPr>
            <a:endParaRPr lang="en-US" sz="1200" b="1" u="sng" dirty="0">
              <a:solidFill>
                <a:srgbClr val="002060"/>
              </a:solidFill>
              <a:ea typeface="Calibri"/>
              <a:cs typeface="Calibri"/>
              <a:sym typeface="Calibri"/>
            </a:endParaRPr>
          </a:p>
          <a:p>
            <a:pPr lvl="0" defTabSz="457120">
              <a:spcAft>
                <a:spcPts val="600"/>
              </a:spcAft>
            </a:pPr>
            <a:r>
              <a:rPr lang="en-US" sz="1200" b="1" u="sng" dirty="0">
                <a:solidFill>
                  <a:srgbClr val="057777"/>
                </a:solidFill>
                <a:ea typeface="Calibri"/>
                <a:cs typeface="Calibri"/>
                <a:sym typeface="Calibri"/>
              </a:rPr>
              <a:t>Some keys points in our plan:</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Planning to hold monthly working sessions with consumer groups and the engineering teams to communicate usage and expenditures while engaging in discussions.</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Increase monitoring and alerting process regularly to identify potential opportunities for improvements, take out unnecessary and underutilized resources, and handle version upgrade issues down the road.</a:t>
            </a:r>
          </a:p>
          <a:p>
            <a:pPr marL="571500" lvl="0" indent="-571500" defTabSz="457120">
              <a:spcAft>
                <a:spcPts val="600"/>
              </a:spcAft>
              <a:buFont typeface="Wingdings" panose="05000000000000000000" pitchFamily="2" charset="2"/>
              <a:buChar char="v"/>
            </a:pPr>
            <a:r>
              <a:rPr lang="en-US" sz="1400" dirty="0">
                <a:solidFill>
                  <a:srgbClr val="112940"/>
                </a:solidFill>
                <a:cs typeface="Calibri"/>
              </a:rPr>
              <a:t>Recommend a new list of features applicable to different use cases, so that the data teams can make an informed decisions.</a:t>
            </a:r>
          </a:p>
        </p:txBody>
      </p:sp>
    </p:spTree>
    <p:extLst>
      <p:ext uri="{BB962C8B-B14F-4D97-AF65-F5344CB8AC3E}">
        <p14:creationId xmlns:p14="http://schemas.microsoft.com/office/powerpoint/2010/main" val="226875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DD9242-978D-4BBB-8C5F-8D6291755D11}"/>
              </a:ext>
            </a:extLst>
          </p:cNvPr>
          <p:cNvPicPr>
            <a:picLocks noChangeAspect="1"/>
          </p:cNvPicPr>
          <p:nvPr/>
        </p:nvPicPr>
        <p:blipFill>
          <a:blip r:embed="rId2"/>
          <a:stretch>
            <a:fillRect/>
          </a:stretch>
        </p:blipFill>
        <p:spPr>
          <a:xfrm>
            <a:off x="457200" y="2132077"/>
            <a:ext cx="11277600" cy="2593846"/>
          </a:xfrm>
          <a:prstGeom prst="rect">
            <a:avLst/>
          </a:prstGeom>
        </p:spPr>
      </p:pic>
    </p:spTree>
    <p:extLst>
      <p:ext uri="{BB962C8B-B14F-4D97-AF65-F5344CB8AC3E}">
        <p14:creationId xmlns:p14="http://schemas.microsoft.com/office/powerpoint/2010/main" val="203229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A69A51-E28B-46F8-9D40-50A25861E450}"/>
              </a:ext>
            </a:extLst>
          </p:cNvPr>
          <p:cNvPicPr>
            <a:picLocks noGrp="1" noChangeAspect="1"/>
          </p:cNvPicPr>
          <p:nvPr>
            <p:ph idx="1"/>
          </p:nvPr>
        </p:nvPicPr>
        <p:blipFill>
          <a:blip r:embed="rId2"/>
          <a:stretch>
            <a:fillRect/>
          </a:stretch>
        </p:blipFill>
        <p:spPr>
          <a:xfrm>
            <a:off x="1071562" y="2005012"/>
            <a:ext cx="447675" cy="3766614"/>
          </a:xfrm>
          <a:prstGeom prst="rect">
            <a:avLst/>
          </a:prstGeom>
        </p:spPr>
      </p:pic>
      <p:sp>
        <p:nvSpPr>
          <p:cNvPr id="7" name="TextBox 6">
            <a:extLst>
              <a:ext uri="{FF2B5EF4-FFF2-40B4-BE49-F238E27FC236}">
                <a16:creationId xmlns:a16="http://schemas.microsoft.com/office/drawing/2014/main" id="{95C61A16-801C-4177-B795-569DD58215DD}"/>
              </a:ext>
            </a:extLst>
          </p:cNvPr>
          <p:cNvSpPr txBox="1"/>
          <p:nvPr/>
        </p:nvSpPr>
        <p:spPr>
          <a:xfrm>
            <a:off x="1519237" y="2257425"/>
            <a:ext cx="4333875" cy="369332"/>
          </a:xfrm>
          <a:prstGeom prst="rect">
            <a:avLst/>
          </a:prstGeom>
          <a:noFill/>
        </p:spPr>
        <p:txBody>
          <a:bodyPr wrap="square" rtlCol="0">
            <a:spAutoFit/>
          </a:bodyPr>
          <a:lstStyle/>
          <a:p>
            <a:r>
              <a:rPr lang="en-US" b="1" dirty="0">
                <a:solidFill>
                  <a:schemeClr val="accent2">
                    <a:lumMod val="75000"/>
                  </a:schemeClr>
                </a:solidFill>
              </a:rPr>
              <a:t>AGENDA</a:t>
            </a:r>
          </a:p>
        </p:txBody>
      </p:sp>
      <p:sp>
        <p:nvSpPr>
          <p:cNvPr id="8" name="TextBox 7">
            <a:extLst>
              <a:ext uri="{FF2B5EF4-FFF2-40B4-BE49-F238E27FC236}">
                <a16:creationId xmlns:a16="http://schemas.microsoft.com/office/drawing/2014/main" id="{274214C8-368A-4DAF-B146-1E03B21D4E03}"/>
              </a:ext>
            </a:extLst>
          </p:cNvPr>
          <p:cNvSpPr txBox="1"/>
          <p:nvPr/>
        </p:nvSpPr>
        <p:spPr>
          <a:xfrm>
            <a:off x="1600200" y="2819400"/>
            <a:ext cx="4333875"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50000"/>
                  </a:schemeClr>
                </a:solidFill>
              </a:rPr>
              <a:t>What do we have?</a:t>
            </a:r>
          </a:p>
          <a:p>
            <a:pPr marL="285750" indent="-285750">
              <a:buFont typeface="Arial" panose="020B0604020202020204" pitchFamily="34" charset="0"/>
              <a:buChar char="•"/>
            </a:pPr>
            <a:r>
              <a:rPr lang="en-US" dirty="0">
                <a:solidFill>
                  <a:schemeClr val="accent4">
                    <a:lumMod val="50000"/>
                  </a:schemeClr>
                </a:solidFill>
              </a:rPr>
              <a:t>Where are we spending more?</a:t>
            </a:r>
          </a:p>
          <a:p>
            <a:pPr marL="285750" indent="-285750">
              <a:buFont typeface="Arial" panose="020B0604020202020204" pitchFamily="34" charset="0"/>
              <a:buChar char="•"/>
            </a:pPr>
            <a:r>
              <a:rPr lang="en-US" b="0" i="0" dirty="0">
                <a:solidFill>
                  <a:schemeClr val="accent4">
                    <a:lumMod val="50000"/>
                  </a:schemeClr>
                </a:solidFill>
                <a:effectLst/>
                <a:latin typeface="-apple-system"/>
              </a:rPr>
              <a:t>Analyze spending patterns</a:t>
            </a:r>
            <a:endParaRPr lang="en-US" dirty="0">
              <a:solidFill>
                <a:schemeClr val="accent4">
                  <a:lumMod val="50000"/>
                </a:schemeClr>
              </a:solidFill>
            </a:endParaRPr>
          </a:p>
          <a:p>
            <a:pPr marL="285750" indent="-285750">
              <a:buFont typeface="Arial" panose="020B0604020202020204" pitchFamily="34" charset="0"/>
              <a:buChar char="•"/>
            </a:pPr>
            <a:r>
              <a:rPr lang="en-US" dirty="0">
                <a:solidFill>
                  <a:schemeClr val="accent4">
                    <a:lumMod val="50000"/>
                  </a:schemeClr>
                </a:solidFill>
              </a:rPr>
              <a:t>Strategies for saving costs in GCP</a:t>
            </a:r>
          </a:p>
          <a:p>
            <a:pPr marL="285750" indent="-285750">
              <a:buFont typeface="Arial" panose="020B0604020202020204" pitchFamily="34" charset="0"/>
              <a:buChar char="•"/>
            </a:pPr>
            <a:r>
              <a:rPr lang="en-US" dirty="0">
                <a:solidFill>
                  <a:schemeClr val="accent4">
                    <a:lumMod val="50000"/>
                  </a:schemeClr>
                </a:solidFill>
              </a:rPr>
              <a:t>Revamp  access controls &amp; monitoring.</a:t>
            </a:r>
          </a:p>
          <a:p>
            <a:pPr marL="285750" indent="-285750">
              <a:buFont typeface="Arial" panose="020B0604020202020204" pitchFamily="34" charset="0"/>
              <a:buChar char="•"/>
            </a:pPr>
            <a:r>
              <a:rPr lang="en-US" dirty="0">
                <a:solidFill>
                  <a:schemeClr val="accent4">
                    <a:lumMod val="50000"/>
                  </a:schemeClr>
                </a:solidFill>
              </a:rPr>
              <a:t>Increase alert system &amp; reporting.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1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lstStyle/>
          <a:p>
            <a:r>
              <a:rPr lang="en-US" dirty="0">
                <a:solidFill>
                  <a:schemeClr val="accent6">
                    <a:lumMod val="50000"/>
                  </a:schemeClr>
                </a:solidFill>
              </a:rPr>
              <a:t>How much we pay now?</a:t>
            </a:r>
          </a:p>
        </p:txBody>
      </p:sp>
      <p:sp>
        <p:nvSpPr>
          <p:cNvPr id="28" name="TextBox 27">
            <a:extLst>
              <a:ext uri="{FF2B5EF4-FFF2-40B4-BE49-F238E27FC236}">
                <a16:creationId xmlns:a16="http://schemas.microsoft.com/office/drawing/2014/main" id="{22796136-3545-9359-91DE-3C6740CB4E74}"/>
              </a:ext>
            </a:extLst>
          </p:cNvPr>
          <p:cNvSpPr txBox="1"/>
          <p:nvPr/>
        </p:nvSpPr>
        <p:spPr>
          <a:xfrm>
            <a:off x="437158" y="1616771"/>
            <a:ext cx="8224242" cy="461665"/>
          </a:xfrm>
          <a:prstGeom prst="rect">
            <a:avLst/>
          </a:prstGeom>
          <a:noFill/>
        </p:spPr>
        <p:txBody>
          <a:bodyPr wrap="square" rtlCol="0">
            <a:spAutoFit/>
          </a:bodyPr>
          <a:lstStyle/>
          <a:p>
            <a:r>
              <a:rPr lang="en-US" sz="2400" b="1" dirty="0">
                <a:solidFill>
                  <a:schemeClr val="accent4">
                    <a:lumMod val="75000"/>
                  </a:schemeClr>
                </a:solidFill>
              </a:rPr>
              <a:t>Overall Cost By Service Billing Trend from Jan’22 to Current</a:t>
            </a:r>
          </a:p>
        </p:txBody>
      </p:sp>
      <p:pic>
        <p:nvPicPr>
          <p:cNvPr id="8" name="Picture 7">
            <a:extLst>
              <a:ext uri="{FF2B5EF4-FFF2-40B4-BE49-F238E27FC236}">
                <a16:creationId xmlns:a16="http://schemas.microsoft.com/office/drawing/2014/main" id="{59CB23C0-CF2F-730B-B6A4-EDF826F8E631}"/>
              </a:ext>
            </a:extLst>
          </p:cNvPr>
          <p:cNvPicPr>
            <a:picLocks noChangeAspect="1"/>
          </p:cNvPicPr>
          <p:nvPr/>
        </p:nvPicPr>
        <p:blipFill>
          <a:blip r:embed="rId2"/>
          <a:stretch>
            <a:fillRect/>
          </a:stretch>
        </p:blipFill>
        <p:spPr>
          <a:xfrm>
            <a:off x="324333" y="2218864"/>
            <a:ext cx="11867667" cy="2858635"/>
          </a:xfrm>
          <a:prstGeom prst="rect">
            <a:avLst/>
          </a:prstGeom>
        </p:spPr>
      </p:pic>
      <p:sp>
        <p:nvSpPr>
          <p:cNvPr id="30" name="Speech Bubble: Oval 29">
            <a:extLst>
              <a:ext uri="{FF2B5EF4-FFF2-40B4-BE49-F238E27FC236}">
                <a16:creationId xmlns:a16="http://schemas.microsoft.com/office/drawing/2014/main" id="{38A287A0-CD10-8E71-6F94-FE47B7BB8E00}"/>
              </a:ext>
            </a:extLst>
          </p:cNvPr>
          <p:cNvSpPr/>
          <p:nvPr/>
        </p:nvSpPr>
        <p:spPr>
          <a:xfrm>
            <a:off x="8953500" y="673100"/>
            <a:ext cx="2641600" cy="1233835"/>
          </a:xfrm>
          <a:prstGeom prst="wedgeEllipseCallout">
            <a:avLst>
              <a:gd name="adj1" fmla="val 52639"/>
              <a:gd name="adj2" fmla="val 180071"/>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Targeting here!!! Further, bring down the cost</a:t>
            </a:r>
          </a:p>
        </p:txBody>
      </p:sp>
    </p:spTree>
    <p:extLst>
      <p:ext uri="{BB962C8B-B14F-4D97-AF65-F5344CB8AC3E}">
        <p14:creationId xmlns:p14="http://schemas.microsoft.com/office/powerpoint/2010/main" val="283059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lstStyle/>
          <a:p>
            <a:r>
              <a:rPr lang="en-US" dirty="0">
                <a:solidFill>
                  <a:schemeClr val="accent6">
                    <a:lumMod val="50000"/>
                  </a:schemeClr>
                </a:solidFill>
              </a:rPr>
              <a:t>What do we have?</a:t>
            </a:r>
          </a:p>
        </p:txBody>
      </p:sp>
      <p:sp>
        <p:nvSpPr>
          <p:cNvPr id="4" name="Rectangle 3">
            <a:extLst>
              <a:ext uri="{FF2B5EF4-FFF2-40B4-BE49-F238E27FC236}">
                <a16:creationId xmlns:a16="http://schemas.microsoft.com/office/drawing/2014/main" id="{FB5084E0-9C31-4C3A-AEEE-D435DD1FA7F8}"/>
              </a:ext>
            </a:extLst>
          </p:cNvPr>
          <p:cNvSpPr/>
          <p:nvPr/>
        </p:nvSpPr>
        <p:spPr>
          <a:xfrm>
            <a:off x="1061206" y="3428999"/>
            <a:ext cx="1694576" cy="2577517"/>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BA35174-6EDB-8944-E6D3-12B12B45973A}"/>
              </a:ext>
            </a:extLst>
          </p:cNvPr>
          <p:cNvSpPr/>
          <p:nvPr/>
        </p:nvSpPr>
        <p:spPr>
          <a:xfrm>
            <a:off x="2879521" y="3428999"/>
            <a:ext cx="1694576" cy="2577517"/>
          </a:xfrm>
          <a:prstGeom prst="rect">
            <a:avLst/>
          </a:prstGeom>
          <a:solidFill>
            <a:srgbClr val="CC3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9811B53-2AF3-838A-BCBE-83084D1F421C}"/>
              </a:ext>
            </a:extLst>
          </p:cNvPr>
          <p:cNvSpPr txBox="1"/>
          <p:nvPr/>
        </p:nvSpPr>
        <p:spPr>
          <a:xfrm>
            <a:off x="1342238" y="3665989"/>
            <a:ext cx="1132513" cy="369332"/>
          </a:xfrm>
          <a:prstGeom prst="rect">
            <a:avLst/>
          </a:prstGeom>
          <a:noFill/>
        </p:spPr>
        <p:txBody>
          <a:bodyPr wrap="square" rtlCol="0">
            <a:spAutoFit/>
          </a:bodyPr>
          <a:lstStyle/>
          <a:p>
            <a:r>
              <a:rPr lang="en-US" b="1" dirty="0">
                <a:solidFill>
                  <a:schemeClr val="bg1"/>
                </a:solidFill>
              </a:rPr>
              <a:t>BigQuery</a:t>
            </a:r>
          </a:p>
        </p:txBody>
      </p:sp>
      <p:sp>
        <p:nvSpPr>
          <p:cNvPr id="9" name="TextBox 8">
            <a:extLst>
              <a:ext uri="{FF2B5EF4-FFF2-40B4-BE49-F238E27FC236}">
                <a16:creationId xmlns:a16="http://schemas.microsoft.com/office/drawing/2014/main" id="{1729E94E-45D5-FF6F-50C1-7D24A01016DD}"/>
              </a:ext>
            </a:extLst>
          </p:cNvPr>
          <p:cNvSpPr txBox="1"/>
          <p:nvPr/>
        </p:nvSpPr>
        <p:spPr>
          <a:xfrm>
            <a:off x="3121753" y="3590109"/>
            <a:ext cx="1210112" cy="646331"/>
          </a:xfrm>
          <a:prstGeom prst="rect">
            <a:avLst/>
          </a:prstGeom>
          <a:noFill/>
        </p:spPr>
        <p:txBody>
          <a:bodyPr wrap="square" rtlCol="0">
            <a:spAutoFit/>
          </a:bodyPr>
          <a:lstStyle/>
          <a:p>
            <a:pPr algn="ctr"/>
            <a:r>
              <a:rPr lang="en-US" b="1" dirty="0">
                <a:solidFill>
                  <a:schemeClr val="bg1">
                    <a:lumMod val="95000"/>
                  </a:schemeClr>
                </a:solidFill>
              </a:rPr>
              <a:t>Compute Engine</a:t>
            </a:r>
          </a:p>
        </p:txBody>
      </p:sp>
      <p:sp>
        <p:nvSpPr>
          <p:cNvPr id="10" name="Rectangle 9">
            <a:extLst>
              <a:ext uri="{FF2B5EF4-FFF2-40B4-BE49-F238E27FC236}">
                <a16:creationId xmlns:a16="http://schemas.microsoft.com/office/drawing/2014/main" id="{393AA81F-B31C-5131-292D-A3B1A0F72F24}"/>
              </a:ext>
            </a:extLst>
          </p:cNvPr>
          <p:cNvSpPr/>
          <p:nvPr/>
        </p:nvSpPr>
        <p:spPr>
          <a:xfrm>
            <a:off x="1451295"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FD7B5B-34B0-CF79-2FE4-13624E4A3307}"/>
              </a:ext>
            </a:extLst>
          </p:cNvPr>
          <p:cNvSpPr/>
          <p:nvPr/>
        </p:nvSpPr>
        <p:spPr>
          <a:xfrm>
            <a:off x="3269610"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F2FF06-CBF1-E38E-33A0-C65FCABC7384}"/>
              </a:ext>
            </a:extLst>
          </p:cNvPr>
          <p:cNvSpPr/>
          <p:nvPr/>
        </p:nvSpPr>
        <p:spPr>
          <a:xfrm>
            <a:off x="4721954" y="3428999"/>
            <a:ext cx="1694576" cy="2577517"/>
          </a:xfrm>
          <a:prstGeom prst="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3DD8A2-5A1C-FE43-6BA1-331FFEF7B1A8}"/>
              </a:ext>
            </a:extLst>
          </p:cNvPr>
          <p:cNvSpPr txBox="1"/>
          <p:nvPr/>
        </p:nvSpPr>
        <p:spPr>
          <a:xfrm>
            <a:off x="4964186" y="3590109"/>
            <a:ext cx="1210112" cy="646331"/>
          </a:xfrm>
          <a:prstGeom prst="rect">
            <a:avLst/>
          </a:prstGeom>
          <a:noFill/>
        </p:spPr>
        <p:txBody>
          <a:bodyPr wrap="square" rtlCol="0">
            <a:spAutoFit/>
          </a:bodyPr>
          <a:lstStyle/>
          <a:p>
            <a:pPr algn="ctr"/>
            <a:r>
              <a:rPr lang="en-US" b="1" dirty="0">
                <a:solidFill>
                  <a:schemeClr val="bg1">
                    <a:lumMod val="95000"/>
                  </a:schemeClr>
                </a:solidFill>
              </a:rPr>
              <a:t>Cloud Storage</a:t>
            </a:r>
          </a:p>
        </p:txBody>
      </p:sp>
      <p:sp>
        <p:nvSpPr>
          <p:cNvPr id="14" name="Rectangle 13">
            <a:extLst>
              <a:ext uri="{FF2B5EF4-FFF2-40B4-BE49-F238E27FC236}">
                <a16:creationId xmlns:a16="http://schemas.microsoft.com/office/drawing/2014/main" id="{EECD91C9-7974-11A1-5612-B1129DB10FEE}"/>
              </a:ext>
            </a:extLst>
          </p:cNvPr>
          <p:cNvSpPr/>
          <p:nvPr/>
        </p:nvSpPr>
        <p:spPr>
          <a:xfrm>
            <a:off x="5112043"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C15B3E-83A3-DCE9-2145-26F7D4515388}"/>
              </a:ext>
            </a:extLst>
          </p:cNvPr>
          <p:cNvSpPr/>
          <p:nvPr/>
        </p:nvSpPr>
        <p:spPr>
          <a:xfrm>
            <a:off x="6564387" y="3428999"/>
            <a:ext cx="1694576" cy="2577517"/>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0642DE1-3B9C-1B4A-1559-C9A1DEAB54EA}"/>
              </a:ext>
            </a:extLst>
          </p:cNvPr>
          <p:cNvSpPr txBox="1"/>
          <p:nvPr/>
        </p:nvSpPr>
        <p:spPr>
          <a:xfrm>
            <a:off x="6806619" y="3590109"/>
            <a:ext cx="1210112" cy="646331"/>
          </a:xfrm>
          <a:prstGeom prst="rect">
            <a:avLst/>
          </a:prstGeom>
          <a:noFill/>
        </p:spPr>
        <p:txBody>
          <a:bodyPr wrap="square" rtlCol="0">
            <a:spAutoFit/>
          </a:bodyPr>
          <a:lstStyle/>
          <a:p>
            <a:pPr algn="ctr"/>
            <a:r>
              <a:rPr lang="en-US" b="1" dirty="0">
                <a:solidFill>
                  <a:schemeClr val="bg1">
                    <a:lumMod val="95000"/>
                  </a:schemeClr>
                </a:solidFill>
              </a:rPr>
              <a:t>Cloud Composer</a:t>
            </a:r>
          </a:p>
        </p:txBody>
      </p:sp>
      <p:sp>
        <p:nvSpPr>
          <p:cNvPr id="17" name="Rectangle 16">
            <a:extLst>
              <a:ext uri="{FF2B5EF4-FFF2-40B4-BE49-F238E27FC236}">
                <a16:creationId xmlns:a16="http://schemas.microsoft.com/office/drawing/2014/main" id="{1C2DFBF0-0E3B-2E04-A673-F200D7BA5E6D}"/>
              </a:ext>
            </a:extLst>
          </p:cNvPr>
          <p:cNvSpPr/>
          <p:nvPr/>
        </p:nvSpPr>
        <p:spPr>
          <a:xfrm>
            <a:off x="6954476"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933DEC-814B-F815-E588-FEDA499E199C}"/>
              </a:ext>
            </a:extLst>
          </p:cNvPr>
          <p:cNvSpPr/>
          <p:nvPr/>
        </p:nvSpPr>
        <p:spPr>
          <a:xfrm>
            <a:off x="8406820" y="3420231"/>
            <a:ext cx="1694576" cy="2577517"/>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73B33E3-C9DA-1282-662E-27F526E1A6FE}"/>
              </a:ext>
            </a:extLst>
          </p:cNvPr>
          <p:cNvSpPr txBox="1"/>
          <p:nvPr/>
        </p:nvSpPr>
        <p:spPr>
          <a:xfrm>
            <a:off x="8649052" y="3581341"/>
            <a:ext cx="1210112" cy="369332"/>
          </a:xfrm>
          <a:prstGeom prst="rect">
            <a:avLst/>
          </a:prstGeom>
          <a:noFill/>
        </p:spPr>
        <p:txBody>
          <a:bodyPr wrap="square" rtlCol="0">
            <a:spAutoFit/>
          </a:bodyPr>
          <a:lstStyle/>
          <a:p>
            <a:pPr algn="ctr"/>
            <a:r>
              <a:rPr lang="en-US" b="1" dirty="0">
                <a:solidFill>
                  <a:schemeClr val="bg1">
                    <a:lumMod val="95000"/>
                  </a:schemeClr>
                </a:solidFill>
              </a:rPr>
              <a:t>Others</a:t>
            </a:r>
          </a:p>
        </p:txBody>
      </p:sp>
      <p:sp>
        <p:nvSpPr>
          <p:cNvPr id="20" name="Rectangle 19">
            <a:extLst>
              <a:ext uri="{FF2B5EF4-FFF2-40B4-BE49-F238E27FC236}">
                <a16:creationId xmlns:a16="http://schemas.microsoft.com/office/drawing/2014/main" id="{DFA5A7D0-CC69-E3F9-CEF8-CA5EE4E2EA79}"/>
              </a:ext>
            </a:extLst>
          </p:cNvPr>
          <p:cNvSpPr/>
          <p:nvPr/>
        </p:nvSpPr>
        <p:spPr>
          <a:xfrm>
            <a:off x="8796909" y="4244450"/>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21" name="TextBox 20">
            <a:extLst>
              <a:ext uri="{FF2B5EF4-FFF2-40B4-BE49-F238E27FC236}">
                <a16:creationId xmlns:a16="http://schemas.microsoft.com/office/drawing/2014/main" id="{A4ABB58F-04EA-E532-2399-C0E517C07976}"/>
              </a:ext>
            </a:extLst>
          </p:cNvPr>
          <p:cNvSpPr txBox="1"/>
          <p:nvPr/>
        </p:nvSpPr>
        <p:spPr>
          <a:xfrm>
            <a:off x="8796909" y="4374046"/>
            <a:ext cx="1192287" cy="1384995"/>
          </a:xfrm>
          <a:prstGeom prst="rect">
            <a:avLst/>
          </a:prstGeom>
          <a:noFill/>
        </p:spPr>
        <p:txBody>
          <a:bodyPr wrap="square" rtlCol="0">
            <a:spAutoFit/>
          </a:bodyPr>
          <a:lstStyle/>
          <a:p>
            <a:pPr marL="285750" indent="-285750">
              <a:buFont typeface="Arial" panose="020B0604020202020204" pitchFamily="34" charset="0"/>
              <a:buChar char="•"/>
            </a:pPr>
            <a:r>
              <a:rPr lang="en-US" sz="1200" b="1" dirty="0"/>
              <a:t>Cloud SQL</a:t>
            </a:r>
          </a:p>
          <a:p>
            <a:pPr marL="285750" indent="-285750">
              <a:buFont typeface="Arial" panose="020B0604020202020204" pitchFamily="34" charset="0"/>
              <a:buChar char="•"/>
            </a:pPr>
            <a:r>
              <a:rPr lang="en-US" sz="1200" b="1" dirty="0"/>
              <a:t>Cloud Logging</a:t>
            </a:r>
          </a:p>
          <a:p>
            <a:pPr marL="285750" indent="-285750">
              <a:buFont typeface="Arial" panose="020B0604020202020204" pitchFamily="34" charset="0"/>
              <a:buChar char="•"/>
            </a:pPr>
            <a:r>
              <a:rPr lang="en-US" sz="1200" b="1" dirty="0"/>
              <a:t>N/w</a:t>
            </a:r>
          </a:p>
          <a:p>
            <a:pPr marL="285750" indent="-285750">
              <a:buFont typeface="Arial" panose="020B0604020202020204" pitchFamily="34" charset="0"/>
              <a:buChar char="•"/>
            </a:pPr>
            <a:r>
              <a:rPr lang="en-US" sz="1200" b="1" dirty="0"/>
              <a:t>GKE</a:t>
            </a:r>
          </a:p>
          <a:p>
            <a:pPr marL="285750" indent="-285750">
              <a:buFont typeface="Arial" panose="020B0604020202020204" pitchFamily="34" charset="0"/>
              <a:buChar char="•"/>
            </a:pPr>
            <a:r>
              <a:rPr lang="en-US" sz="1200" b="1" dirty="0"/>
              <a:t>Notebooks</a:t>
            </a:r>
          </a:p>
          <a:p>
            <a:pPr marL="285750" indent="-285750">
              <a:buFont typeface="Arial" panose="020B0604020202020204" pitchFamily="34" charset="0"/>
              <a:buChar char="•"/>
            </a:pPr>
            <a:r>
              <a:rPr lang="en-US" sz="1200" b="1" dirty="0"/>
              <a:t>Slots(New)</a:t>
            </a:r>
          </a:p>
        </p:txBody>
      </p:sp>
      <p:sp>
        <p:nvSpPr>
          <p:cNvPr id="22" name="TextBox 21">
            <a:extLst>
              <a:ext uri="{FF2B5EF4-FFF2-40B4-BE49-F238E27FC236}">
                <a16:creationId xmlns:a16="http://schemas.microsoft.com/office/drawing/2014/main" id="{816E96EA-65CC-78A6-820F-C13B34EB3A82}"/>
              </a:ext>
            </a:extLst>
          </p:cNvPr>
          <p:cNvSpPr txBox="1"/>
          <p:nvPr/>
        </p:nvSpPr>
        <p:spPr>
          <a:xfrm>
            <a:off x="1404107" y="4438366"/>
            <a:ext cx="1327557" cy="830997"/>
          </a:xfrm>
          <a:prstGeom prst="rect">
            <a:avLst/>
          </a:prstGeom>
          <a:noFill/>
        </p:spPr>
        <p:txBody>
          <a:bodyPr wrap="square" rtlCol="0">
            <a:spAutoFit/>
          </a:bodyPr>
          <a:lstStyle/>
          <a:p>
            <a:pPr marL="285750" indent="-285750">
              <a:buFont typeface="Arial" panose="020B0604020202020204" pitchFamily="34" charset="0"/>
              <a:buChar char="•"/>
            </a:pPr>
            <a:r>
              <a:rPr lang="en-US" sz="1200" b="1" dirty="0"/>
              <a:t>591 Datasets</a:t>
            </a:r>
          </a:p>
          <a:p>
            <a:pPr marL="285750" indent="-285750">
              <a:buFont typeface="Arial" panose="020B0604020202020204" pitchFamily="34" charset="0"/>
              <a:buChar char="•"/>
            </a:pPr>
            <a:r>
              <a:rPr lang="en-US" sz="1200" b="1" dirty="0"/>
              <a:t>28K Table</a:t>
            </a:r>
            <a:endParaRPr lang="en-US" sz="1100" b="1" dirty="0"/>
          </a:p>
          <a:p>
            <a:pPr marL="285750" indent="-285750">
              <a:buFont typeface="Arial" panose="020B0604020202020204" pitchFamily="34" charset="0"/>
              <a:buChar char="•"/>
            </a:pPr>
            <a:r>
              <a:rPr lang="en-US" sz="1200" b="1" dirty="0"/>
              <a:t>1K Shard Obj</a:t>
            </a:r>
          </a:p>
          <a:p>
            <a:pPr marL="285750" indent="-285750">
              <a:buFont typeface="Arial" panose="020B0604020202020204" pitchFamily="34" charset="0"/>
              <a:buChar char="•"/>
            </a:pPr>
            <a:r>
              <a:rPr lang="en-US" sz="1200" b="1" dirty="0"/>
              <a:t>40 PB data</a:t>
            </a:r>
          </a:p>
        </p:txBody>
      </p:sp>
      <p:sp>
        <p:nvSpPr>
          <p:cNvPr id="23" name="TextBox 22">
            <a:extLst>
              <a:ext uri="{FF2B5EF4-FFF2-40B4-BE49-F238E27FC236}">
                <a16:creationId xmlns:a16="http://schemas.microsoft.com/office/drawing/2014/main" id="{AE85CCB1-E0AE-2D4E-C96E-A277AF927262}"/>
              </a:ext>
            </a:extLst>
          </p:cNvPr>
          <p:cNvSpPr txBox="1"/>
          <p:nvPr/>
        </p:nvSpPr>
        <p:spPr>
          <a:xfrm>
            <a:off x="3157410" y="4457132"/>
            <a:ext cx="1369500"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t>51 VM’s total</a:t>
            </a:r>
          </a:p>
          <a:p>
            <a:pPr marL="285750" indent="-285750">
              <a:buFont typeface="Arial" panose="020B0604020202020204" pitchFamily="34" charset="0"/>
              <a:buChar char="•"/>
            </a:pPr>
            <a:r>
              <a:rPr lang="en-US" sz="1200" b="1" dirty="0"/>
              <a:t>21 notebooks</a:t>
            </a:r>
            <a:endParaRPr lang="en-US" sz="1100" b="1" dirty="0"/>
          </a:p>
          <a:p>
            <a:pPr marL="285750" indent="-285750">
              <a:buFont typeface="Arial" panose="020B0604020202020204" pitchFamily="34" charset="0"/>
              <a:buChar char="•"/>
            </a:pPr>
            <a:r>
              <a:rPr lang="en-US" sz="1200" b="1" dirty="0"/>
              <a:t>3 GKE clusters</a:t>
            </a:r>
          </a:p>
        </p:txBody>
      </p:sp>
      <p:sp>
        <p:nvSpPr>
          <p:cNvPr id="24" name="TextBox 23">
            <a:extLst>
              <a:ext uri="{FF2B5EF4-FFF2-40B4-BE49-F238E27FC236}">
                <a16:creationId xmlns:a16="http://schemas.microsoft.com/office/drawing/2014/main" id="{2D81A49C-34EF-CBC5-13F3-5C43513837E4}"/>
              </a:ext>
            </a:extLst>
          </p:cNvPr>
          <p:cNvSpPr txBox="1"/>
          <p:nvPr/>
        </p:nvSpPr>
        <p:spPr>
          <a:xfrm>
            <a:off x="5088973" y="4457132"/>
            <a:ext cx="1280369" cy="461665"/>
          </a:xfrm>
          <a:prstGeom prst="rect">
            <a:avLst/>
          </a:prstGeom>
          <a:noFill/>
        </p:spPr>
        <p:txBody>
          <a:bodyPr wrap="square" rtlCol="0">
            <a:spAutoFit/>
          </a:bodyPr>
          <a:lstStyle/>
          <a:p>
            <a:pPr marL="285750" indent="-285750">
              <a:buFont typeface="Arial" panose="020B0604020202020204" pitchFamily="34" charset="0"/>
              <a:buChar char="•"/>
            </a:pPr>
            <a:r>
              <a:rPr lang="en-US" sz="1200" b="1" dirty="0"/>
              <a:t>Total 347 buckets</a:t>
            </a:r>
          </a:p>
        </p:txBody>
      </p:sp>
      <p:sp>
        <p:nvSpPr>
          <p:cNvPr id="25" name="TextBox 24">
            <a:extLst>
              <a:ext uri="{FF2B5EF4-FFF2-40B4-BE49-F238E27FC236}">
                <a16:creationId xmlns:a16="http://schemas.microsoft.com/office/drawing/2014/main" id="{F6DA730D-0D0D-678F-7DFA-56DE72FFF6D4}"/>
              </a:ext>
            </a:extLst>
          </p:cNvPr>
          <p:cNvSpPr txBox="1"/>
          <p:nvPr/>
        </p:nvSpPr>
        <p:spPr>
          <a:xfrm>
            <a:off x="6887360" y="4457132"/>
            <a:ext cx="1371603" cy="738664"/>
          </a:xfrm>
          <a:prstGeom prst="rect">
            <a:avLst/>
          </a:prstGeom>
          <a:noFill/>
        </p:spPr>
        <p:txBody>
          <a:bodyPr wrap="square" rtlCol="0">
            <a:spAutoFit/>
          </a:bodyPr>
          <a:lstStyle/>
          <a:p>
            <a:pPr marL="285750" indent="-285750">
              <a:buFont typeface="Arial" panose="020B0604020202020204" pitchFamily="34" charset="0"/>
              <a:buChar char="•"/>
            </a:pPr>
            <a:r>
              <a:rPr lang="en-US" sz="1000" b="1" dirty="0"/>
              <a:t>1 composer2(M)</a:t>
            </a:r>
          </a:p>
          <a:p>
            <a:pPr marL="285750" indent="-285750">
              <a:buFont typeface="Arial" panose="020B0604020202020204" pitchFamily="34" charset="0"/>
              <a:buChar char="•"/>
            </a:pPr>
            <a:r>
              <a:rPr lang="en-US" sz="1000" b="1" dirty="0"/>
              <a:t>1 composer2(S)</a:t>
            </a:r>
          </a:p>
          <a:p>
            <a:pPr marL="285750" indent="-285750">
              <a:buFont typeface="Arial" panose="020B0604020202020204" pitchFamily="34" charset="0"/>
              <a:buChar char="•"/>
            </a:pPr>
            <a:r>
              <a:rPr lang="en-US" sz="1000" b="1" dirty="0"/>
              <a:t>1 compser1(M)</a:t>
            </a:r>
          </a:p>
          <a:p>
            <a:pPr marL="285750" indent="-285750">
              <a:buFont typeface="Arial" panose="020B0604020202020204" pitchFamily="34" charset="0"/>
              <a:buChar char="•"/>
            </a:pPr>
            <a:endParaRPr lang="en-US" sz="1200" b="1" dirty="0"/>
          </a:p>
        </p:txBody>
      </p:sp>
      <p:sp>
        <p:nvSpPr>
          <p:cNvPr id="29" name="TextBox 28">
            <a:extLst>
              <a:ext uri="{FF2B5EF4-FFF2-40B4-BE49-F238E27FC236}">
                <a16:creationId xmlns:a16="http://schemas.microsoft.com/office/drawing/2014/main" id="{914541F2-19BE-2016-C40C-A40CA9E9D05B}"/>
              </a:ext>
            </a:extLst>
          </p:cNvPr>
          <p:cNvSpPr txBox="1"/>
          <p:nvPr/>
        </p:nvSpPr>
        <p:spPr>
          <a:xfrm>
            <a:off x="972424" y="1024361"/>
            <a:ext cx="9128972" cy="2062103"/>
          </a:xfrm>
          <a:prstGeom prst="rect">
            <a:avLst/>
          </a:prstGeom>
          <a:noFill/>
        </p:spPr>
        <p:txBody>
          <a:bodyPr wrap="square" rtlCol="0">
            <a:spAutoFit/>
          </a:bodyPr>
          <a:lstStyle/>
          <a:p>
            <a:r>
              <a:rPr lang="en-US" sz="1600" dirty="0"/>
              <a:t>In our current GCP environment, we're managing a substantial portfolio, consisting of:</a:t>
            </a:r>
          </a:p>
          <a:p>
            <a:pPr lvl="1"/>
            <a:r>
              <a:rPr lang="en-US" sz="1600" b="1" dirty="0">
                <a:solidFill>
                  <a:schemeClr val="accent1">
                    <a:lumMod val="75000"/>
                  </a:schemeClr>
                </a:solidFill>
              </a:rPr>
              <a:t>74</a:t>
            </a:r>
            <a:r>
              <a:rPr lang="en-US" sz="1600" dirty="0"/>
              <a:t> Projects(</a:t>
            </a:r>
            <a:r>
              <a:rPr lang="en-US" sz="1600" b="1" dirty="0">
                <a:solidFill>
                  <a:srgbClr val="FF0000"/>
                </a:solidFill>
              </a:rPr>
              <a:t>54</a:t>
            </a:r>
            <a:r>
              <a:rPr lang="en-US" sz="1600" dirty="0"/>
              <a:t> active projects)</a:t>
            </a:r>
          </a:p>
          <a:p>
            <a:pPr lvl="1"/>
            <a:r>
              <a:rPr lang="en-US" sz="1600" b="1" dirty="0">
                <a:solidFill>
                  <a:schemeClr val="accent1">
                    <a:lumMod val="75000"/>
                  </a:schemeClr>
                </a:solidFill>
              </a:rPr>
              <a:t>347</a:t>
            </a:r>
            <a:r>
              <a:rPr lang="en-US" sz="1600" b="1" dirty="0"/>
              <a:t> </a:t>
            </a:r>
            <a:r>
              <a:rPr lang="en-US" sz="1600" dirty="0"/>
              <a:t>GCS Buckets</a:t>
            </a:r>
          </a:p>
          <a:p>
            <a:pPr lvl="1"/>
            <a:r>
              <a:rPr lang="en-US" sz="1600" b="1" dirty="0">
                <a:solidFill>
                  <a:schemeClr val="accent1">
                    <a:lumMod val="75000"/>
                  </a:schemeClr>
                </a:solidFill>
              </a:rPr>
              <a:t>591</a:t>
            </a:r>
            <a:r>
              <a:rPr lang="en-US" sz="1600" dirty="0"/>
              <a:t> BigQuery Datasets</a:t>
            </a:r>
          </a:p>
          <a:p>
            <a:pPr lvl="1"/>
            <a:r>
              <a:rPr lang="en-US" sz="1600" b="1" dirty="0">
                <a:solidFill>
                  <a:schemeClr val="accent1">
                    <a:lumMod val="75000"/>
                  </a:schemeClr>
                </a:solidFill>
              </a:rPr>
              <a:t>28,228</a:t>
            </a:r>
            <a:r>
              <a:rPr lang="en-US" sz="1600" dirty="0"/>
              <a:t> BigQuery Tables</a:t>
            </a:r>
          </a:p>
          <a:p>
            <a:pPr lvl="1"/>
            <a:r>
              <a:rPr lang="en-US" sz="1600" b="1" dirty="0">
                <a:solidFill>
                  <a:schemeClr val="accent1">
                    <a:lumMod val="75000"/>
                  </a:schemeClr>
                </a:solidFill>
              </a:rPr>
              <a:t>24</a:t>
            </a:r>
            <a:r>
              <a:rPr lang="en-US" sz="1600" dirty="0"/>
              <a:t> active VM instances out of a total of </a:t>
            </a:r>
            <a:r>
              <a:rPr lang="en-US" sz="1600" b="1" dirty="0">
                <a:solidFill>
                  <a:schemeClr val="accent1">
                    <a:lumMod val="75000"/>
                  </a:schemeClr>
                </a:solidFill>
              </a:rPr>
              <a:t>51</a:t>
            </a:r>
          </a:p>
          <a:p>
            <a:pPr lvl="1"/>
            <a:r>
              <a:rPr lang="en-US" sz="1600" b="1" dirty="0">
                <a:solidFill>
                  <a:schemeClr val="accent1">
                    <a:lumMod val="75000"/>
                  </a:schemeClr>
                </a:solidFill>
              </a:rPr>
              <a:t>3</a:t>
            </a:r>
            <a:r>
              <a:rPr lang="en-US" sz="1600" dirty="0">
                <a:solidFill>
                  <a:schemeClr val="accent1">
                    <a:lumMod val="75000"/>
                  </a:schemeClr>
                </a:solidFill>
              </a:rPr>
              <a:t> </a:t>
            </a:r>
            <a:r>
              <a:rPr lang="en-US" sz="1600" dirty="0"/>
              <a:t>Composer environments (ETL)</a:t>
            </a:r>
          </a:p>
          <a:p>
            <a:r>
              <a:rPr lang="en-US" sz="1600" dirty="0"/>
              <a:t>Additionally, there are miscellaneous resources in our GCP environment.</a:t>
            </a:r>
            <a:endParaRPr lang="en-US" sz="1600" dirty="0">
              <a:latin typeface="Roboto" panose="02000000000000000000" pitchFamily="2" charset="0"/>
            </a:endParaRPr>
          </a:p>
        </p:txBody>
      </p:sp>
    </p:spTree>
    <p:extLst>
      <p:ext uri="{BB962C8B-B14F-4D97-AF65-F5344CB8AC3E}">
        <p14:creationId xmlns:p14="http://schemas.microsoft.com/office/powerpoint/2010/main" val="283167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lstStyle/>
          <a:p>
            <a:r>
              <a:rPr lang="en-US" dirty="0">
                <a:solidFill>
                  <a:schemeClr val="accent6">
                    <a:lumMod val="50000"/>
                  </a:schemeClr>
                </a:solidFill>
              </a:rPr>
              <a:t>What do we have?</a:t>
            </a:r>
          </a:p>
        </p:txBody>
      </p:sp>
      <p:sp>
        <p:nvSpPr>
          <p:cNvPr id="4" name="Rectangle 3">
            <a:extLst>
              <a:ext uri="{FF2B5EF4-FFF2-40B4-BE49-F238E27FC236}">
                <a16:creationId xmlns:a16="http://schemas.microsoft.com/office/drawing/2014/main" id="{FB5084E0-9C31-4C3A-AEEE-D435DD1FA7F8}"/>
              </a:ext>
            </a:extLst>
          </p:cNvPr>
          <p:cNvSpPr/>
          <p:nvPr/>
        </p:nvSpPr>
        <p:spPr>
          <a:xfrm>
            <a:off x="1061206" y="3428999"/>
            <a:ext cx="1694576" cy="2577517"/>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BA35174-6EDB-8944-E6D3-12B12B45973A}"/>
              </a:ext>
            </a:extLst>
          </p:cNvPr>
          <p:cNvSpPr/>
          <p:nvPr/>
        </p:nvSpPr>
        <p:spPr>
          <a:xfrm>
            <a:off x="2879521" y="3428999"/>
            <a:ext cx="1694576" cy="2577517"/>
          </a:xfrm>
          <a:prstGeom prst="rect">
            <a:avLst/>
          </a:prstGeom>
          <a:solidFill>
            <a:srgbClr val="CC3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9811B53-2AF3-838A-BCBE-83084D1F421C}"/>
              </a:ext>
            </a:extLst>
          </p:cNvPr>
          <p:cNvSpPr txBox="1"/>
          <p:nvPr/>
        </p:nvSpPr>
        <p:spPr>
          <a:xfrm>
            <a:off x="1342238" y="3665989"/>
            <a:ext cx="1132513" cy="369332"/>
          </a:xfrm>
          <a:prstGeom prst="rect">
            <a:avLst/>
          </a:prstGeom>
          <a:noFill/>
        </p:spPr>
        <p:txBody>
          <a:bodyPr wrap="square" rtlCol="0">
            <a:spAutoFit/>
          </a:bodyPr>
          <a:lstStyle/>
          <a:p>
            <a:r>
              <a:rPr lang="en-US" b="1" dirty="0">
                <a:solidFill>
                  <a:schemeClr val="bg1"/>
                </a:solidFill>
              </a:rPr>
              <a:t>BigQuery</a:t>
            </a:r>
          </a:p>
        </p:txBody>
      </p:sp>
      <p:sp>
        <p:nvSpPr>
          <p:cNvPr id="9" name="TextBox 8">
            <a:extLst>
              <a:ext uri="{FF2B5EF4-FFF2-40B4-BE49-F238E27FC236}">
                <a16:creationId xmlns:a16="http://schemas.microsoft.com/office/drawing/2014/main" id="{1729E94E-45D5-FF6F-50C1-7D24A01016DD}"/>
              </a:ext>
            </a:extLst>
          </p:cNvPr>
          <p:cNvSpPr txBox="1"/>
          <p:nvPr/>
        </p:nvSpPr>
        <p:spPr>
          <a:xfrm>
            <a:off x="3121753" y="3590109"/>
            <a:ext cx="1210112" cy="646331"/>
          </a:xfrm>
          <a:prstGeom prst="rect">
            <a:avLst/>
          </a:prstGeom>
          <a:noFill/>
        </p:spPr>
        <p:txBody>
          <a:bodyPr wrap="square" rtlCol="0">
            <a:spAutoFit/>
          </a:bodyPr>
          <a:lstStyle/>
          <a:p>
            <a:pPr algn="ctr"/>
            <a:r>
              <a:rPr lang="en-US" b="1" dirty="0">
                <a:solidFill>
                  <a:schemeClr val="bg1">
                    <a:lumMod val="95000"/>
                  </a:schemeClr>
                </a:solidFill>
              </a:rPr>
              <a:t>Compute Engine</a:t>
            </a:r>
          </a:p>
        </p:txBody>
      </p:sp>
      <p:sp>
        <p:nvSpPr>
          <p:cNvPr id="10" name="Rectangle 9">
            <a:extLst>
              <a:ext uri="{FF2B5EF4-FFF2-40B4-BE49-F238E27FC236}">
                <a16:creationId xmlns:a16="http://schemas.microsoft.com/office/drawing/2014/main" id="{393AA81F-B31C-5131-292D-A3B1A0F72F24}"/>
              </a:ext>
            </a:extLst>
          </p:cNvPr>
          <p:cNvSpPr/>
          <p:nvPr/>
        </p:nvSpPr>
        <p:spPr>
          <a:xfrm>
            <a:off x="1451295"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FD7B5B-34B0-CF79-2FE4-13624E4A3307}"/>
              </a:ext>
            </a:extLst>
          </p:cNvPr>
          <p:cNvSpPr/>
          <p:nvPr/>
        </p:nvSpPr>
        <p:spPr>
          <a:xfrm>
            <a:off x="3269610"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F2FF06-CBF1-E38E-33A0-C65FCABC7384}"/>
              </a:ext>
            </a:extLst>
          </p:cNvPr>
          <p:cNvSpPr/>
          <p:nvPr/>
        </p:nvSpPr>
        <p:spPr>
          <a:xfrm>
            <a:off x="4721954" y="3428999"/>
            <a:ext cx="1694576" cy="2577517"/>
          </a:xfrm>
          <a:prstGeom prst="rect">
            <a:avLst/>
          </a:prstGeom>
          <a:solidFill>
            <a:srgbClr val="FF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3DD8A2-5A1C-FE43-6BA1-331FFEF7B1A8}"/>
              </a:ext>
            </a:extLst>
          </p:cNvPr>
          <p:cNvSpPr txBox="1"/>
          <p:nvPr/>
        </p:nvSpPr>
        <p:spPr>
          <a:xfrm>
            <a:off x="4964186" y="3590109"/>
            <a:ext cx="1210112" cy="646331"/>
          </a:xfrm>
          <a:prstGeom prst="rect">
            <a:avLst/>
          </a:prstGeom>
          <a:noFill/>
        </p:spPr>
        <p:txBody>
          <a:bodyPr wrap="square" rtlCol="0">
            <a:spAutoFit/>
          </a:bodyPr>
          <a:lstStyle/>
          <a:p>
            <a:pPr algn="ctr"/>
            <a:r>
              <a:rPr lang="en-US" b="1" dirty="0">
                <a:solidFill>
                  <a:schemeClr val="bg1">
                    <a:lumMod val="95000"/>
                  </a:schemeClr>
                </a:solidFill>
              </a:rPr>
              <a:t>Cloud Storage</a:t>
            </a:r>
          </a:p>
        </p:txBody>
      </p:sp>
      <p:sp>
        <p:nvSpPr>
          <p:cNvPr id="14" name="Rectangle 13">
            <a:extLst>
              <a:ext uri="{FF2B5EF4-FFF2-40B4-BE49-F238E27FC236}">
                <a16:creationId xmlns:a16="http://schemas.microsoft.com/office/drawing/2014/main" id="{EECD91C9-7974-11A1-5612-B1129DB10FEE}"/>
              </a:ext>
            </a:extLst>
          </p:cNvPr>
          <p:cNvSpPr/>
          <p:nvPr/>
        </p:nvSpPr>
        <p:spPr>
          <a:xfrm>
            <a:off x="5112043"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C15B3E-83A3-DCE9-2145-26F7D4515388}"/>
              </a:ext>
            </a:extLst>
          </p:cNvPr>
          <p:cNvSpPr/>
          <p:nvPr/>
        </p:nvSpPr>
        <p:spPr>
          <a:xfrm>
            <a:off x="6564387" y="3428999"/>
            <a:ext cx="1694576" cy="2577517"/>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0642DE1-3B9C-1B4A-1559-C9A1DEAB54EA}"/>
              </a:ext>
            </a:extLst>
          </p:cNvPr>
          <p:cNvSpPr txBox="1"/>
          <p:nvPr/>
        </p:nvSpPr>
        <p:spPr>
          <a:xfrm>
            <a:off x="6806619" y="3590109"/>
            <a:ext cx="1210112" cy="646331"/>
          </a:xfrm>
          <a:prstGeom prst="rect">
            <a:avLst/>
          </a:prstGeom>
          <a:noFill/>
        </p:spPr>
        <p:txBody>
          <a:bodyPr wrap="square" rtlCol="0">
            <a:spAutoFit/>
          </a:bodyPr>
          <a:lstStyle/>
          <a:p>
            <a:pPr algn="ctr"/>
            <a:r>
              <a:rPr lang="en-US" b="1" dirty="0">
                <a:solidFill>
                  <a:schemeClr val="bg1">
                    <a:lumMod val="95000"/>
                  </a:schemeClr>
                </a:solidFill>
              </a:rPr>
              <a:t>Cloud Composer</a:t>
            </a:r>
          </a:p>
        </p:txBody>
      </p:sp>
      <p:sp>
        <p:nvSpPr>
          <p:cNvPr id="17" name="Rectangle 16">
            <a:extLst>
              <a:ext uri="{FF2B5EF4-FFF2-40B4-BE49-F238E27FC236}">
                <a16:creationId xmlns:a16="http://schemas.microsoft.com/office/drawing/2014/main" id="{1C2DFBF0-0E3B-2E04-A673-F200D7BA5E6D}"/>
              </a:ext>
            </a:extLst>
          </p:cNvPr>
          <p:cNvSpPr/>
          <p:nvPr/>
        </p:nvSpPr>
        <p:spPr>
          <a:xfrm>
            <a:off x="6954476" y="4253218"/>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933DEC-814B-F815-E588-FEDA499E199C}"/>
              </a:ext>
            </a:extLst>
          </p:cNvPr>
          <p:cNvSpPr/>
          <p:nvPr/>
        </p:nvSpPr>
        <p:spPr>
          <a:xfrm>
            <a:off x="8406820" y="3420231"/>
            <a:ext cx="1694576" cy="2577517"/>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73B33E3-C9DA-1282-662E-27F526E1A6FE}"/>
              </a:ext>
            </a:extLst>
          </p:cNvPr>
          <p:cNvSpPr txBox="1"/>
          <p:nvPr/>
        </p:nvSpPr>
        <p:spPr>
          <a:xfrm>
            <a:off x="8649052" y="3581341"/>
            <a:ext cx="1210112" cy="369332"/>
          </a:xfrm>
          <a:prstGeom prst="rect">
            <a:avLst/>
          </a:prstGeom>
          <a:noFill/>
        </p:spPr>
        <p:txBody>
          <a:bodyPr wrap="square" rtlCol="0">
            <a:spAutoFit/>
          </a:bodyPr>
          <a:lstStyle/>
          <a:p>
            <a:pPr algn="ctr"/>
            <a:r>
              <a:rPr lang="en-US" b="1" dirty="0">
                <a:solidFill>
                  <a:schemeClr val="bg1">
                    <a:lumMod val="95000"/>
                  </a:schemeClr>
                </a:solidFill>
              </a:rPr>
              <a:t>Others</a:t>
            </a:r>
          </a:p>
        </p:txBody>
      </p:sp>
      <p:sp>
        <p:nvSpPr>
          <p:cNvPr id="20" name="Rectangle 19">
            <a:extLst>
              <a:ext uri="{FF2B5EF4-FFF2-40B4-BE49-F238E27FC236}">
                <a16:creationId xmlns:a16="http://schemas.microsoft.com/office/drawing/2014/main" id="{DFA5A7D0-CC69-E3F9-CEF8-CA5EE4E2EA79}"/>
              </a:ext>
            </a:extLst>
          </p:cNvPr>
          <p:cNvSpPr/>
          <p:nvPr/>
        </p:nvSpPr>
        <p:spPr>
          <a:xfrm>
            <a:off x="8796909" y="4244450"/>
            <a:ext cx="1304487" cy="175329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21" name="TextBox 20">
            <a:extLst>
              <a:ext uri="{FF2B5EF4-FFF2-40B4-BE49-F238E27FC236}">
                <a16:creationId xmlns:a16="http://schemas.microsoft.com/office/drawing/2014/main" id="{A4ABB58F-04EA-E532-2399-C0E517C07976}"/>
              </a:ext>
            </a:extLst>
          </p:cNvPr>
          <p:cNvSpPr txBox="1"/>
          <p:nvPr/>
        </p:nvSpPr>
        <p:spPr>
          <a:xfrm>
            <a:off x="8796909" y="4374046"/>
            <a:ext cx="1192287" cy="1384995"/>
          </a:xfrm>
          <a:prstGeom prst="rect">
            <a:avLst/>
          </a:prstGeom>
          <a:noFill/>
        </p:spPr>
        <p:txBody>
          <a:bodyPr wrap="square" rtlCol="0">
            <a:spAutoFit/>
          </a:bodyPr>
          <a:lstStyle/>
          <a:p>
            <a:pPr marL="285750" indent="-285750">
              <a:buFont typeface="Arial" panose="020B0604020202020204" pitchFamily="34" charset="0"/>
              <a:buChar char="•"/>
            </a:pPr>
            <a:r>
              <a:rPr lang="en-US" sz="1200" b="1" dirty="0"/>
              <a:t>Cloud SQL</a:t>
            </a:r>
          </a:p>
          <a:p>
            <a:pPr marL="285750" indent="-285750">
              <a:buFont typeface="Arial" panose="020B0604020202020204" pitchFamily="34" charset="0"/>
              <a:buChar char="•"/>
            </a:pPr>
            <a:r>
              <a:rPr lang="en-US" sz="1200" b="1" dirty="0"/>
              <a:t>Cloud Logging</a:t>
            </a:r>
          </a:p>
          <a:p>
            <a:pPr marL="285750" indent="-285750">
              <a:buFont typeface="Arial" panose="020B0604020202020204" pitchFamily="34" charset="0"/>
              <a:buChar char="•"/>
            </a:pPr>
            <a:r>
              <a:rPr lang="en-US" sz="1200" b="1" dirty="0"/>
              <a:t>N/w</a:t>
            </a:r>
          </a:p>
          <a:p>
            <a:pPr marL="285750" indent="-285750">
              <a:buFont typeface="Arial" panose="020B0604020202020204" pitchFamily="34" charset="0"/>
              <a:buChar char="•"/>
            </a:pPr>
            <a:r>
              <a:rPr lang="en-US" sz="1200" b="1" dirty="0"/>
              <a:t>GKE</a:t>
            </a:r>
          </a:p>
          <a:p>
            <a:pPr marL="285750" indent="-285750">
              <a:buFont typeface="Arial" panose="020B0604020202020204" pitchFamily="34" charset="0"/>
              <a:buChar char="•"/>
            </a:pPr>
            <a:r>
              <a:rPr lang="en-US" sz="1200" b="1" dirty="0"/>
              <a:t>Notebooks</a:t>
            </a:r>
          </a:p>
          <a:p>
            <a:pPr marL="285750" indent="-285750">
              <a:buFont typeface="Arial" panose="020B0604020202020204" pitchFamily="34" charset="0"/>
              <a:buChar char="•"/>
            </a:pPr>
            <a:r>
              <a:rPr lang="en-US" sz="1200" b="1" dirty="0"/>
              <a:t>Slots(New)</a:t>
            </a:r>
          </a:p>
        </p:txBody>
      </p:sp>
      <p:sp>
        <p:nvSpPr>
          <p:cNvPr id="22" name="TextBox 21">
            <a:extLst>
              <a:ext uri="{FF2B5EF4-FFF2-40B4-BE49-F238E27FC236}">
                <a16:creationId xmlns:a16="http://schemas.microsoft.com/office/drawing/2014/main" id="{816E96EA-65CC-78A6-820F-C13B34EB3A82}"/>
              </a:ext>
            </a:extLst>
          </p:cNvPr>
          <p:cNvSpPr txBox="1"/>
          <p:nvPr/>
        </p:nvSpPr>
        <p:spPr>
          <a:xfrm>
            <a:off x="1451295" y="4438366"/>
            <a:ext cx="1280369" cy="830997"/>
          </a:xfrm>
          <a:prstGeom prst="rect">
            <a:avLst/>
          </a:prstGeom>
          <a:noFill/>
        </p:spPr>
        <p:txBody>
          <a:bodyPr wrap="square" rtlCol="0">
            <a:spAutoFit/>
          </a:bodyPr>
          <a:lstStyle/>
          <a:p>
            <a:pPr marL="285750" indent="-285750">
              <a:buFont typeface="Arial" panose="020B0604020202020204" pitchFamily="34" charset="0"/>
              <a:buChar char="•"/>
            </a:pPr>
            <a:r>
              <a:rPr lang="en-US" sz="1200" b="1" dirty="0"/>
              <a:t>80% usage</a:t>
            </a:r>
          </a:p>
          <a:p>
            <a:pPr marL="285750" indent="-285750">
              <a:buFont typeface="Arial" panose="020B0604020202020204" pitchFamily="34" charset="0"/>
              <a:buChar char="•"/>
            </a:pPr>
            <a:r>
              <a:rPr lang="en-US" sz="1200" b="1" dirty="0"/>
              <a:t>50k </a:t>
            </a:r>
            <a:r>
              <a:rPr lang="en-US" sz="1100" b="1" dirty="0"/>
              <a:t>avg/</a:t>
            </a:r>
            <a:r>
              <a:rPr lang="en-US" sz="1100" b="1" dirty="0" err="1"/>
              <a:t>mon</a:t>
            </a:r>
            <a:endParaRPr lang="en-US" sz="1100" b="1" dirty="0"/>
          </a:p>
          <a:p>
            <a:pPr marL="285750" indent="-285750">
              <a:buFont typeface="Arial" panose="020B0604020202020204" pitchFamily="34" charset="0"/>
              <a:buChar char="•"/>
            </a:pPr>
            <a:r>
              <a:rPr lang="en-US" sz="1200" b="1" dirty="0"/>
              <a:t>Query cost</a:t>
            </a:r>
          </a:p>
          <a:p>
            <a:pPr marL="285750" indent="-285750">
              <a:buFont typeface="Arial" panose="020B0604020202020204" pitchFamily="34" charset="0"/>
              <a:buChar char="•"/>
            </a:pPr>
            <a:r>
              <a:rPr lang="en-US" sz="1200" b="1" dirty="0"/>
              <a:t>Storage cost</a:t>
            </a:r>
          </a:p>
        </p:txBody>
      </p:sp>
      <p:sp>
        <p:nvSpPr>
          <p:cNvPr id="23" name="TextBox 22">
            <a:extLst>
              <a:ext uri="{FF2B5EF4-FFF2-40B4-BE49-F238E27FC236}">
                <a16:creationId xmlns:a16="http://schemas.microsoft.com/office/drawing/2014/main" id="{AE85CCB1-E0AE-2D4E-C96E-A277AF927262}"/>
              </a:ext>
            </a:extLst>
          </p:cNvPr>
          <p:cNvSpPr txBox="1"/>
          <p:nvPr/>
        </p:nvSpPr>
        <p:spPr>
          <a:xfrm>
            <a:off x="3246540" y="4457132"/>
            <a:ext cx="1280369" cy="830997"/>
          </a:xfrm>
          <a:prstGeom prst="rect">
            <a:avLst/>
          </a:prstGeom>
          <a:noFill/>
        </p:spPr>
        <p:txBody>
          <a:bodyPr wrap="square" rtlCol="0">
            <a:spAutoFit/>
          </a:bodyPr>
          <a:lstStyle/>
          <a:p>
            <a:pPr marL="285750" indent="-285750">
              <a:buFont typeface="Arial" panose="020B0604020202020204" pitchFamily="34" charset="0"/>
              <a:buChar char="•"/>
            </a:pPr>
            <a:r>
              <a:rPr lang="en-US" sz="1200" b="1" dirty="0"/>
              <a:t>10% usage</a:t>
            </a:r>
          </a:p>
          <a:p>
            <a:pPr marL="285750" indent="-285750">
              <a:buFont typeface="Arial" panose="020B0604020202020204" pitchFamily="34" charset="0"/>
              <a:buChar char="•"/>
            </a:pPr>
            <a:r>
              <a:rPr lang="en-US" sz="1200" b="1" dirty="0"/>
              <a:t>10k </a:t>
            </a:r>
            <a:r>
              <a:rPr lang="en-US" sz="1100" b="1" dirty="0"/>
              <a:t>avg/</a:t>
            </a:r>
            <a:r>
              <a:rPr lang="en-US" sz="1100" b="1" dirty="0" err="1"/>
              <a:t>mon</a:t>
            </a:r>
            <a:endParaRPr lang="en-US" sz="1100" b="1" dirty="0"/>
          </a:p>
          <a:p>
            <a:pPr marL="285750" indent="-285750">
              <a:buFont typeface="Arial" panose="020B0604020202020204" pitchFamily="34" charset="0"/>
              <a:buChar char="•"/>
            </a:pPr>
            <a:r>
              <a:rPr lang="en-US" sz="1200" b="1" dirty="0"/>
              <a:t>VM’s cost</a:t>
            </a:r>
          </a:p>
          <a:p>
            <a:pPr marL="285750" indent="-285750">
              <a:buFont typeface="Arial" panose="020B0604020202020204" pitchFamily="34" charset="0"/>
              <a:buChar char="•"/>
            </a:pPr>
            <a:r>
              <a:rPr lang="en-US" sz="1200" b="1" dirty="0"/>
              <a:t>Storage cost</a:t>
            </a:r>
          </a:p>
        </p:txBody>
      </p:sp>
      <p:sp>
        <p:nvSpPr>
          <p:cNvPr id="24" name="TextBox 23">
            <a:extLst>
              <a:ext uri="{FF2B5EF4-FFF2-40B4-BE49-F238E27FC236}">
                <a16:creationId xmlns:a16="http://schemas.microsoft.com/office/drawing/2014/main" id="{2D81A49C-34EF-CBC5-13F3-5C43513837E4}"/>
              </a:ext>
            </a:extLst>
          </p:cNvPr>
          <p:cNvSpPr txBox="1"/>
          <p:nvPr/>
        </p:nvSpPr>
        <p:spPr>
          <a:xfrm>
            <a:off x="5088973" y="4457132"/>
            <a:ext cx="1280369"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t>6% usage</a:t>
            </a:r>
          </a:p>
          <a:p>
            <a:pPr marL="285750" indent="-285750">
              <a:buFont typeface="Arial" panose="020B0604020202020204" pitchFamily="34" charset="0"/>
              <a:buChar char="•"/>
            </a:pPr>
            <a:r>
              <a:rPr lang="en-US" sz="1200" b="1" dirty="0"/>
              <a:t>5k </a:t>
            </a:r>
            <a:r>
              <a:rPr lang="en-US" sz="1100" b="1" dirty="0"/>
              <a:t>avg/</a:t>
            </a:r>
            <a:r>
              <a:rPr lang="en-US" sz="1100" b="1" dirty="0" err="1"/>
              <a:t>mon</a:t>
            </a:r>
            <a:endParaRPr lang="en-US" sz="1100" b="1" dirty="0"/>
          </a:p>
          <a:p>
            <a:pPr marL="285750" indent="-285750">
              <a:buFont typeface="Arial" panose="020B0604020202020204" pitchFamily="34" charset="0"/>
              <a:buChar char="•"/>
            </a:pPr>
            <a:r>
              <a:rPr lang="en-US" sz="1200" b="1" dirty="0"/>
              <a:t>Storage cost</a:t>
            </a:r>
          </a:p>
        </p:txBody>
      </p:sp>
      <p:sp>
        <p:nvSpPr>
          <p:cNvPr id="25" name="TextBox 24">
            <a:extLst>
              <a:ext uri="{FF2B5EF4-FFF2-40B4-BE49-F238E27FC236}">
                <a16:creationId xmlns:a16="http://schemas.microsoft.com/office/drawing/2014/main" id="{F6DA730D-0D0D-678F-7DFA-56DE72FFF6D4}"/>
              </a:ext>
            </a:extLst>
          </p:cNvPr>
          <p:cNvSpPr txBox="1"/>
          <p:nvPr/>
        </p:nvSpPr>
        <p:spPr>
          <a:xfrm>
            <a:off x="6931406" y="4457132"/>
            <a:ext cx="1280369" cy="646331"/>
          </a:xfrm>
          <a:prstGeom prst="rect">
            <a:avLst/>
          </a:prstGeom>
          <a:noFill/>
        </p:spPr>
        <p:txBody>
          <a:bodyPr wrap="square" rtlCol="0">
            <a:spAutoFit/>
          </a:bodyPr>
          <a:lstStyle/>
          <a:p>
            <a:pPr marL="285750" indent="-285750">
              <a:buFont typeface="Arial" panose="020B0604020202020204" pitchFamily="34" charset="0"/>
              <a:buChar char="•"/>
            </a:pPr>
            <a:r>
              <a:rPr lang="en-US" sz="1200" b="1" dirty="0"/>
              <a:t>2% usage</a:t>
            </a:r>
          </a:p>
          <a:p>
            <a:pPr marL="285750" indent="-285750">
              <a:buFont typeface="Arial" panose="020B0604020202020204" pitchFamily="34" charset="0"/>
              <a:buChar char="•"/>
            </a:pPr>
            <a:r>
              <a:rPr lang="en-US" sz="1200" b="1" dirty="0"/>
              <a:t>3k </a:t>
            </a:r>
            <a:r>
              <a:rPr lang="en-US" sz="1100" b="1" dirty="0"/>
              <a:t>avg/</a:t>
            </a:r>
            <a:r>
              <a:rPr lang="en-US" sz="1100" b="1" dirty="0" err="1"/>
              <a:t>mon</a:t>
            </a:r>
            <a:endParaRPr lang="en-US" sz="1100" b="1" dirty="0"/>
          </a:p>
          <a:p>
            <a:pPr marL="285750" indent="-285750">
              <a:buFont typeface="Arial" panose="020B0604020202020204" pitchFamily="34" charset="0"/>
              <a:buChar char="•"/>
            </a:pPr>
            <a:r>
              <a:rPr lang="en-US" sz="1200" b="1" dirty="0"/>
              <a:t>Service cost</a:t>
            </a:r>
          </a:p>
        </p:txBody>
      </p:sp>
      <p:pic>
        <p:nvPicPr>
          <p:cNvPr id="27" name="Picture 26">
            <a:extLst>
              <a:ext uri="{FF2B5EF4-FFF2-40B4-BE49-F238E27FC236}">
                <a16:creationId xmlns:a16="http://schemas.microsoft.com/office/drawing/2014/main" id="{4E86E88D-18D5-8D83-A5DB-21BA49E073F5}"/>
              </a:ext>
            </a:extLst>
          </p:cNvPr>
          <p:cNvPicPr>
            <a:picLocks noChangeAspect="1"/>
          </p:cNvPicPr>
          <p:nvPr/>
        </p:nvPicPr>
        <p:blipFill>
          <a:blip r:embed="rId2"/>
          <a:stretch>
            <a:fillRect/>
          </a:stretch>
        </p:blipFill>
        <p:spPr>
          <a:xfrm>
            <a:off x="1061206" y="1502753"/>
            <a:ext cx="9040190" cy="1857898"/>
          </a:xfrm>
          <a:prstGeom prst="rect">
            <a:avLst/>
          </a:prstGeom>
        </p:spPr>
      </p:pic>
      <p:sp>
        <p:nvSpPr>
          <p:cNvPr id="28" name="TextBox 27">
            <a:extLst>
              <a:ext uri="{FF2B5EF4-FFF2-40B4-BE49-F238E27FC236}">
                <a16:creationId xmlns:a16="http://schemas.microsoft.com/office/drawing/2014/main" id="{22796136-3545-9359-91DE-3C6740CB4E74}"/>
              </a:ext>
            </a:extLst>
          </p:cNvPr>
          <p:cNvSpPr txBox="1"/>
          <p:nvPr/>
        </p:nvSpPr>
        <p:spPr>
          <a:xfrm>
            <a:off x="1135659" y="1134171"/>
            <a:ext cx="3875714" cy="646331"/>
          </a:xfrm>
          <a:prstGeom prst="rect">
            <a:avLst/>
          </a:prstGeom>
          <a:noFill/>
        </p:spPr>
        <p:txBody>
          <a:bodyPr wrap="square" rtlCol="0">
            <a:spAutoFit/>
          </a:bodyPr>
          <a:lstStyle/>
          <a:p>
            <a:r>
              <a:rPr lang="en-US" dirty="0"/>
              <a:t>Overall  &amp; Cost By Service from May’23 to Oct’23</a:t>
            </a:r>
          </a:p>
        </p:txBody>
      </p:sp>
      <p:pic>
        <p:nvPicPr>
          <p:cNvPr id="6" name="Picture 5">
            <a:extLst>
              <a:ext uri="{FF2B5EF4-FFF2-40B4-BE49-F238E27FC236}">
                <a16:creationId xmlns:a16="http://schemas.microsoft.com/office/drawing/2014/main" id="{4568D41B-23DA-9193-6B1E-A07F91B0B57C}"/>
              </a:ext>
            </a:extLst>
          </p:cNvPr>
          <p:cNvPicPr>
            <a:picLocks noChangeAspect="1"/>
          </p:cNvPicPr>
          <p:nvPr/>
        </p:nvPicPr>
        <p:blipFill>
          <a:blip r:embed="rId3"/>
          <a:stretch>
            <a:fillRect/>
          </a:stretch>
        </p:blipFill>
        <p:spPr>
          <a:xfrm>
            <a:off x="248348" y="1430264"/>
            <a:ext cx="5918959" cy="1989968"/>
          </a:xfrm>
          <a:prstGeom prst="rect">
            <a:avLst/>
          </a:prstGeom>
        </p:spPr>
      </p:pic>
    </p:spTree>
    <p:extLst>
      <p:ext uri="{BB962C8B-B14F-4D97-AF65-F5344CB8AC3E}">
        <p14:creationId xmlns:p14="http://schemas.microsoft.com/office/powerpoint/2010/main" val="42245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9A559DC-09EE-4F77-04D5-F309BC28A367}"/>
              </a:ext>
            </a:extLst>
          </p:cNvPr>
          <p:cNvSpPr/>
          <p:nvPr/>
        </p:nvSpPr>
        <p:spPr>
          <a:xfrm>
            <a:off x="1006679" y="1560351"/>
            <a:ext cx="1664981" cy="4822083"/>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lstStyle/>
          <a:p>
            <a:r>
              <a:rPr lang="en-US" dirty="0">
                <a:solidFill>
                  <a:schemeClr val="accent6">
                    <a:lumMod val="50000"/>
                  </a:schemeClr>
                </a:solidFill>
              </a:rPr>
              <a:t>Where are we spending more?</a:t>
            </a:r>
          </a:p>
        </p:txBody>
      </p:sp>
      <p:sp>
        <p:nvSpPr>
          <p:cNvPr id="7" name="TextBox 6">
            <a:extLst>
              <a:ext uri="{FF2B5EF4-FFF2-40B4-BE49-F238E27FC236}">
                <a16:creationId xmlns:a16="http://schemas.microsoft.com/office/drawing/2014/main" id="{39811B53-2AF3-838A-BCBE-83084D1F421C}"/>
              </a:ext>
            </a:extLst>
          </p:cNvPr>
          <p:cNvSpPr txBox="1"/>
          <p:nvPr/>
        </p:nvSpPr>
        <p:spPr>
          <a:xfrm>
            <a:off x="1272912" y="1753841"/>
            <a:ext cx="1168284" cy="400110"/>
          </a:xfrm>
          <a:prstGeom prst="rect">
            <a:avLst/>
          </a:prstGeom>
          <a:noFill/>
        </p:spPr>
        <p:txBody>
          <a:bodyPr wrap="square" rtlCol="0">
            <a:spAutoFit/>
          </a:bodyPr>
          <a:lstStyle/>
          <a:p>
            <a:r>
              <a:rPr lang="en-US" sz="2000" b="1" dirty="0">
                <a:solidFill>
                  <a:schemeClr val="bg1"/>
                </a:solidFill>
              </a:rPr>
              <a:t>BigQuery</a:t>
            </a:r>
          </a:p>
        </p:txBody>
      </p:sp>
      <p:sp>
        <p:nvSpPr>
          <p:cNvPr id="9" name="TextBox 8">
            <a:extLst>
              <a:ext uri="{FF2B5EF4-FFF2-40B4-BE49-F238E27FC236}">
                <a16:creationId xmlns:a16="http://schemas.microsoft.com/office/drawing/2014/main" id="{1729E94E-45D5-FF6F-50C1-7D24A01016DD}"/>
              </a:ext>
            </a:extLst>
          </p:cNvPr>
          <p:cNvSpPr txBox="1"/>
          <p:nvPr/>
        </p:nvSpPr>
        <p:spPr>
          <a:xfrm>
            <a:off x="3121753" y="3732722"/>
            <a:ext cx="1210112" cy="646331"/>
          </a:xfrm>
          <a:prstGeom prst="rect">
            <a:avLst/>
          </a:prstGeom>
          <a:noFill/>
        </p:spPr>
        <p:txBody>
          <a:bodyPr wrap="square" rtlCol="0">
            <a:spAutoFit/>
          </a:bodyPr>
          <a:lstStyle/>
          <a:p>
            <a:pPr algn="ctr"/>
            <a:r>
              <a:rPr lang="en-US" b="1" dirty="0">
                <a:solidFill>
                  <a:schemeClr val="bg1">
                    <a:lumMod val="95000"/>
                  </a:schemeClr>
                </a:solidFill>
              </a:rPr>
              <a:t>Compute Engine</a:t>
            </a:r>
          </a:p>
        </p:txBody>
      </p:sp>
      <p:sp>
        <p:nvSpPr>
          <p:cNvPr id="28" name="TextBox 27">
            <a:extLst>
              <a:ext uri="{FF2B5EF4-FFF2-40B4-BE49-F238E27FC236}">
                <a16:creationId xmlns:a16="http://schemas.microsoft.com/office/drawing/2014/main" id="{22796136-3545-9359-91DE-3C6740CB4E74}"/>
              </a:ext>
            </a:extLst>
          </p:cNvPr>
          <p:cNvSpPr txBox="1"/>
          <p:nvPr/>
        </p:nvSpPr>
        <p:spPr>
          <a:xfrm>
            <a:off x="3036784" y="1294729"/>
            <a:ext cx="7882303" cy="369332"/>
          </a:xfrm>
          <a:prstGeom prst="rect">
            <a:avLst/>
          </a:prstGeom>
          <a:noFill/>
        </p:spPr>
        <p:txBody>
          <a:bodyPr wrap="square" rtlCol="0">
            <a:spAutoFit/>
          </a:bodyPr>
          <a:lstStyle/>
          <a:p>
            <a:r>
              <a:rPr lang="en-US" dirty="0"/>
              <a:t>Deep Dive BQ Service- </a:t>
            </a:r>
            <a:r>
              <a:rPr lang="en-US" b="1" dirty="0">
                <a:solidFill>
                  <a:srgbClr val="FF0000"/>
                </a:solidFill>
              </a:rPr>
              <a:t>80% of cost goes under BQ Query Cost and Storage</a:t>
            </a:r>
          </a:p>
        </p:txBody>
      </p:sp>
      <p:sp>
        <p:nvSpPr>
          <p:cNvPr id="29" name="Line 5">
            <a:extLst>
              <a:ext uri="{FF2B5EF4-FFF2-40B4-BE49-F238E27FC236}">
                <a16:creationId xmlns:a16="http://schemas.microsoft.com/office/drawing/2014/main" id="{A6CDA1B5-ACDA-1B45-D0FE-B7FAA4BAEE7E}"/>
              </a:ext>
            </a:extLst>
          </p:cNvPr>
          <p:cNvSpPr>
            <a:spLocks noChangeShapeType="1"/>
          </p:cNvSpPr>
          <p:nvPr/>
        </p:nvSpPr>
        <p:spPr bwMode="auto">
          <a:xfrm flipV="1">
            <a:off x="3036784" y="1664062"/>
            <a:ext cx="7529615" cy="165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Rectangle 7">
            <a:extLst>
              <a:ext uri="{FF2B5EF4-FFF2-40B4-BE49-F238E27FC236}">
                <a16:creationId xmlns:a16="http://schemas.microsoft.com/office/drawing/2014/main" id="{AA61DDED-9AF3-312A-2F53-481BC0D53D18}"/>
              </a:ext>
            </a:extLst>
          </p:cNvPr>
          <p:cNvSpPr>
            <a:spLocks noChangeArrowheads="1"/>
          </p:cNvSpPr>
          <p:nvPr/>
        </p:nvSpPr>
        <p:spPr bwMode="auto">
          <a:xfrm>
            <a:off x="3017488" y="1977314"/>
            <a:ext cx="535787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defTabSz="895350" eaLnBrk="0" hangingPunct="0">
              <a:defRPr sz="1600">
                <a:solidFill>
                  <a:schemeClr val="tx1"/>
                </a:solidFill>
                <a:latin typeface="Arial" panose="020B0604020202020204" pitchFamily="34" charset="0"/>
                <a:ea typeface="-윤고딕130" pitchFamily="18" charset="-127"/>
              </a:defRPr>
            </a:lvl1pPr>
            <a:lvl2pPr marL="144463" indent="-142875"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lvl="1" eaLnBrk="1" hangingPunct="1">
              <a:buSzPct val="120000"/>
              <a:buFontTx/>
              <a:buChar char="•"/>
            </a:pPr>
            <a:r>
              <a:rPr lang="en-US" altLang="ko-KR" dirty="0">
                <a:ea typeface="굴림" panose="020B0600000101010101" pitchFamily="34" charset="-127"/>
              </a:rPr>
              <a:t> </a:t>
            </a:r>
            <a:r>
              <a:rPr lang="en-US" altLang="ko-KR" b="1" dirty="0">
                <a:solidFill>
                  <a:schemeClr val="accent2">
                    <a:lumMod val="50000"/>
                  </a:schemeClr>
                </a:solidFill>
                <a:ea typeface="굴림" panose="020B0600000101010101" pitchFamily="34" charset="-127"/>
              </a:rPr>
              <a:t>70+</a:t>
            </a:r>
            <a:r>
              <a:rPr lang="en-US" altLang="ko-KR" dirty="0">
                <a:solidFill>
                  <a:schemeClr val="accent2">
                    <a:lumMod val="50000"/>
                  </a:schemeClr>
                </a:solidFill>
                <a:ea typeface="굴림" panose="020B0600000101010101" pitchFamily="34" charset="-127"/>
              </a:rPr>
              <a:t> </a:t>
            </a:r>
            <a:r>
              <a:rPr lang="en-US" altLang="ko-KR" dirty="0">
                <a:ea typeface="굴림" panose="020B0600000101010101" pitchFamily="34" charset="-127"/>
              </a:rPr>
              <a:t>active user accounts,</a:t>
            </a:r>
            <a:r>
              <a:rPr lang="en-US" altLang="ko-KR" b="1" dirty="0">
                <a:solidFill>
                  <a:schemeClr val="accent2">
                    <a:lumMod val="50000"/>
                  </a:schemeClr>
                </a:solidFill>
                <a:ea typeface="굴림" panose="020B0600000101010101" pitchFamily="34" charset="-127"/>
              </a:rPr>
              <a:t>80+</a:t>
            </a:r>
            <a:r>
              <a:rPr lang="en-US" altLang="ko-KR" dirty="0">
                <a:ea typeface="굴림" panose="020B0600000101010101" pitchFamily="34" charset="-127"/>
              </a:rPr>
              <a:t> service accounts, and around 35K jobs submitted per day, we process around </a:t>
            </a:r>
            <a:r>
              <a:rPr lang="en-US" altLang="ko-KR" b="1" dirty="0">
                <a:solidFill>
                  <a:schemeClr val="accent2">
                    <a:lumMod val="50000"/>
                  </a:schemeClr>
                </a:solidFill>
                <a:ea typeface="굴림" panose="020B0600000101010101" pitchFamily="34" charset="-127"/>
              </a:rPr>
              <a:t>150 TB </a:t>
            </a:r>
            <a:r>
              <a:rPr lang="en-US" altLang="ko-KR" dirty="0">
                <a:ea typeface="굴림" panose="020B0600000101010101" pitchFamily="34" charset="-127"/>
              </a:rPr>
              <a:t>of data.</a:t>
            </a:r>
          </a:p>
        </p:txBody>
      </p:sp>
      <p:grpSp>
        <p:nvGrpSpPr>
          <p:cNvPr id="31" name="Group 8">
            <a:extLst>
              <a:ext uri="{FF2B5EF4-FFF2-40B4-BE49-F238E27FC236}">
                <a16:creationId xmlns:a16="http://schemas.microsoft.com/office/drawing/2014/main" id="{B2CE45A6-3283-543A-A209-88B9AD07BEF5}"/>
              </a:ext>
            </a:extLst>
          </p:cNvPr>
          <p:cNvGrpSpPr>
            <a:grpSpLocks/>
          </p:cNvGrpSpPr>
          <p:nvPr/>
        </p:nvGrpSpPr>
        <p:grpSpPr bwMode="auto">
          <a:xfrm>
            <a:off x="1211160" y="2203450"/>
            <a:ext cx="1524000" cy="364298"/>
            <a:chOff x="2400" y="1968"/>
            <a:chExt cx="960" cy="960"/>
          </a:xfrm>
          <a:solidFill>
            <a:schemeClr val="accent3">
              <a:lumMod val="60000"/>
              <a:lumOff val="40000"/>
            </a:schemeClr>
          </a:solidFill>
          <a:effectLst>
            <a:glow rad="228600">
              <a:schemeClr val="accent5">
                <a:satMod val="175000"/>
                <a:alpha val="40000"/>
              </a:schemeClr>
            </a:glow>
          </a:effectLst>
        </p:grpSpPr>
        <p:sp>
          <p:nvSpPr>
            <p:cNvPr id="32" name="Rectangle 9">
              <a:extLst>
                <a:ext uri="{FF2B5EF4-FFF2-40B4-BE49-F238E27FC236}">
                  <a16:creationId xmlns:a16="http://schemas.microsoft.com/office/drawing/2014/main" id="{9A89B155-9E2D-4CFF-E21F-5180CA27F89E}"/>
                </a:ext>
              </a:extLst>
            </p:cNvPr>
            <p:cNvSpPr>
              <a:spLocks noChangeArrowheads="1"/>
            </p:cNvSpPr>
            <p:nvPr>
              <p:custDataLst>
                <p:tags r:id="rId11"/>
              </p:custDataLst>
            </p:nvPr>
          </p:nvSpPr>
          <p:spPr bwMode="blackWhite">
            <a:xfrm>
              <a:off x="2400" y="1968"/>
              <a:ext cx="960" cy="960"/>
            </a:xfrm>
            <a:prstGeom prst="rect">
              <a:avLst/>
            </a:prstGeom>
            <a:grpFill/>
            <a:ln w="9525">
              <a:solidFill>
                <a:schemeClr val="bg1"/>
              </a:solidFill>
              <a:miter lim="800000"/>
              <a:headEnd/>
              <a:tailEnd/>
            </a:ln>
            <a:effectLst>
              <a:outerShdw dist="35921" dir="2700000" algn="ctr" rotWithShape="0">
                <a:schemeClr val="bg2"/>
              </a:outerShdw>
            </a:effectLst>
          </p:spPr>
          <p:txBody>
            <a:bodyPr wrap="none" anchor="ctr"/>
            <a:lstStyle/>
            <a:p>
              <a:pPr>
                <a:defRPr/>
              </a:pPr>
              <a:endParaRPr lang="en-US" sz="1400">
                <a:solidFill>
                  <a:schemeClr val="accent2">
                    <a:lumMod val="50000"/>
                  </a:schemeClr>
                </a:solidFill>
                <a:latin typeface="Arial" charset="0"/>
                <a:ea typeface="+mn-ea"/>
              </a:endParaRPr>
            </a:p>
          </p:txBody>
        </p:sp>
        <p:sp>
          <p:nvSpPr>
            <p:cNvPr id="33" name="Rectangle 10">
              <a:extLst>
                <a:ext uri="{FF2B5EF4-FFF2-40B4-BE49-F238E27FC236}">
                  <a16:creationId xmlns:a16="http://schemas.microsoft.com/office/drawing/2014/main" id="{FF86ACD9-55AC-74E7-EF88-779504C45D74}"/>
                </a:ext>
              </a:extLst>
            </p:cNvPr>
            <p:cNvSpPr>
              <a:spLocks noChangeArrowheads="1"/>
            </p:cNvSpPr>
            <p:nvPr>
              <p:custDataLst>
                <p:tags r:id="rId12"/>
              </p:custDataLst>
            </p:nvPr>
          </p:nvSpPr>
          <p:spPr bwMode="blackWhite">
            <a:xfrm>
              <a:off x="2440" y="2008"/>
              <a:ext cx="880" cy="880"/>
            </a:xfrm>
            <a:prstGeom prst="rect">
              <a:avLst/>
            </a:prstGeom>
            <a:grpFill/>
            <a:ln w="9525">
              <a:solidFill>
                <a:schemeClr val="bg1"/>
              </a:solidFill>
              <a:miter lim="800000"/>
              <a:headEnd/>
              <a:tailEnd/>
            </a:ln>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accent2">
                      <a:lumMod val="50000"/>
                    </a:schemeClr>
                  </a:solidFill>
                  <a:ea typeface="-윤명조130" pitchFamily="18" charset="-127"/>
                </a:rPr>
                <a:t>Analysis</a:t>
              </a:r>
            </a:p>
          </p:txBody>
        </p:sp>
      </p:grpSp>
      <p:sp>
        <p:nvSpPr>
          <p:cNvPr id="34" name="Rectangle 11">
            <a:extLst>
              <a:ext uri="{FF2B5EF4-FFF2-40B4-BE49-F238E27FC236}">
                <a16:creationId xmlns:a16="http://schemas.microsoft.com/office/drawing/2014/main" id="{FFBCB3F6-0D55-38D4-4F0F-F2AC9AFA5ACC}"/>
              </a:ext>
            </a:extLst>
          </p:cNvPr>
          <p:cNvSpPr>
            <a:spLocks noChangeArrowheads="1"/>
          </p:cNvSpPr>
          <p:nvPr/>
        </p:nvSpPr>
        <p:spPr bwMode="auto">
          <a:xfrm>
            <a:off x="3047898" y="3437574"/>
            <a:ext cx="52339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defTabSz="895350" eaLnBrk="0" hangingPunct="0">
              <a:defRPr sz="1600">
                <a:solidFill>
                  <a:schemeClr val="tx1"/>
                </a:solidFill>
                <a:latin typeface="Arial" panose="020B0604020202020204" pitchFamily="34" charset="0"/>
                <a:ea typeface="-윤고딕130" pitchFamily="18" charset="-127"/>
              </a:defRPr>
            </a:lvl1pPr>
            <a:lvl2pPr marL="144463" indent="-142875"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lvl="1" eaLnBrk="1" hangingPunct="1">
              <a:buSzPct val="120000"/>
              <a:buFontTx/>
              <a:buChar char="•"/>
            </a:pPr>
            <a:r>
              <a:rPr lang="en-US" altLang="ko-KR" dirty="0">
                <a:ea typeface="굴림" panose="020B0600000101010101" pitchFamily="34" charset="-127"/>
              </a:rPr>
              <a:t>Recently enabled BI engine for survey reporting under LLD project.</a:t>
            </a:r>
          </a:p>
        </p:txBody>
      </p:sp>
      <p:grpSp>
        <p:nvGrpSpPr>
          <p:cNvPr id="35" name="Group 12">
            <a:extLst>
              <a:ext uri="{FF2B5EF4-FFF2-40B4-BE49-F238E27FC236}">
                <a16:creationId xmlns:a16="http://schemas.microsoft.com/office/drawing/2014/main" id="{6E6AB671-CB99-6766-744F-30388F7EAFC0}"/>
              </a:ext>
            </a:extLst>
          </p:cNvPr>
          <p:cNvGrpSpPr>
            <a:grpSpLocks/>
          </p:cNvGrpSpPr>
          <p:nvPr/>
        </p:nvGrpSpPr>
        <p:grpSpPr bwMode="auto">
          <a:xfrm>
            <a:off x="1211160" y="2823341"/>
            <a:ext cx="1524000" cy="400109"/>
            <a:chOff x="2400" y="1968"/>
            <a:chExt cx="960" cy="960"/>
          </a:xfrm>
          <a:solidFill>
            <a:schemeClr val="accent3">
              <a:lumMod val="60000"/>
              <a:lumOff val="40000"/>
            </a:schemeClr>
          </a:solidFill>
          <a:effectLst>
            <a:glow rad="228600">
              <a:schemeClr val="accent5">
                <a:satMod val="175000"/>
                <a:alpha val="40000"/>
              </a:schemeClr>
            </a:glow>
          </a:effectLst>
        </p:grpSpPr>
        <p:sp>
          <p:nvSpPr>
            <p:cNvPr id="36" name="Rectangle 13">
              <a:extLst>
                <a:ext uri="{FF2B5EF4-FFF2-40B4-BE49-F238E27FC236}">
                  <a16:creationId xmlns:a16="http://schemas.microsoft.com/office/drawing/2014/main" id="{37EB8D82-C2BF-AD7F-B2C1-EFF75D250662}"/>
                </a:ext>
              </a:extLst>
            </p:cNvPr>
            <p:cNvSpPr>
              <a:spLocks noChangeArrowheads="1"/>
            </p:cNvSpPr>
            <p:nvPr>
              <p:custDataLst>
                <p:tags r:id="rId9"/>
              </p:custDataLst>
            </p:nvPr>
          </p:nvSpPr>
          <p:spPr bwMode="blackWhite">
            <a:xfrm>
              <a:off x="2400" y="1968"/>
              <a:ext cx="960" cy="960"/>
            </a:xfrm>
            <a:prstGeom prst="rect">
              <a:avLst/>
            </a:prstGeom>
            <a:grpFill/>
            <a:ln w="9525">
              <a:solidFill>
                <a:schemeClr val="bg1"/>
              </a:solidFill>
              <a:miter lim="800000"/>
              <a:headEnd/>
              <a:tailEnd/>
            </a:ln>
            <a:effectLst>
              <a:outerShdw dist="35921" dir="2700000" algn="ctr" rotWithShape="0">
                <a:schemeClr val="bg2"/>
              </a:outerShdw>
            </a:effectLst>
          </p:spPr>
          <p:txBody>
            <a:bodyPr wrap="none" anchor="ctr"/>
            <a:lstStyle/>
            <a:p>
              <a:pPr>
                <a:defRPr/>
              </a:pPr>
              <a:endParaRPr lang="en-US" sz="1400">
                <a:solidFill>
                  <a:schemeClr val="accent2">
                    <a:lumMod val="50000"/>
                  </a:schemeClr>
                </a:solidFill>
                <a:latin typeface="Arial" charset="0"/>
                <a:ea typeface="+mn-ea"/>
              </a:endParaRPr>
            </a:p>
          </p:txBody>
        </p:sp>
        <p:sp>
          <p:nvSpPr>
            <p:cNvPr id="37" name="Rectangle 14">
              <a:extLst>
                <a:ext uri="{FF2B5EF4-FFF2-40B4-BE49-F238E27FC236}">
                  <a16:creationId xmlns:a16="http://schemas.microsoft.com/office/drawing/2014/main" id="{458F3C2E-5E3F-7582-E6B9-D3E6BD9E4C8B}"/>
                </a:ext>
              </a:extLst>
            </p:cNvPr>
            <p:cNvSpPr>
              <a:spLocks noChangeArrowheads="1"/>
            </p:cNvSpPr>
            <p:nvPr>
              <p:custDataLst>
                <p:tags r:id="rId10"/>
              </p:custDataLst>
            </p:nvPr>
          </p:nvSpPr>
          <p:spPr bwMode="blackWhite">
            <a:xfrm>
              <a:off x="2440" y="2008"/>
              <a:ext cx="880" cy="880"/>
            </a:xfrm>
            <a:prstGeom prst="rect">
              <a:avLst/>
            </a:prstGeom>
            <a:grpFill/>
            <a:ln w="9525">
              <a:solidFill>
                <a:schemeClr val="bg1"/>
              </a:solidFill>
              <a:miter lim="800000"/>
              <a:headEnd/>
              <a:tailEnd/>
            </a:ln>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accent2">
                      <a:lumMod val="50000"/>
                    </a:schemeClr>
                  </a:solidFill>
                  <a:ea typeface="-윤명조130" pitchFamily="18" charset="-127"/>
                </a:rPr>
                <a:t>Slots</a:t>
              </a:r>
            </a:p>
          </p:txBody>
        </p:sp>
      </p:grpSp>
      <p:sp>
        <p:nvSpPr>
          <p:cNvPr id="38" name="Rectangle 15">
            <a:extLst>
              <a:ext uri="{FF2B5EF4-FFF2-40B4-BE49-F238E27FC236}">
                <a16:creationId xmlns:a16="http://schemas.microsoft.com/office/drawing/2014/main" id="{5EAD78DD-B9F1-5CB5-A5E0-EDBED5532162}"/>
              </a:ext>
            </a:extLst>
          </p:cNvPr>
          <p:cNvSpPr>
            <a:spLocks noChangeArrowheads="1"/>
          </p:cNvSpPr>
          <p:nvPr/>
        </p:nvSpPr>
        <p:spPr bwMode="auto">
          <a:xfrm>
            <a:off x="3047898" y="4684815"/>
            <a:ext cx="52339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defTabSz="895350" eaLnBrk="0" hangingPunct="0">
              <a:defRPr sz="1600">
                <a:solidFill>
                  <a:schemeClr val="tx1"/>
                </a:solidFill>
                <a:latin typeface="Arial" panose="020B0604020202020204" pitchFamily="34" charset="0"/>
                <a:ea typeface="-윤고딕130" pitchFamily="18" charset="-127"/>
              </a:defRPr>
            </a:lvl1pPr>
            <a:lvl2pPr marL="144463" indent="-142875"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lvl="1" eaLnBrk="1" hangingPunct="1">
              <a:buSzPct val="120000"/>
              <a:buFontTx/>
              <a:buChar char="•"/>
            </a:pPr>
            <a:r>
              <a:rPr lang="en-US" altLang="ko-KR" dirty="0">
                <a:ea typeface="굴림" panose="020B0600000101010101" pitchFamily="34" charset="-127"/>
              </a:rPr>
              <a:t> Active storage of  </a:t>
            </a:r>
            <a:r>
              <a:rPr lang="en-US" altLang="ko-KR" b="1" dirty="0">
                <a:solidFill>
                  <a:schemeClr val="accent2">
                    <a:lumMod val="50000"/>
                  </a:schemeClr>
                </a:solidFill>
                <a:ea typeface="굴림" panose="020B0600000101010101" pitchFamily="34" charset="-127"/>
              </a:rPr>
              <a:t>65 TB </a:t>
            </a:r>
            <a:r>
              <a:rPr lang="en-US" altLang="ko-KR" dirty="0">
                <a:ea typeface="굴림" panose="020B0600000101010101" pitchFamily="34" charset="-127"/>
              </a:rPr>
              <a:t>($40 per TB)-Compressed</a:t>
            </a:r>
          </a:p>
          <a:p>
            <a:pPr lvl="1" eaLnBrk="1" hangingPunct="1">
              <a:buSzPct val="120000"/>
              <a:buFontTx/>
              <a:buChar char="•"/>
            </a:pPr>
            <a:r>
              <a:rPr lang="en-US" altLang="ko-KR" dirty="0">
                <a:ea typeface="굴림" panose="020B0600000101010101" pitchFamily="34" charset="-127"/>
              </a:rPr>
              <a:t> Long-term storage of </a:t>
            </a:r>
            <a:r>
              <a:rPr lang="en-US" altLang="ko-KR" b="1" dirty="0">
                <a:solidFill>
                  <a:schemeClr val="accent2">
                    <a:lumMod val="50000"/>
                  </a:schemeClr>
                </a:solidFill>
                <a:ea typeface="굴림" panose="020B0600000101010101" pitchFamily="34" charset="-127"/>
              </a:rPr>
              <a:t>131  TB</a:t>
            </a:r>
            <a:r>
              <a:rPr lang="en-US" altLang="ko-KR" dirty="0">
                <a:ea typeface="굴림" panose="020B0600000101010101" pitchFamily="34" charset="-127"/>
              </a:rPr>
              <a:t>($20 per TB)</a:t>
            </a:r>
          </a:p>
          <a:p>
            <a:pPr lvl="1" eaLnBrk="1" hangingPunct="1">
              <a:buSzPct val="120000"/>
              <a:buFontTx/>
              <a:buChar char="•"/>
            </a:pPr>
            <a:r>
              <a:rPr lang="en-US" altLang="ko-KR" dirty="0">
                <a:ea typeface="굴림" panose="020B0600000101010101" pitchFamily="34" charset="-127"/>
              </a:rPr>
              <a:t> Started leverage BQ physical model.</a:t>
            </a:r>
          </a:p>
        </p:txBody>
      </p:sp>
      <p:grpSp>
        <p:nvGrpSpPr>
          <p:cNvPr id="39" name="Group 16">
            <a:extLst>
              <a:ext uri="{FF2B5EF4-FFF2-40B4-BE49-F238E27FC236}">
                <a16:creationId xmlns:a16="http://schemas.microsoft.com/office/drawing/2014/main" id="{0DB5D6A2-03A7-8720-20DF-4657D935C598}"/>
              </a:ext>
            </a:extLst>
          </p:cNvPr>
          <p:cNvGrpSpPr>
            <a:grpSpLocks/>
          </p:cNvGrpSpPr>
          <p:nvPr/>
        </p:nvGrpSpPr>
        <p:grpSpPr bwMode="auto">
          <a:xfrm>
            <a:off x="1211160" y="3483742"/>
            <a:ext cx="1524000" cy="400109"/>
            <a:chOff x="2400" y="1968"/>
            <a:chExt cx="960" cy="960"/>
          </a:xfrm>
          <a:solidFill>
            <a:schemeClr val="accent3">
              <a:lumMod val="60000"/>
              <a:lumOff val="40000"/>
            </a:schemeClr>
          </a:solidFill>
          <a:effectLst>
            <a:glow rad="228600">
              <a:schemeClr val="accent5">
                <a:satMod val="175000"/>
                <a:alpha val="40000"/>
              </a:schemeClr>
            </a:glow>
          </a:effectLst>
        </p:grpSpPr>
        <p:sp>
          <p:nvSpPr>
            <p:cNvPr id="40" name="Rectangle 17">
              <a:extLst>
                <a:ext uri="{FF2B5EF4-FFF2-40B4-BE49-F238E27FC236}">
                  <a16:creationId xmlns:a16="http://schemas.microsoft.com/office/drawing/2014/main" id="{4C610B21-ED88-6611-5B08-31A4DF364A66}"/>
                </a:ext>
              </a:extLst>
            </p:cNvPr>
            <p:cNvSpPr>
              <a:spLocks noChangeArrowheads="1"/>
            </p:cNvSpPr>
            <p:nvPr>
              <p:custDataLst>
                <p:tags r:id="rId7"/>
              </p:custDataLst>
            </p:nvPr>
          </p:nvSpPr>
          <p:spPr bwMode="blackWhite">
            <a:xfrm>
              <a:off x="2400" y="1968"/>
              <a:ext cx="960" cy="960"/>
            </a:xfrm>
            <a:prstGeom prst="rect">
              <a:avLst/>
            </a:prstGeom>
            <a:grpFill/>
            <a:ln w="9525">
              <a:solidFill>
                <a:schemeClr val="bg1"/>
              </a:solidFill>
              <a:miter lim="800000"/>
              <a:headEnd/>
              <a:tailEnd/>
            </a:ln>
            <a:effectLst>
              <a:outerShdw dist="35921" dir="2700000" algn="ctr" rotWithShape="0">
                <a:schemeClr val="bg2"/>
              </a:outerShdw>
            </a:effectLst>
          </p:spPr>
          <p:txBody>
            <a:bodyPr wrap="none" anchor="ctr"/>
            <a:lstStyle/>
            <a:p>
              <a:pPr>
                <a:defRPr/>
              </a:pPr>
              <a:endParaRPr lang="en-US" sz="1400">
                <a:solidFill>
                  <a:schemeClr val="accent2">
                    <a:lumMod val="50000"/>
                  </a:schemeClr>
                </a:solidFill>
                <a:latin typeface="Arial" charset="0"/>
                <a:ea typeface="+mn-ea"/>
              </a:endParaRPr>
            </a:p>
          </p:txBody>
        </p:sp>
        <p:sp>
          <p:nvSpPr>
            <p:cNvPr id="41" name="Rectangle 18">
              <a:extLst>
                <a:ext uri="{FF2B5EF4-FFF2-40B4-BE49-F238E27FC236}">
                  <a16:creationId xmlns:a16="http://schemas.microsoft.com/office/drawing/2014/main" id="{39F59B62-D71B-420C-1640-22E71E146321}"/>
                </a:ext>
              </a:extLst>
            </p:cNvPr>
            <p:cNvSpPr>
              <a:spLocks noChangeArrowheads="1"/>
            </p:cNvSpPr>
            <p:nvPr>
              <p:custDataLst>
                <p:tags r:id="rId8"/>
              </p:custDataLst>
            </p:nvPr>
          </p:nvSpPr>
          <p:spPr bwMode="blackWhite">
            <a:xfrm>
              <a:off x="2440" y="2008"/>
              <a:ext cx="880" cy="880"/>
            </a:xfrm>
            <a:prstGeom prst="rect">
              <a:avLst/>
            </a:prstGeom>
            <a:grpFill/>
            <a:ln w="9525">
              <a:solidFill>
                <a:schemeClr val="bg1"/>
              </a:solidFill>
              <a:miter lim="800000"/>
              <a:headEnd/>
              <a:tailEnd/>
            </a:ln>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accent2">
                      <a:lumMod val="50000"/>
                    </a:schemeClr>
                  </a:solidFill>
                  <a:ea typeface="-윤명조130" pitchFamily="18" charset="-127"/>
                </a:rPr>
                <a:t>BI Engine</a:t>
              </a:r>
            </a:p>
          </p:txBody>
        </p:sp>
      </p:grpSp>
      <p:grpSp>
        <p:nvGrpSpPr>
          <p:cNvPr id="43" name="Group 16">
            <a:extLst>
              <a:ext uri="{FF2B5EF4-FFF2-40B4-BE49-F238E27FC236}">
                <a16:creationId xmlns:a16="http://schemas.microsoft.com/office/drawing/2014/main" id="{24247678-97CD-D87D-407D-FE0C0A4B84E7}"/>
              </a:ext>
            </a:extLst>
          </p:cNvPr>
          <p:cNvGrpSpPr>
            <a:grpSpLocks/>
          </p:cNvGrpSpPr>
          <p:nvPr/>
        </p:nvGrpSpPr>
        <p:grpSpPr bwMode="auto">
          <a:xfrm>
            <a:off x="1211160" y="4144144"/>
            <a:ext cx="1524000" cy="400110"/>
            <a:chOff x="2400" y="1968"/>
            <a:chExt cx="960" cy="960"/>
          </a:xfrm>
          <a:solidFill>
            <a:schemeClr val="accent3">
              <a:lumMod val="60000"/>
              <a:lumOff val="40000"/>
            </a:schemeClr>
          </a:solidFill>
          <a:effectLst>
            <a:glow rad="228600">
              <a:schemeClr val="accent5">
                <a:satMod val="175000"/>
                <a:alpha val="40000"/>
              </a:schemeClr>
            </a:glow>
          </a:effectLst>
        </p:grpSpPr>
        <p:sp>
          <p:nvSpPr>
            <p:cNvPr id="44" name="Rectangle 17">
              <a:extLst>
                <a:ext uri="{FF2B5EF4-FFF2-40B4-BE49-F238E27FC236}">
                  <a16:creationId xmlns:a16="http://schemas.microsoft.com/office/drawing/2014/main" id="{31AA10E9-D728-4DE0-07B0-5BE9C20342B3}"/>
                </a:ext>
              </a:extLst>
            </p:cNvPr>
            <p:cNvSpPr>
              <a:spLocks noChangeArrowheads="1"/>
            </p:cNvSpPr>
            <p:nvPr>
              <p:custDataLst>
                <p:tags r:id="rId5"/>
              </p:custDataLst>
            </p:nvPr>
          </p:nvSpPr>
          <p:spPr bwMode="blackWhite">
            <a:xfrm>
              <a:off x="2400" y="1968"/>
              <a:ext cx="960" cy="960"/>
            </a:xfrm>
            <a:prstGeom prst="rect">
              <a:avLst/>
            </a:prstGeom>
            <a:grpFill/>
            <a:ln w="9525">
              <a:solidFill>
                <a:schemeClr val="bg1"/>
              </a:solidFill>
              <a:miter lim="800000"/>
              <a:headEnd/>
              <a:tailEnd/>
            </a:ln>
            <a:effectLst>
              <a:outerShdw dist="35921" dir="2700000" algn="ctr" rotWithShape="0">
                <a:schemeClr val="bg2"/>
              </a:outerShdw>
            </a:effectLst>
          </p:spPr>
          <p:txBody>
            <a:bodyPr wrap="none" anchor="ctr"/>
            <a:lstStyle/>
            <a:p>
              <a:pPr>
                <a:defRPr/>
              </a:pPr>
              <a:endParaRPr lang="en-US" sz="1400">
                <a:solidFill>
                  <a:schemeClr val="accent2">
                    <a:lumMod val="50000"/>
                  </a:schemeClr>
                </a:solidFill>
                <a:latin typeface="Arial" charset="0"/>
                <a:ea typeface="+mn-ea"/>
              </a:endParaRPr>
            </a:p>
          </p:txBody>
        </p:sp>
        <p:sp>
          <p:nvSpPr>
            <p:cNvPr id="45" name="Rectangle 18">
              <a:extLst>
                <a:ext uri="{FF2B5EF4-FFF2-40B4-BE49-F238E27FC236}">
                  <a16:creationId xmlns:a16="http://schemas.microsoft.com/office/drawing/2014/main" id="{6081FA2F-6FCF-67A7-F6B5-05E8948905FF}"/>
                </a:ext>
              </a:extLst>
            </p:cNvPr>
            <p:cNvSpPr>
              <a:spLocks noChangeArrowheads="1"/>
            </p:cNvSpPr>
            <p:nvPr>
              <p:custDataLst>
                <p:tags r:id="rId6"/>
              </p:custDataLst>
            </p:nvPr>
          </p:nvSpPr>
          <p:spPr bwMode="blackWhite">
            <a:xfrm>
              <a:off x="2440" y="2008"/>
              <a:ext cx="880" cy="880"/>
            </a:xfrm>
            <a:prstGeom prst="rect">
              <a:avLst/>
            </a:prstGeom>
            <a:grpFill/>
            <a:ln w="9525">
              <a:solidFill>
                <a:schemeClr val="bg1"/>
              </a:solidFill>
              <a:miter lim="800000"/>
              <a:headEnd/>
              <a:tailEnd/>
            </a:ln>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accent2">
                      <a:lumMod val="50000"/>
                    </a:schemeClr>
                  </a:solidFill>
                  <a:ea typeface="-윤명조130" pitchFamily="18" charset="-127"/>
                </a:rPr>
                <a:t>Logical Storage</a:t>
              </a:r>
            </a:p>
          </p:txBody>
        </p:sp>
      </p:grpSp>
      <p:grpSp>
        <p:nvGrpSpPr>
          <p:cNvPr id="49" name="Group 16">
            <a:extLst>
              <a:ext uri="{FF2B5EF4-FFF2-40B4-BE49-F238E27FC236}">
                <a16:creationId xmlns:a16="http://schemas.microsoft.com/office/drawing/2014/main" id="{C33AF928-6760-31C0-7377-5C5CDA6E6F8A}"/>
              </a:ext>
            </a:extLst>
          </p:cNvPr>
          <p:cNvGrpSpPr>
            <a:grpSpLocks/>
          </p:cNvGrpSpPr>
          <p:nvPr/>
        </p:nvGrpSpPr>
        <p:grpSpPr bwMode="auto">
          <a:xfrm>
            <a:off x="1211160" y="4816125"/>
            <a:ext cx="1524000" cy="400110"/>
            <a:chOff x="2400" y="1968"/>
            <a:chExt cx="960" cy="960"/>
          </a:xfrm>
          <a:solidFill>
            <a:schemeClr val="accent3">
              <a:lumMod val="60000"/>
              <a:lumOff val="40000"/>
            </a:schemeClr>
          </a:solidFill>
          <a:effectLst>
            <a:glow rad="228600">
              <a:schemeClr val="accent5">
                <a:satMod val="175000"/>
                <a:alpha val="40000"/>
              </a:schemeClr>
            </a:glow>
          </a:effectLst>
        </p:grpSpPr>
        <p:sp>
          <p:nvSpPr>
            <p:cNvPr id="50" name="Rectangle 17">
              <a:extLst>
                <a:ext uri="{FF2B5EF4-FFF2-40B4-BE49-F238E27FC236}">
                  <a16:creationId xmlns:a16="http://schemas.microsoft.com/office/drawing/2014/main" id="{99AC89AC-269C-5D5A-6CDF-A183C5C8B282}"/>
                </a:ext>
              </a:extLst>
            </p:cNvPr>
            <p:cNvSpPr>
              <a:spLocks noChangeArrowheads="1"/>
            </p:cNvSpPr>
            <p:nvPr>
              <p:custDataLst>
                <p:tags r:id="rId3"/>
              </p:custDataLst>
            </p:nvPr>
          </p:nvSpPr>
          <p:spPr bwMode="blackWhite">
            <a:xfrm>
              <a:off x="2400" y="1968"/>
              <a:ext cx="960" cy="960"/>
            </a:xfrm>
            <a:prstGeom prst="rect">
              <a:avLst/>
            </a:prstGeom>
            <a:grpFill/>
            <a:ln w="9525">
              <a:solidFill>
                <a:schemeClr val="bg1"/>
              </a:solidFill>
              <a:miter lim="800000"/>
              <a:headEnd/>
              <a:tailEnd/>
            </a:ln>
            <a:effectLst>
              <a:outerShdw dist="35921" dir="2700000" algn="ctr" rotWithShape="0">
                <a:schemeClr val="bg2"/>
              </a:outerShdw>
            </a:effectLst>
          </p:spPr>
          <p:txBody>
            <a:bodyPr wrap="none" anchor="ctr"/>
            <a:lstStyle/>
            <a:p>
              <a:pPr>
                <a:defRPr/>
              </a:pPr>
              <a:endParaRPr lang="en-US" sz="1400">
                <a:solidFill>
                  <a:schemeClr val="accent2">
                    <a:lumMod val="50000"/>
                  </a:schemeClr>
                </a:solidFill>
                <a:latin typeface="Arial" charset="0"/>
                <a:ea typeface="+mn-ea"/>
              </a:endParaRPr>
            </a:p>
          </p:txBody>
        </p:sp>
        <p:sp>
          <p:nvSpPr>
            <p:cNvPr id="51" name="Rectangle 18">
              <a:extLst>
                <a:ext uri="{FF2B5EF4-FFF2-40B4-BE49-F238E27FC236}">
                  <a16:creationId xmlns:a16="http://schemas.microsoft.com/office/drawing/2014/main" id="{C30A39E9-F4D3-16D7-0DDA-F32BF1D583FC}"/>
                </a:ext>
              </a:extLst>
            </p:cNvPr>
            <p:cNvSpPr>
              <a:spLocks noChangeArrowheads="1"/>
            </p:cNvSpPr>
            <p:nvPr>
              <p:custDataLst>
                <p:tags r:id="rId4"/>
              </p:custDataLst>
            </p:nvPr>
          </p:nvSpPr>
          <p:spPr bwMode="blackWhite">
            <a:xfrm>
              <a:off x="2440" y="2008"/>
              <a:ext cx="920" cy="880"/>
            </a:xfrm>
            <a:prstGeom prst="rect">
              <a:avLst/>
            </a:prstGeom>
            <a:grpFill/>
            <a:ln w="9525">
              <a:solidFill>
                <a:schemeClr val="bg1"/>
              </a:solidFill>
              <a:miter lim="800000"/>
              <a:headEnd/>
              <a:tailEnd/>
            </a:ln>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accent2">
                      <a:lumMod val="50000"/>
                    </a:schemeClr>
                  </a:solidFill>
                  <a:ea typeface="-윤명조130" pitchFamily="18" charset="-127"/>
                </a:rPr>
                <a:t>Physical Storage</a:t>
              </a:r>
            </a:p>
          </p:txBody>
        </p:sp>
      </p:grpSp>
      <p:grpSp>
        <p:nvGrpSpPr>
          <p:cNvPr id="52" name="Group 16">
            <a:extLst>
              <a:ext uri="{FF2B5EF4-FFF2-40B4-BE49-F238E27FC236}">
                <a16:creationId xmlns:a16="http://schemas.microsoft.com/office/drawing/2014/main" id="{2128F193-A3DB-7DB5-4A9C-0189D0338504}"/>
              </a:ext>
            </a:extLst>
          </p:cNvPr>
          <p:cNvGrpSpPr>
            <a:grpSpLocks/>
          </p:cNvGrpSpPr>
          <p:nvPr/>
        </p:nvGrpSpPr>
        <p:grpSpPr bwMode="auto">
          <a:xfrm>
            <a:off x="1170612" y="5480254"/>
            <a:ext cx="1564547" cy="400110"/>
            <a:chOff x="2400" y="1968"/>
            <a:chExt cx="960" cy="960"/>
          </a:xfrm>
          <a:solidFill>
            <a:schemeClr val="accent3">
              <a:lumMod val="60000"/>
              <a:lumOff val="40000"/>
            </a:schemeClr>
          </a:solidFill>
          <a:effectLst>
            <a:glow rad="228600">
              <a:schemeClr val="accent5">
                <a:satMod val="175000"/>
                <a:alpha val="40000"/>
              </a:schemeClr>
            </a:glow>
          </a:effectLst>
        </p:grpSpPr>
        <p:sp>
          <p:nvSpPr>
            <p:cNvPr id="53" name="Rectangle 17">
              <a:extLst>
                <a:ext uri="{FF2B5EF4-FFF2-40B4-BE49-F238E27FC236}">
                  <a16:creationId xmlns:a16="http://schemas.microsoft.com/office/drawing/2014/main" id="{7BD06E66-6C70-2B78-87F0-33727156B370}"/>
                </a:ext>
              </a:extLst>
            </p:cNvPr>
            <p:cNvSpPr>
              <a:spLocks noChangeArrowheads="1"/>
            </p:cNvSpPr>
            <p:nvPr>
              <p:custDataLst>
                <p:tags r:id="rId1"/>
              </p:custDataLst>
            </p:nvPr>
          </p:nvSpPr>
          <p:spPr bwMode="blackWhite">
            <a:xfrm>
              <a:off x="2400" y="1968"/>
              <a:ext cx="960" cy="960"/>
            </a:xfrm>
            <a:prstGeom prst="rect">
              <a:avLst/>
            </a:prstGeom>
            <a:grpFill/>
            <a:ln w="9525">
              <a:solidFill>
                <a:schemeClr val="bg1"/>
              </a:solidFill>
              <a:miter lim="800000"/>
              <a:headEnd/>
              <a:tailEnd/>
            </a:ln>
            <a:effectLst>
              <a:outerShdw dist="35921" dir="2700000" algn="ctr" rotWithShape="0">
                <a:schemeClr val="bg2"/>
              </a:outerShdw>
            </a:effectLst>
          </p:spPr>
          <p:txBody>
            <a:bodyPr wrap="none" anchor="ctr"/>
            <a:lstStyle/>
            <a:p>
              <a:pPr>
                <a:defRPr/>
              </a:pPr>
              <a:endParaRPr lang="en-US" sz="1400">
                <a:solidFill>
                  <a:schemeClr val="accent2">
                    <a:lumMod val="50000"/>
                  </a:schemeClr>
                </a:solidFill>
                <a:latin typeface="Arial" charset="0"/>
                <a:ea typeface="+mn-ea"/>
              </a:endParaRPr>
            </a:p>
          </p:txBody>
        </p:sp>
        <p:sp>
          <p:nvSpPr>
            <p:cNvPr id="54" name="Rectangle 18">
              <a:extLst>
                <a:ext uri="{FF2B5EF4-FFF2-40B4-BE49-F238E27FC236}">
                  <a16:creationId xmlns:a16="http://schemas.microsoft.com/office/drawing/2014/main" id="{D7335829-EE0E-93F6-4C2C-5CF7091B9560}"/>
                </a:ext>
              </a:extLst>
            </p:cNvPr>
            <p:cNvSpPr>
              <a:spLocks noChangeArrowheads="1"/>
            </p:cNvSpPr>
            <p:nvPr>
              <p:custDataLst>
                <p:tags r:id="rId2"/>
              </p:custDataLst>
            </p:nvPr>
          </p:nvSpPr>
          <p:spPr bwMode="blackWhite">
            <a:xfrm>
              <a:off x="2440" y="2008"/>
              <a:ext cx="920" cy="880"/>
            </a:xfrm>
            <a:prstGeom prst="rect">
              <a:avLst/>
            </a:prstGeom>
            <a:grpFill/>
            <a:ln w="9525">
              <a:solidFill>
                <a:schemeClr val="bg1"/>
              </a:solidFill>
              <a:miter lim="800000"/>
              <a:headEnd/>
              <a:tailEnd/>
            </a:ln>
          </p:spPr>
          <p:txBody>
            <a:bodyPr lIns="3810" tIns="0" rIns="3810" bIns="0" anchor="ctr"/>
            <a:lstStyle>
              <a:lvl1pPr defTabSz="895350" eaLnBrk="0" hangingPunct="0">
                <a:defRPr sz="1600">
                  <a:solidFill>
                    <a:schemeClr val="tx1"/>
                  </a:solidFill>
                  <a:latin typeface="Arial" panose="020B0604020202020204" pitchFamily="34" charset="0"/>
                  <a:ea typeface="-윤고딕130" pitchFamily="18" charset="-127"/>
                </a:defRPr>
              </a:lvl1pPr>
              <a:lvl2pPr marL="742950" indent="-285750"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eaLnBrk="1" hangingPunct="1">
                <a:buSzPct val="120000"/>
              </a:pPr>
              <a:r>
                <a:rPr lang="en-US" altLang="ko-KR" sz="1400" b="1" dirty="0">
                  <a:solidFill>
                    <a:schemeClr val="accent2">
                      <a:lumMod val="50000"/>
                    </a:schemeClr>
                  </a:solidFill>
                  <a:ea typeface="-윤명조130" pitchFamily="18" charset="-127"/>
                </a:rPr>
                <a:t>Streaming Insert</a:t>
              </a:r>
            </a:p>
          </p:txBody>
        </p:sp>
      </p:grpSp>
      <p:sp>
        <p:nvSpPr>
          <p:cNvPr id="56" name="Rectangle 15">
            <a:extLst>
              <a:ext uri="{FF2B5EF4-FFF2-40B4-BE49-F238E27FC236}">
                <a16:creationId xmlns:a16="http://schemas.microsoft.com/office/drawing/2014/main" id="{2E18BAD3-FB5C-2EA8-CFA2-E02DC95B3DEB}"/>
              </a:ext>
            </a:extLst>
          </p:cNvPr>
          <p:cNvSpPr>
            <a:spLocks noChangeArrowheads="1"/>
          </p:cNvSpPr>
          <p:nvPr/>
        </p:nvSpPr>
        <p:spPr bwMode="auto">
          <a:xfrm>
            <a:off x="3047898" y="4051811"/>
            <a:ext cx="52339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defTabSz="895350" eaLnBrk="0" hangingPunct="0">
              <a:defRPr sz="1600">
                <a:solidFill>
                  <a:schemeClr val="tx1"/>
                </a:solidFill>
                <a:latin typeface="Arial" panose="020B0604020202020204" pitchFamily="34" charset="0"/>
                <a:ea typeface="-윤고딕130" pitchFamily="18" charset="-127"/>
              </a:defRPr>
            </a:lvl1pPr>
            <a:lvl2pPr marL="144463" indent="-142875"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lvl="1" eaLnBrk="1" hangingPunct="1">
              <a:buSzPct val="120000"/>
              <a:buFontTx/>
              <a:buChar char="•"/>
            </a:pPr>
            <a:r>
              <a:rPr lang="en-US" altLang="ko-KR" dirty="0">
                <a:ea typeface="굴림" panose="020B0600000101010101" pitchFamily="34" charset="-127"/>
              </a:rPr>
              <a:t> Active storage of  </a:t>
            </a:r>
            <a:r>
              <a:rPr lang="en-US" altLang="ko-KR" b="1" dirty="0">
                <a:solidFill>
                  <a:schemeClr val="accent2">
                    <a:lumMod val="50000"/>
                  </a:schemeClr>
                </a:solidFill>
                <a:ea typeface="굴림" panose="020B0600000101010101" pitchFamily="34" charset="-127"/>
              </a:rPr>
              <a:t>279 TB</a:t>
            </a:r>
            <a:r>
              <a:rPr lang="en-US" altLang="ko-KR" dirty="0">
                <a:solidFill>
                  <a:schemeClr val="accent2">
                    <a:lumMod val="50000"/>
                  </a:schemeClr>
                </a:solidFill>
                <a:ea typeface="굴림" panose="020B0600000101010101" pitchFamily="34" charset="-127"/>
              </a:rPr>
              <a:t> </a:t>
            </a:r>
            <a:r>
              <a:rPr lang="en-US" altLang="ko-KR" dirty="0">
                <a:ea typeface="굴림" panose="020B0600000101010101" pitchFamily="34" charset="-127"/>
              </a:rPr>
              <a:t>($20 per TB)</a:t>
            </a:r>
          </a:p>
          <a:p>
            <a:pPr lvl="1" eaLnBrk="1" hangingPunct="1">
              <a:buSzPct val="120000"/>
              <a:buFontTx/>
              <a:buChar char="•"/>
            </a:pPr>
            <a:r>
              <a:rPr lang="en-US" altLang="ko-KR" dirty="0">
                <a:ea typeface="굴림" panose="020B0600000101010101" pitchFamily="34" charset="-127"/>
              </a:rPr>
              <a:t> Long-term storage of </a:t>
            </a:r>
            <a:r>
              <a:rPr lang="en-US" altLang="ko-KR" b="1" dirty="0">
                <a:solidFill>
                  <a:schemeClr val="accent2">
                    <a:lumMod val="50000"/>
                  </a:schemeClr>
                </a:solidFill>
                <a:ea typeface="굴림" panose="020B0600000101010101" pitchFamily="34" charset="-127"/>
              </a:rPr>
              <a:t>1.1 PB </a:t>
            </a:r>
            <a:r>
              <a:rPr lang="en-US" altLang="ko-KR" dirty="0">
                <a:ea typeface="굴림" panose="020B0600000101010101" pitchFamily="34" charset="-127"/>
              </a:rPr>
              <a:t>($10 per TB)</a:t>
            </a:r>
          </a:p>
        </p:txBody>
      </p:sp>
      <p:sp>
        <p:nvSpPr>
          <p:cNvPr id="57" name="Rectangle 7">
            <a:extLst>
              <a:ext uri="{FF2B5EF4-FFF2-40B4-BE49-F238E27FC236}">
                <a16:creationId xmlns:a16="http://schemas.microsoft.com/office/drawing/2014/main" id="{7E1C9B73-51E1-957E-10A1-B4DEF03619D5}"/>
              </a:ext>
            </a:extLst>
          </p:cNvPr>
          <p:cNvSpPr>
            <a:spLocks noChangeArrowheads="1"/>
          </p:cNvSpPr>
          <p:nvPr/>
        </p:nvSpPr>
        <p:spPr bwMode="auto">
          <a:xfrm>
            <a:off x="3017488" y="2803530"/>
            <a:ext cx="52339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defTabSz="895350" eaLnBrk="0" hangingPunct="0">
              <a:defRPr sz="1600">
                <a:solidFill>
                  <a:schemeClr val="tx1"/>
                </a:solidFill>
                <a:latin typeface="Arial" panose="020B0604020202020204" pitchFamily="34" charset="0"/>
                <a:ea typeface="-윤고딕130" pitchFamily="18" charset="-127"/>
              </a:defRPr>
            </a:lvl1pPr>
            <a:lvl2pPr marL="144463" indent="-142875"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lvl="1" eaLnBrk="1" hangingPunct="1">
              <a:buSzPct val="120000"/>
              <a:buFontTx/>
              <a:buChar char="•"/>
            </a:pPr>
            <a:r>
              <a:rPr lang="en-US" altLang="ko-KR" dirty="0">
                <a:ea typeface="굴림" panose="020B0600000101010101" pitchFamily="34" charset="-127"/>
              </a:rPr>
              <a:t> We switched to BQ Editions, Capacity-based pricing for some of the projects from on-demand pricing model.</a:t>
            </a:r>
          </a:p>
        </p:txBody>
      </p:sp>
      <p:sp>
        <p:nvSpPr>
          <p:cNvPr id="58" name="Rectangle 15">
            <a:extLst>
              <a:ext uri="{FF2B5EF4-FFF2-40B4-BE49-F238E27FC236}">
                <a16:creationId xmlns:a16="http://schemas.microsoft.com/office/drawing/2014/main" id="{246A91D9-F66D-D161-B297-E96ABB770FBB}"/>
              </a:ext>
            </a:extLst>
          </p:cNvPr>
          <p:cNvSpPr>
            <a:spLocks noChangeArrowheads="1"/>
          </p:cNvSpPr>
          <p:nvPr/>
        </p:nvSpPr>
        <p:spPr bwMode="auto">
          <a:xfrm>
            <a:off x="3047898" y="5617471"/>
            <a:ext cx="5233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defTabSz="895350" eaLnBrk="0" hangingPunct="0">
              <a:defRPr sz="1600">
                <a:solidFill>
                  <a:schemeClr val="tx1"/>
                </a:solidFill>
                <a:latin typeface="Arial" panose="020B0604020202020204" pitchFamily="34" charset="0"/>
                <a:ea typeface="-윤고딕130" pitchFamily="18" charset="-127"/>
              </a:defRPr>
            </a:lvl1pPr>
            <a:lvl2pPr marL="144463" indent="-142875" defTabSz="895350" eaLnBrk="0" hangingPunct="0">
              <a:defRPr sz="1600">
                <a:solidFill>
                  <a:schemeClr val="tx1"/>
                </a:solidFill>
                <a:latin typeface="Arial" panose="020B0604020202020204" pitchFamily="34" charset="0"/>
                <a:ea typeface="-윤고딕130" pitchFamily="18" charset="-127"/>
              </a:defRPr>
            </a:lvl2pPr>
            <a:lvl3pPr marL="1143000" indent="-228600" defTabSz="895350" eaLnBrk="0" hangingPunct="0">
              <a:defRPr sz="1600">
                <a:solidFill>
                  <a:schemeClr val="tx1"/>
                </a:solidFill>
                <a:latin typeface="Arial" panose="020B0604020202020204" pitchFamily="34" charset="0"/>
                <a:ea typeface="-윤고딕130" pitchFamily="18" charset="-127"/>
              </a:defRPr>
            </a:lvl3pPr>
            <a:lvl4pPr marL="1600200" indent="-228600" defTabSz="895350" eaLnBrk="0" hangingPunct="0">
              <a:defRPr sz="1600">
                <a:solidFill>
                  <a:schemeClr val="tx1"/>
                </a:solidFill>
                <a:latin typeface="Arial" panose="020B0604020202020204" pitchFamily="34" charset="0"/>
                <a:ea typeface="-윤고딕130" pitchFamily="18" charset="-127"/>
              </a:defRPr>
            </a:lvl4pPr>
            <a:lvl5pPr marL="2057400" indent="-228600" defTabSz="895350" eaLnBrk="0" hangingPunct="0">
              <a:defRPr sz="1600">
                <a:solidFill>
                  <a:schemeClr val="tx1"/>
                </a:solidFill>
                <a:latin typeface="Arial" panose="020B0604020202020204" pitchFamily="34" charset="0"/>
                <a:ea typeface="-윤고딕130" pitchFamily="18" charset="-127"/>
              </a:defRPr>
            </a:lvl5pPr>
            <a:lvl6pPr marL="25146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6pPr>
            <a:lvl7pPr marL="29718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7pPr>
            <a:lvl8pPr marL="34290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8pPr>
            <a:lvl9pPr marL="3886200" indent="-228600" defTabSz="895350" eaLnBrk="0" fontAlgn="base" hangingPunct="0">
              <a:spcBef>
                <a:spcPct val="0"/>
              </a:spcBef>
              <a:spcAft>
                <a:spcPct val="0"/>
              </a:spcAft>
              <a:defRPr sz="1600">
                <a:solidFill>
                  <a:schemeClr val="tx1"/>
                </a:solidFill>
                <a:latin typeface="Arial" panose="020B0604020202020204" pitchFamily="34" charset="0"/>
                <a:ea typeface="-윤고딕130" pitchFamily="18" charset="-127"/>
              </a:defRPr>
            </a:lvl9pPr>
          </a:lstStyle>
          <a:p>
            <a:pPr lvl="1" eaLnBrk="1" hangingPunct="1">
              <a:buSzPct val="120000"/>
              <a:buFontTx/>
              <a:buChar char="•"/>
            </a:pPr>
            <a:r>
              <a:rPr lang="en-US" altLang="ko-KR" dirty="0">
                <a:ea typeface="굴림" panose="020B0600000101010101" pitchFamily="34" charset="-127"/>
              </a:rPr>
              <a:t> we have some applications that stream data to BQ.</a:t>
            </a:r>
          </a:p>
        </p:txBody>
      </p:sp>
    </p:spTree>
    <p:extLst>
      <p:ext uri="{BB962C8B-B14F-4D97-AF65-F5344CB8AC3E}">
        <p14:creationId xmlns:p14="http://schemas.microsoft.com/office/powerpoint/2010/main" val="243652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normAutofit/>
          </a:bodyPr>
          <a:lstStyle/>
          <a:p>
            <a:r>
              <a:rPr lang="en-US" b="0" i="0" dirty="0">
                <a:solidFill>
                  <a:schemeClr val="accent6">
                    <a:lumMod val="50000"/>
                  </a:schemeClr>
                </a:solidFill>
                <a:effectLst/>
                <a:latin typeface="-apple-system"/>
              </a:rPr>
              <a:t>Analyze spending patterns-</a:t>
            </a:r>
            <a:r>
              <a:rPr lang="en-US" b="0" i="0" dirty="0">
                <a:solidFill>
                  <a:schemeClr val="accent5">
                    <a:lumMod val="50000"/>
                  </a:schemeClr>
                </a:solidFill>
                <a:effectLst/>
                <a:latin typeface="-apple-system"/>
              </a:rPr>
              <a:t>BQ Analysis</a:t>
            </a:r>
            <a:endParaRPr lang="en-US" dirty="0">
              <a:solidFill>
                <a:schemeClr val="accent5">
                  <a:lumMod val="50000"/>
                </a:schemeClr>
              </a:solidFill>
            </a:endParaRPr>
          </a:p>
        </p:txBody>
      </p:sp>
      <p:pic>
        <p:nvPicPr>
          <p:cNvPr id="3" name="Picture 2">
            <a:extLst>
              <a:ext uri="{FF2B5EF4-FFF2-40B4-BE49-F238E27FC236}">
                <a16:creationId xmlns:a16="http://schemas.microsoft.com/office/drawing/2014/main" id="{73AB5E07-03A3-1909-0FF3-6E1E771EBF7E}"/>
              </a:ext>
            </a:extLst>
          </p:cNvPr>
          <p:cNvPicPr>
            <a:picLocks noChangeAspect="1"/>
          </p:cNvPicPr>
          <p:nvPr/>
        </p:nvPicPr>
        <p:blipFill>
          <a:blip r:embed="rId2"/>
          <a:stretch>
            <a:fillRect/>
          </a:stretch>
        </p:blipFill>
        <p:spPr>
          <a:xfrm>
            <a:off x="1096461" y="1503503"/>
            <a:ext cx="9789304" cy="1682204"/>
          </a:xfrm>
          <a:prstGeom prst="rect">
            <a:avLst/>
          </a:prstGeom>
        </p:spPr>
      </p:pic>
      <p:sp>
        <p:nvSpPr>
          <p:cNvPr id="4" name="TextBox 3">
            <a:extLst>
              <a:ext uri="{FF2B5EF4-FFF2-40B4-BE49-F238E27FC236}">
                <a16:creationId xmlns:a16="http://schemas.microsoft.com/office/drawing/2014/main" id="{C8119216-40B3-3C9B-6EB9-A3486AD1DA3F}"/>
              </a:ext>
            </a:extLst>
          </p:cNvPr>
          <p:cNvSpPr txBox="1"/>
          <p:nvPr/>
        </p:nvSpPr>
        <p:spPr>
          <a:xfrm>
            <a:off x="1135659" y="1134171"/>
            <a:ext cx="3875714" cy="369332"/>
          </a:xfrm>
          <a:prstGeom prst="rect">
            <a:avLst/>
          </a:prstGeom>
          <a:noFill/>
        </p:spPr>
        <p:txBody>
          <a:bodyPr wrap="square" rtlCol="0">
            <a:spAutoFit/>
          </a:bodyPr>
          <a:lstStyle/>
          <a:p>
            <a:r>
              <a:rPr lang="en-US" b="1" dirty="0">
                <a:solidFill>
                  <a:schemeClr val="accent1">
                    <a:lumMod val="50000"/>
                  </a:schemeClr>
                </a:solidFill>
              </a:rPr>
              <a:t>BQ Service Cost from Jan’23 to Sept’23</a:t>
            </a:r>
          </a:p>
        </p:txBody>
      </p:sp>
      <p:pic>
        <p:nvPicPr>
          <p:cNvPr id="10" name="Picture 9">
            <a:extLst>
              <a:ext uri="{FF2B5EF4-FFF2-40B4-BE49-F238E27FC236}">
                <a16:creationId xmlns:a16="http://schemas.microsoft.com/office/drawing/2014/main" id="{87A058B0-1134-376D-4023-47B39602374A}"/>
              </a:ext>
            </a:extLst>
          </p:cNvPr>
          <p:cNvPicPr>
            <a:picLocks noChangeAspect="1"/>
          </p:cNvPicPr>
          <p:nvPr/>
        </p:nvPicPr>
        <p:blipFill>
          <a:blip r:embed="rId3"/>
          <a:stretch>
            <a:fillRect/>
          </a:stretch>
        </p:blipFill>
        <p:spPr>
          <a:xfrm>
            <a:off x="1264968" y="3971636"/>
            <a:ext cx="8871295" cy="2886364"/>
          </a:xfrm>
          <a:prstGeom prst="rect">
            <a:avLst/>
          </a:prstGeom>
        </p:spPr>
      </p:pic>
      <p:sp>
        <p:nvSpPr>
          <p:cNvPr id="12" name="Rectangle 11">
            <a:extLst>
              <a:ext uri="{FF2B5EF4-FFF2-40B4-BE49-F238E27FC236}">
                <a16:creationId xmlns:a16="http://schemas.microsoft.com/office/drawing/2014/main" id="{7F68D7CC-8615-9AFE-8580-43F4CE5F79FF}"/>
              </a:ext>
            </a:extLst>
          </p:cNvPr>
          <p:cNvSpPr/>
          <p:nvPr/>
        </p:nvSpPr>
        <p:spPr>
          <a:xfrm>
            <a:off x="1135659" y="3971636"/>
            <a:ext cx="9929420" cy="104452"/>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756062-3F9A-C7F6-7887-7847D8697472}"/>
              </a:ext>
            </a:extLst>
          </p:cNvPr>
          <p:cNvSpPr/>
          <p:nvPr/>
        </p:nvSpPr>
        <p:spPr>
          <a:xfrm>
            <a:off x="1149292" y="3971636"/>
            <a:ext cx="9915788" cy="5508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FC1F72-294A-4567-6665-9EC6993C7CBB}"/>
              </a:ext>
            </a:extLst>
          </p:cNvPr>
          <p:cNvSpPr txBox="1"/>
          <p:nvPr/>
        </p:nvSpPr>
        <p:spPr>
          <a:xfrm>
            <a:off x="1135658" y="3046196"/>
            <a:ext cx="9529893" cy="923330"/>
          </a:xfrm>
          <a:prstGeom prst="rect">
            <a:avLst/>
          </a:prstGeom>
          <a:noFill/>
        </p:spPr>
        <p:txBody>
          <a:bodyPr wrap="square" rtlCol="0">
            <a:spAutoFit/>
          </a:bodyPr>
          <a:lstStyle/>
          <a:p>
            <a:r>
              <a:rPr lang="en-US" b="1" dirty="0">
                <a:solidFill>
                  <a:schemeClr val="accent4">
                    <a:lumMod val="75000"/>
                  </a:schemeClr>
                </a:solidFill>
              </a:rPr>
              <a:t>We started leveraging the BigQuery Editions, which Google has announced recently, this allowed us to get charged based on BigQuery Slots, so we started analyzing our BQ usage and mapped different projects based on the right consumption model without any impact on performance.</a:t>
            </a:r>
          </a:p>
        </p:txBody>
      </p:sp>
    </p:spTree>
    <p:extLst>
      <p:ext uri="{BB962C8B-B14F-4D97-AF65-F5344CB8AC3E}">
        <p14:creationId xmlns:p14="http://schemas.microsoft.com/office/powerpoint/2010/main" val="129214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normAutofit/>
          </a:bodyPr>
          <a:lstStyle/>
          <a:p>
            <a:r>
              <a:rPr lang="en-US" b="0" i="0" dirty="0">
                <a:solidFill>
                  <a:schemeClr val="accent6">
                    <a:lumMod val="50000"/>
                  </a:schemeClr>
                </a:solidFill>
                <a:effectLst/>
                <a:latin typeface="-apple-system"/>
              </a:rPr>
              <a:t>Analyze spending patterns-</a:t>
            </a:r>
            <a:r>
              <a:rPr lang="en-US" b="0" i="0" dirty="0">
                <a:solidFill>
                  <a:schemeClr val="accent5">
                    <a:lumMod val="50000"/>
                  </a:schemeClr>
                </a:solidFill>
                <a:effectLst/>
                <a:latin typeface="-apple-system"/>
              </a:rPr>
              <a:t>BQ Storage</a:t>
            </a:r>
            <a:endParaRPr lang="en-US" dirty="0">
              <a:solidFill>
                <a:schemeClr val="accent5">
                  <a:lumMod val="50000"/>
                </a:schemeClr>
              </a:solidFill>
            </a:endParaRPr>
          </a:p>
        </p:txBody>
      </p:sp>
      <p:sp>
        <p:nvSpPr>
          <p:cNvPr id="4" name="TextBox 3">
            <a:extLst>
              <a:ext uri="{FF2B5EF4-FFF2-40B4-BE49-F238E27FC236}">
                <a16:creationId xmlns:a16="http://schemas.microsoft.com/office/drawing/2014/main" id="{C8119216-40B3-3C9B-6EB9-A3486AD1DA3F}"/>
              </a:ext>
            </a:extLst>
          </p:cNvPr>
          <p:cNvSpPr txBox="1"/>
          <p:nvPr/>
        </p:nvSpPr>
        <p:spPr>
          <a:xfrm>
            <a:off x="1135658" y="1134171"/>
            <a:ext cx="5097361" cy="369332"/>
          </a:xfrm>
          <a:prstGeom prst="rect">
            <a:avLst/>
          </a:prstGeom>
          <a:noFill/>
        </p:spPr>
        <p:txBody>
          <a:bodyPr wrap="square" rtlCol="0">
            <a:spAutoFit/>
          </a:bodyPr>
          <a:lstStyle/>
          <a:p>
            <a:r>
              <a:rPr lang="en-US" b="1" dirty="0">
                <a:solidFill>
                  <a:schemeClr val="accent1">
                    <a:lumMod val="50000"/>
                  </a:schemeClr>
                </a:solidFill>
              </a:rPr>
              <a:t>BQ Storage Service Cost from Jan’23 to Sept’23</a:t>
            </a:r>
          </a:p>
        </p:txBody>
      </p:sp>
      <p:sp>
        <p:nvSpPr>
          <p:cNvPr id="12" name="Rectangle 11">
            <a:extLst>
              <a:ext uri="{FF2B5EF4-FFF2-40B4-BE49-F238E27FC236}">
                <a16:creationId xmlns:a16="http://schemas.microsoft.com/office/drawing/2014/main" id="{7F68D7CC-8615-9AFE-8580-43F4CE5F79FF}"/>
              </a:ext>
            </a:extLst>
          </p:cNvPr>
          <p:cNvSpPr/>
          <p:nvPr/>
        </p:nvSpPr>
        <p:spPr>
          <a:xfrm>
            <a:off x="1135659" y="3971636"/>
            <a:ext cx="9929420" cy="104452"/>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sp>
        <p:nvSpPr>
          <p:cNvPr id="13" name="Rectangle 12">
            <a:extLst>
              <a:ext uri="{FF2B5EF4-FFF2-40B4-BE49-F238E27FC236}">
                <a16:creationId xmlns:a16="http://schemas.microsoft.com/office/drawing/2014/main" id="{4E756062-3F9A-C7F6-7887-7847D8697472}"/>
              </a:ext>
            </a:extLst>
          </p:cNvPr>
          <p:cNvSpPr/>
          <p:nvPr/>
        </p:nvSpPr>
        <p:spPr>
          <a:xfrm>
            <a:off x="1149292" y="3971636"/>
            <a:ext cx="9915788" cy="5508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FC1F72-294A-4567-6665-9EC6993C7CBB}"/>
              </a:ext>
            </a:extLst>
          </p:cNvPr>
          <p:cNvSpPr txBox="1"/>
          <p:nvPr/>
        </p:nvSpPr>
        <p:spPr>
          <a:xfrm>
            <a:off x="1135658" y="3046196"/>
            <a:ext cx="9529893" cy="738664"/>
          </a:xfrm>
          <a:prstGeom prst="rect">
            <a:avLst/>
          </a:prstGeom>
          <a:noFill/>
        </p:spPr>
        <p:txBody>
          <a:bodyPr wrap="square" rtlCol="0">
            <a:spAutoFit/>
          </a:bodyPr>
          <a:lstStyle/>
          <a:p>
            <a:r>
              <a:rPr lang="en-US" sz="1400" b="1" dirty="0">
                <a:solidFill>
                  <a:schemeClr val="accent4">
                    <a:lumMod val="75000"/>
                  </a:schemeClr>
                </a:solidFill>
              </a:rPr>
              <a:t>Also, we started leveraging the BigQuery Dataset Physical Storage Model, which Google has announced recently, this allowed us to get pay based on compressed storage instead of raw data storage which google default earlier, so we started analyzing our BQ Datasets and switched larger datasets where the compression ratio is higher.</a:t>
            </a:r>
          </a:p>
        </p:txBody>
      </p:sp>
      <p:pic>
        <p:nvPicPr>
          <p:cNvPr id="6" name="Picture 5">
            <a:extLst>
              <a:ext uri="{FF2B5EF4-FFF2-40B4-BE49-F238E27FC236}">
                <a16:creationId xmlns:a16="http://schemas.microsoft.com/office/drawing/2014/main" id="{A5F9CCD9-08BF-F44F-6410-F931B6C8C22E}"/>
              </a:ext>
            </a:extLst>
          </p:cNvPr>
          <p:cNvPicPr>
            <a:picLocks noChangeAspect="1"/>
          </p:cNvPicPr>
          <p:nvPr/>
        </p:nvPicPr>
        <p:blipFill>
          <a:blip r:embed="rId2"/>
          <a:stretch>
            <a:fillRect/>
          </a:stretch>
        </p:blipFill>
        <p:spPr>
          <a:xfrm>
            <a:off x="1238601" y="1401071"/>
            <a:ext cx="9188915" cy="1595753"/>
          </a:xfrm>
          <a:prstGeom prst="rect">
            <a:avLst/>
          </a:prstGeom>
        </p:spPr>
      </p:pic>
      <p:graphicFrame>
        <p:nvGraphicFramePr>
          <p:cNvPr id="37" name="Chart 36">
            <a:extLst>
              <a:ext uri="{FF2B5EF4-FFF2-40B4-BE49-F238E27FC236}">
                <a16:creationId xmlns:a16="http://schemas.microsoft.com/office/drawing/2014/main" id="{EBD31FEC-FEA1-2DF2-4D02-4F43343500C2}"/>
              </a:ext>
            </a:extLst>
          </p:cNvPr>
          <p:cNvGraphicFramePr/>
          <p:nvPr>
            <p:extLst>
              <p:ext uri="{D42A27DB-BD31-4B8C-83A1-F6EECF244321}">
                <p14:modId xmlns:p14="http://schemas.microsoft.com/office/powerpoint/2010/main" val="1894431432"/>
              </p:ext>
            </p:extLst>
          </p:nvPr>
        </p:nvGraphicFramePr>
        <p:xfrm>
          <a:off x="1149293" y="4076088"/>
          <a:ext cx="3533544" cy="2416787"/>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Folded Corner 37">
            <a:extLst>
              <a:ext uri="{FF2B5EF4-FFF2-40B4-BE49-F238E27FC236}">
                <a16:creationId xmlns:a16="http://schemas.microsoft.com/office/drawing/2014/main" id="{7FC1AA40-C012-BF18-3B77-C1696931A1F2}"/>
              </a:ext>
            </a:extLst>
          </p:cNvPr>
          <p:cNvSpPr/>
          <p:nvPr/>
        </p:nvSpPr>
        <p:spPr>
          <a:xfrm>
            <a:off x="4696471" y="4076088"/>
            <a:ext cx="6100473" cy="2416787"/>
          </a:xfrm>
          <a:prstGeom prst="foldedCorner">
            <a:avLst/>
          </a:prstGeom>
          <a:solidFill>
            <a:schemeClr val="bg1">
              <a:lumMod val="9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120">
              <a:spcAft>
                <a:spcPts val="600"/>
              </a:spcAft>
            </a:pPr>
            <a:endParaRPr lang="en-US" sz="1200" b="1" u="sng" dirty="0">
              <a:solidFill>
                <a:srgbClr val="002060"/>
              </a:solidFill>
              <a:ea typeface="Calibri"/>
              <a:cs typeface="Calibri"/>
              <a:sym typeface="Calibri"/>
            </a:endParaRPr>
          </a:p>
          <a:p>
            <a:pPr lvl="0" defTabSz="457120">
              <a:spcAft>
                <a:spcPts val="600"/>
              </a:spcAft>
            </a:pPr>
            <a:r>
              <a:rPr lang="en-US" sz="1200" b="1" u="sng" dirty="0">
                <a:solidFill>
                  <a:srgbClr val="057777"/>
                </a:solidFill>
                <a:ea typeface="Calibri"/>
                <a:cs typeface="Calibri"/>
                <a:sym typeface="Calibri"/>
              </a:rPr>
              <a:t>OVERALL BQ KEY OPTIMIZATION STRATEGIES:</a:t>
            </a:r>
          </a:p>
          <a:p>
            <a:pPr lvl="0" defTabSz="457120">
              <a:spcAft>
                <a:spcPts val="600"/>
              </a:spcAft>
            </a:pPr>
            <a:r>
              <a:rPr lang="en-US" sz="1000" b="1" dirty="0">
                <a:solidFill>
                  <a:srgbClr val="057777"/>
                </a:solidFill>
                <a:ea typeface="Calibri"/>
                <a:cs typeface="Calibri"/>
                <a:sym typeface="Calibri"/>
              </a:rPr>
              <a:t>BQ</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Switched to the Capacity(slot) pricing model for some projects.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Dropped serval objects as part of compliance cleanup and applied retention policy for some of the large subject areas.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 Identifying and migrating non-critical and batch jobs to a slots-based model will save another </a:t>
            </a:r>
            <a:r>
              <a:rPr lang="en-US" sz="1100" b="1" dirty="0">
                <a:solidFill>
                  <a:srgbClr val="C00000"/>
                </a:solidFill>
                <a:cs typeface="Calibri"/>
              </a:rPr>
              <a:t>2 -5 k </a:t>
            </a:r>
            <a:r>
              <a:rPr lang="en-US" sz="1100" dirty="0">
                <a:solidFill>
                  <a:srgbClr val="112940"/>
                </a:solidFill>
                <a:cs typeface="Calibri"/>
              </a:rPr>
              <a:t>per month.</a:t>
            </a:r>
          </a:p>
          <a:p>
            <a:pPr lvl="0" defTabSz="457120">
              <a:spcAft>
                <a:spcPts val="600"/>
              </a:spcAft>
            </a:pPr>
            <a:r>
              <a:rPr lang="en-US" sz="1000" b="1" dirty="0">
                <a:solidFill>
                  <a:srgbClr val="057777"/>
                </a:solidFill>
                <a:ea typeface="Calibri"/>
                <a:cs typeface="Calibri"/>
                <a:sym typeface="Calibri"/>
              </a:rPr>
              <a:t>STORAGE-</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Reduced the overall long-term storage cost by 44% by dropping the older data as part of compliance and applying the new feature of physical storage on some of the larger datasets.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Currently, the team working on it to further bring down the logical storage billing.</a:t>
            </a:r>
          </a:p>
        </p:txBody>
      </p:sp>
    </p:spTree>
    <p:extLst>
      <p:ext uri="{BB962C8B-B14F-4D97-AF65-F5344CB8AC3E}">
        <p14:creationId xmlns:p14="http://schemas.microsoft.com/office/powerpoint/2010/main" val="50551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1D1B-FE72-08D6-C0F6-0F7943A3BAB6}"/>
              </a:ext>
            </a:extLst>
          </p:cNvPr>
          <p:cNvSpPr>
            <a:spLocks noGrp="1"/>
          </p:cNvSpPr>
          <p:nvPr>
            <p:ph type="title"/>
          </p:nvPr>
        </p:nvSpPr>
        <p:spPr>
          <a:xfrm>
            <a:off x="838200" y="365125"/>
            <a:ext cx="10515600" cy="734583"/>
          </a:xfrm>
        </p:spPr>
        <p:txBody>
          <a:bodyPr>
            <a:normAutofit/>
          </a:bodyPr>
          <a:lstStyle/>
          <a:p>
            <a:r>
              <a:rPr lang="en-US" b="0" i="0" dirty="0">
                <a:solidFill>
                  <a:schemeClr val="accent6">
                    <a:lumMod val="50000"/>
                  </a:schemeClr>
                </a:solidFill>
                <a:effectLst/>
                <a:latin typeface="-apple-system"/>
              </a:rPr>
              <a:t>Analyze spending patterns-</a:t>
            </a:r>
            <a:r>
              <a:rPr lang="en-US" b="0" i="0" dirty="0">
                <a:solidFill>
                  <a:schemeClr val="accent5">
                    <a:lumMod val="50000"/>
                  </a:schemeClr>
                </a:solidFill>
                <a:effectLst/>
                <a:latin typeface="-apple-system"/>
              </a:rPr>
              <a:t>GCS Storage</a:t>
            </a:r>
            <a:endParaRPr lang="en-US" dirty="0">
              <a:solidFill>
                <a:schemeClr val="accent5">
                  <a:lumMod val="50000"/>
                </a:schemeClr>
              </a:solidFill>
            </a:endParaRPr>
          </a:p>
        </p:txBody>
      </p:sp>
      <p:sp>
        <p:nvSpPr>
          <p:cNvPr id="4" name="TextBox 3">
            <a:extLst>
              <a:ext uri="{FF2B5EF4-FFF2-40B4-BE49-F238E27FC236}">
                <a16:creationId xmlns:a16="http://schemas.microsoft.com/office/drawing/2014/main" id="{C8119216-40B3-3C9B-6EB9-A3486AD1DA3F}"/>
              </a:ext>
            </a:extLst>
          </p:cNvPr>
          <p:cNvSpPr txBox="1"/>
          <p:nvPr/>
        </p:nvSpPr>
        <p:spPr>
          <a:xfrm>
            <a:off x="1135658" y="1134171"/>
            <a:ext cx="5097361" cy="369332"/>
          </a:xfrm>
          <a:prstGeom prst="rect">
            <a:avLst/>
          </a:prstGeom>
          <a:noFill/>
        </p:spPr>
        <p:txBody>
          <a:bodyPr wrap="square" rtlCol="0">
            <a:spAutoFit/>
          </a:bodyPr>
          <a:lstStyle/>
          <a:p>
            <a:r>
              <a:rPr lang="en-US" b="1" dirty="0">
                <a:solidFill>
                  <a:schemeClr val="accent1">
                    <a:lumMod val="50000"/>
                  </a:schemeClr>
                </a:solidFill>
              </a:rPr>
              <a:t>GCS Storage Service Cost from Jan’23 to Sept’23</a:t>
            </a:r>
          </a:p>
        </p:txBody>
      </p:sp>
      <p:sp>
        <p:nvSpPr>
          <p:cNvPr id="12" name="Rectangle 11">
            <a:extLst>
              <a:ext uri="{FF2B5EF4-FFF2-40B4-BE49-F238E27FC236}">
                <a16:creationId xmlns:a16="http://schemas.microsoft.com/office/drawing/2014/main" id="{7F68D7CC-8615-9AFE-8580-43F4CE5F79FF}"/>
              </a:ext>
            </a:extLst>
          </p:cNvPr>
          <p:cNvSpPr/>
          <p:nvPr/>
        </p:nvSpPr>
        <p:spPr>
          <a:xfrm>
            <a:off x="1135659" y="3971636"/>
            <a:ext cx="9929420" cy="104452"/>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sp>
        <p:nvSpPr>
          <p:cNvPr id="13" name="Rectangle 12">
            <a:extLst>
              <a:ext uri="{FF2B5EF4-FFF2-40B4-BE49-F238E27FC236}">
                <a16:creationId xmlns:a16="http://schemas.microsoft.com/office/drawing/2014/main" id="{4E756062-3F9A-C7F6-7887-7847D8697472}"/>
              </a:ext>
            </a:extLst>
          </p:cNvPr>
          <p:cNvSpPr/>
          <p:nvPr/>
        </p:nvSpPr>
        <p:spPr>
          <a:xfrm>
            <a:off x="1149292" y="3971636"/>
            <a:ext cx="9915788" cy="5508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FC1F72-294A-4567-6665-9EC6993C7CBB}"/>
              </a:ext>
            </a:extLst>
          </p:cNvPr>
          <p:cNvSpPr txBox="1"/>
          <p:nvPr/>
        </p:nvSpPr>
        <p:spPr>
          <a:xfrm>
            <a:off x="1135658" y="3046196"/>
            <a:ext cx="9529893" cy="954107"/>
          </a:xfrm>
          <a:prstGeom prst="rect">
            <a:avLst/>
          </a:prstGeom>
          <a:noFill/>
        </p:spPr>
        <p:txBody>
          <a:bodyPr wrap="square" rtlCol="0">
            <a:spAutoFit/>
          </a:bodyPr>
          <a:lstStyle/>
          <a:p>
            <a:r>
              <a:rPr lang="en-US" sz="1400" b="1" dirty="0">
                <a:solidFill>
                  <a:schemeClr val="accent4">
                    <a:lumMod val="75000"/>
                  </a:schemeClr>
                </a:solidFill>
              </a:rPr>
              <a:t>We are consistent, keeping only the data required and moving the data to the different storage tiers like cold line and archive by using bucket lifecycle management, reviewing the use of each bucket comprising the service, and optimizing the specifications like setting proper bucket lifecycle or auto class policy on each bucket as per the usage patterns and data storage.</a:t>
            </a:r>
          </a:p>
        </p:txBody>
      </p:sp>
      <p:graphicFrame>
        <p:nvGraphicFramePr>
          <p:cNvPr id="37" name="Chart 36">
            <a:extLst>
              <a:ext uri="{FF2B5EF4-FFF2-40B4-BE49-F238E27FC236}">
                <a16:creationId xmlns:a16="http://schemas.microsoft.com/office/drawing/2014/main" id="{EBD31FEC-FEA1-2DF2-4D02-4F43343500C2}"/>
              </a:ext>
            </a:extLst>
          </p:cNvPr>
          <p:cNvGraphicFramePr/>
          <p:nvPr>
            <p:extLst>
              <p:ext uri="{D42A27DB-BD31-4B8C-83A1-F6EECF244321}">
                <p14:modId xmlns:p14="http://schemas.microsoft.com/office/powerpoint/2010/main" val="1619116670"/>
              </p:ext>
            </p:extLst>
          </p:nvPr>
        </p:nvGraphicFramePr>
        <p:xfrm>
          <a:off x="1149293" y="4076088"/>
          <a:ext cx="3533544" cy="2247877"/>
        </p:xfrm>
        <a:graphic>
          <a:graphicData uri="http://schemas.openxmlformats.org/drawingml/2006/chart">
            <c:chart xmlns:c="http://schemas.openxmlformats.org/drawingml/2006/chart" xmlns:r="http://schemas.openxmlformats.org/officeDocument/2006/relationships" r:id="rId2"/>
          </a:graphicData>
        </a:graphic>
      </p:graphicFrame>
      <p:sp>
        <p:nvSpPr>
          <p:cNvPr id="38" name="Rectangle: Folded Corner 37">
            <a:extLst>
              <a:ext uri="{FF2B5EF4-FFF2-40B4-BE49-F238E27FC236}">
                <a16:creationId xmlns:a16="http://schemas.microsoft.com/office/drawing/2014/main" id="{7FC1AA40-C012-BF18-3B77-C1696931A1F2}"/>
              </a:ext>
            </a:extLst>
          </p:cNvPr>
          <p:cNvSpPr/>
          <p:nvPr/>
        </p:nvSpPr>
        <p:spPr>
          <a:xfrm>
            <a:off x="4824703" y="4076088"/>
            <a:ext cx="5368924" cy="2247877"/>
          </a:xfrm>
          <a:prstGeom prst="foldedCorner">
            <a:avLst/>
          </a:prstGeom>
          <a:solidFill>
            <a:schemeClr val="bg1">
              <a:lumMod val="9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120">
              <a:spcAft>
                <a:spcPts val="600"/>
              </a:spcAft>
            </a:pPr>
            <a:endParaRPr lang="en-US" sz="1200" b="1" u="sng" dirty="0">
              <a:solidFill>
                <a:srgbClr val="002060"/>
              </a:solidFill>
              <a:ea typeface="Calibri"/>
              <a:cs typeface="Calibri"/>
              <a:sym typeface="Calibri"/>
            </a:endParaRPr>
          </a:p>
          <a:p>
            <a:pPr lvl="0" defTabSz="457120">
              <a:spcAft>
                <a:spcPts val="600"/>
              </a:spcAft>
            </a:pPr>
            <a:r>
              <a:rPr lang="en-US" sz="1200" b="1" u="sng" dirty="0">
                <a:solidFill>
                  <a:srgbClr val="057777"/>
                </a:solidFill>
                <a:ea typeface="Calibri"/>
                <a:cs typeface="Calibri"/>
                <a:sym typeface="Calibri"/>
              </a:rPr>
              <a:t>OVERALL GCS KEY OPTIMIZATION POINTS: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Applied bucket lifecycle rules to all the standard storage class buckets.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Dropped serval objects as part of compliance cleanup and applied retention policy for some of the large subject areas.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Added more monitoring and budgeting alerts.</a:t>
            </a:r>
          </a:p>
          <a:p>
            <a:pPr marL="571500" lvl="0" indent="-571500" defTabSz="457120">
              <a:spcAft>
                <a:spcPts val="600"/>
              </a:spcAft>
              <a:buFont typeface="Wingdings" panose="05000000000000000000" pitchFamily="2" charset="2"/>
              <a:buChar char="v"/>
            </a:pPr>
            <a:r>
              <a:rPr lang="en-US" sz="1100" dirty="0">
                <a:solidFill>
                  <a:srgbClr val="112940"/>
                </a:solidFill>
                <a:cs typeface="Calibri"/>
              </a:rPr>
              <a:t>Planning to cut another </a:t>
            </a:r>
            <a:r>
              <a:rPr lang="en-US" sz="1100" b="1" dirty="0">
                <a:solidFill>
                  <a:srgbClr val="112940"/>
                </a:solidFill>
                <a:cs typeface="Calibri"/>
              </a:rPr>
              <a:t>$20-30 </a:t>
            </a:r>
            <a:r>
              <a:rPr lang="en-US" sz="1100" dirty="0">
                <a:solidFill>
                  <a:srgbClr val="112940"/>
                </a:solidFill>
                <a:cs typeface="Calibri"/>
              </a:rPr>
              <a:t>per day from the current 115 avg per day bill, so we could save around </a:t>
            </a:r>
            <a:r>
              <a:rPr lang="en-US" sz="1100" b="1" dirty="0">
                <a:solidFill>
                  <a:srgbClr val="FF0000"/>
                </a:solidFill>
                <a:cs typeface="Calibri"/>
              </a:rPr>
              <a:t>20 to 25</a:t>
            </a:r>
            <a:r>
              <a:rPr lang="en-US" sz="1100" dirty="0">
                <a:solidFill>
                  <a:srgbClr val="112940"/>
                </a:solidFill>
                <a:cs typeface="Calibri"/>
              </a:rPr>
              <a:t>% from here.</a:t>
            </a:r>
          </a:p>
          <a:p>
            <a:pPr lvl="0" defTabSz="457120">
              <a:spcAft>
                <a:spcPts val="600"/>
              </a:spcAft>
            </a:pPr>
            <a:endParaRPr lang="en-US" sz="1100" dirty="0">
              <a:solidFill>
                <a:srgbClr val="112940"/>
              </a:solidFill>
              <a:cs typeface="Calibri"/>
            </a:endParaRPr>
          </a:p>
        </p:txBody>
      </p:sp>
      <p:pic>
        <p:nvPicPr>
          <p:cNvPr id="5" name="Picture 4">
            <a:extLst>
              <a:ext uri="{FF2B5EF4-FFF2-40B4-BE49-F238E27FC236}">
                <a16:creationId xmlns:a16="http://schemas.microsoft.com/office/drawing/2014/main" id="{326658F7-6743-0AA7-E260-7B0E0622320E}"/>
              </a:ext>
            </a:extLst>
          </p:cNvPr>
          <p:cNvPicPr>
            <a:picLocks noChangeAspect="1"/>
          </p:cNvPicPr>
          <p:nvPr/>
        </p:nvPicPr>
        <p:blipFill>
          <a:blip r:embed="rId3"/>
          <a:stretch>
            <a:fillRect/>
          </a:stretch>
        </p:blipFill>
        <p:spPr>
          <a:xfrm>
            <a:off x="1149292" y="1401287"/>
            <a:ext cx="8081818" cy="1595538"/>
          </a:xfrm>
          <a:prstGeom prst="rect">
            <a:avLst/>
          </a:prstGeom>
        </p:spPr>
      </p:pic>
    </p:spTree>
    <p:extLst>
      <p:ext uri="{BB962C8B-B14F-4D97-AF65-F5344CB8AC3E}">
        <p14:creationId xmlns:p14="http://schemas.microsoft.com/office/powerpoint/2010/main" val="2650159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HdRTOpGo0KWYik0oiQyzQ"/>
</p:tagLst>
</file>

<file path=ppt/tags/tag10.xml><?xml version="1.0" encoding="utf-8"?>
<p:tagLst xmlns:a="http://schemas.openxmlformats.org/drawingml/2006/main" xmlns:r="http://schemas.openxmlformats.org/officeDocument/2006/relationships" xmlns:p="http://schemas.openxmlformats.org/presentationml/2006/main">
  <p:tag name="NAME" val="RectangleText"/>
</p:tagLst>
</file>

<file path=ppt/tags/tag11.xml><?xml version="1.0" encoding="utf-8"?>
<p:tagLst xmlns:a="http://schemas.openxmlformats.org/drawingml/2006/main" xmlns:r="http://schemas.openxmlformats.org/officeDocument/2006/relationships" xmlns:p="http://schemas.openxmlformats.org/presentationml/2006/main">
  <p:tag name="NAME" val="RectangleShape"/>
</p:tagLst>
</file>

<file path=ppt/tags/tag12.xml><?xml version="1.0" encoding="utf-8"?>
<p:tagLst xmlns:a="http://schemas.openxmlformats.org/drawingml/2006/main" xmlns:r="http://schemas.openxmlformats.org/officeDocument/2006/relationships" xmlns:p="http://schemas.openxmlformats.org/presentationml/2006/main">
  <p:tag name="NAME" val="RectangleText"/>
</p:tagLst>
</file>

<file path=ppt/tags/tag13.xml><?xml version="1.0" encoding="utf-8"?>
<p:tagLst xmlns:a="http://schemas.openxmlformats.org/drawingml/2006/main" xmlns:r="http://schemas.openxmlformats.org/officeDocument/2006/relationships" xmlns:p="http://schemas.openxmlformats.org/presentationml/2006/main">
  <p:tag name="NAME" val="RectangleShape"/>
</p:tagLst>
</file>

<file path=ppt/tags/tag14.xml><?xml version="1.0" encoding="utf-8"?>
<p:tagLst xmlns:a="http://schemas.openxmlformats.org/drawingml/2006/main" xmlns:r="http://schemas.openxmlformats.org/officeDocument/2006/relationships" xmlns:p="http://schemas.openxmlformats.org/presentationml/2006/main">
  <p:tag name="NAME" val="RectangleText"/>
</p:tagLst>
</file>

<file path=ppt/tags/tag15.xml><?xml version="1.0" encoding="utf-8"?>
<p:tagLst xmlns:a="http://schemas.openxmlformats.org/drawingml/2006/main" xmlns:r="http://schemas.openxmlformats.org/officeDocument/2006/relationships" xmlns:p="http://schemas.openxmlformats.org/presentationml/2006/main">
  <p:tag name="NAME" val="RectangleShape"/>
</p:tagLst>
</file>

<file path=ppt/tags/tag16.xml><?xml version="1.0" encoding="utf-8"?>
<p:tagLst xmlns:a="http://schemas.openxmlformats.org/drawingml/2006/main" xmlns:r="http://schemas.openxmlformats.org/officeDocument/2006/relationships" xmlns:p="http://schemas.openxmlformats.org/presentationml/2006/main">
  <p:tag name="NAME" val="RectangleText"/>
</p:tagLst>
</file>

<file path=ppt/tags/tag17.xml><?xml version="1.0" encoding="utf-8"?>
<p:tagLst xmlns:a="http://schemas.openxmlformats.org/drawingml/2006/main" xmlns:r="http://schemas.openxmlformats.org/officeDocument/2006/relationships" xmlns:p="http://schemas.openxmlformats.org/presentationml/2006/main">
  <p:tag name="NAME" val="RectangleShape"/>
</p:tagLst>
</file>

<file path=ppt/tags/tag18.xml><?xml version="1.0" encoding="utf-8"?>
<p:tagLst xmlns:a="http://schemas.openxmlformats.org/drawingml/2006/main" xmlns:r="http://schemas.openxmlformats.org/officeDocument/2006/relationships" xmlns:p="http://schemas.openxmlformats.org/presentationml/2006/main">
  <p:tag name="NAME" val="RectangleText"/>
</p:tagLst>
</file>

<file path=ppt/tags/tag19.xml><?xml version="1.0" encoding="utf-8"?>
<p:tagLst xmlns:a="http://schemas.openxmlformats.org/drawingml/2006/main" xmlns:r="http://schemas.openxmlformats.org/officeDocument/2006/relationships" xmlns:p="http://schemas.openxmlformats.org/presentationml/2006/main">
  <p:tag name="NAME" val="RectangleShap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lVhlYWB4Tkuf7EBpXKByzQ"/>
</p:tagLst>
</file>

<file path=ppt/tags/tag20.xml><?xml version="1.0" encoding="utf-8"?>
<p:tagLst xmlns:a="http://schemas.openxmlformats.org/drawingml/2006/main" xmlns:r="http://schemas.openxmlformats.org/officeDocument/2006/relationships" xmlns:p="http://schemas.openxmlformats.org/presentationml/2006/main">
  <p:tag name="NAME" val="RectangleText"/>
</p:tagLst>
</file>

<file path=ppt/tags/tag21.xml><?xml version="1.0" encoding="utf-8"?>
<p:tagLst xmlns:a="http://schemas.openxmlformats.org/drawingml/2006/main" xmlns:r="http://schemas.openxmlformats.org/officeDocument/2006/relationships" xmlns:p="http://schemas.openxmlformats.org/presentationml/2006/main">
  <p:tag name="NAME" val="RectangleShape"/>
</p:tagLst>
</file>

<file path=ppt/tags/tag22.xml><?xml version="1.0" encoding="utf-8"?>
<p:tagLst xmlns:a="http://schemas.openxmlformats.org/drawingml/2006/main" xmlns:r="http://schemas.openxmlformats.org/officeDocument/2006/relationships" xmlns:p="http://schemas.openxmlformats.org/presentationml/2006/main">
  <p:tag name="NAME" val="RectangleText"/>
</p:tagLst>
</file>

<file path=ppt/tags/tag23.xml><?xml version="1.0" encoding="utf-8"?>
<p:tagLst xmlns:a="http://schemas.openxmlformats.org/drawingml/2006/main" xmlns:r="http://schemas.openxmlformats.org/officeDocument/2006/relationships" xmlns:p="http://schemas.openxmlformats.org/presentationml/2006/main">
  <p:tag name="NAME" val="RectangleShape"/>
</p:tagLst>
</file>

<file path=ppt/tags/tag24.xml><?xml version="1.0" encoding="utf-8"?>
<p:tagLst xmlns:a="http://schemas.openxmlformats.org/drawingml/2006/main" xmlns:r="http://schemas.openxmlformats.org/officeDocument/2006/relationships" xmlns:p="http://schemas.openxmlformats.org/presentationml/2006/main">
  <p:tag name="NAME" val="RectangleText"/>
</p:tagLst>
</file>

<file path=ppt/tags/tag25.xml><?xml version="1.0" encoding="utf-8"?>
<p:tagLst xmlns:a="http://schemas.openxmlformats.org/drawingml/2006/main" xmlns:r="http://schemas.openxmlformats.org/officeDocument/2006/relationships" xmlns:p="http://schemas.openxmlformats.org/presentationml/2006/main">
  <p:tag name="NAME" val="RectangleShape"/>
</p:tagLst>
</file>

<file path=ppt/tags/tag26.xml><?xml version="1.0" encoding="utf-8"?>
<p:tagLst xmlns:a="http://schemas.openxmlformats.org/drawingml/2006/main" xmlns:r="http://schemas.openxmlformats.org/officeDocument/2006/relationships" xmlns:p="http://schemas.openxmlformats.org/presentationml/2006/main">
  <p:tag name="NAME" val="RectangleText"/>
</p:tagLst>
</file>

<file path=ppt/tags/tag27.xml><?xml version="1.0" encoding="utf-8"?>
<p:tagLst xmlns:a="http://schemas.openxmlformats.org/drawingml/2006/main" xmlns:r="http://schemas.openxmlformats.org/officeDocument/2006/relationships" xmlns:p="http://schemas.openxmlformats.org/presentationml/2006/main">
  <p:tag name="NAME" val="RectangleShape"/>
</p:tagLst>
</file>

<file path=ppt/tags/tag28.xml><?xml version="1.0" encoding="utf-8"?>
<p:tagLst xmlns:a="http://schemas.openxmlformats.org/drawingml/2006/main" xmlns:r="http://schemas.openxmlformats.org/officeDocument/2006/relationships" xmlns:p="http://schemas.openxmlformats.org/presentationml/2006/main">
  <p:tag name="NAME" val="RectangleText"/>
</p:tagLst>
</file>

<file path=ppt/tags/tag29.xml><?xml version="1.0" encoding="utf-8"?>
<p:tagLst xmlns:a="http://schemas.openxmlformats.org/drawingml/2006/main" xmlns:r="http://schemas.openxmlformats.org/officeDocument/2006/relationships" xmlns:p="http://schemas.openxmlformats.org/presentationml/2006/main">
  <p:tag name="NAME" val="RectangleSha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ZGSOG_bBUalTDj61keJ7A"/>
</p:tagLst>
</file>

<file path=ppt/tags/tag30.xml><?xml version="1.0" encoding="utf-8"?>
<p:tagLst xmlns:a="http://schemas.openxmlformats.org/drawingml/2006/main" xmlns:r="http://schemas.openxmlformats.org/officeDocument/2006/relationships" xmlns:p="http://schemas.openxmlformats.org/presentationml/2006/main">
  <p:tag name="NAME" val="RectangleText"/>
</p:tagLst>
</file>

<file path=ppt/tags/tag31.xml><?xml version="1.0" encoding="utf-8"?>
<p:tagLst xmlns:a="http://schemas.openxmlformats.org/drawingml/2006/main" xmlns:r="http://schemas.openxmlformats.org/officeDocument/2006/relationships" xmlns:p="http://schemas.openxmlformats.org/presentationml/2006/main">
  <p:tag name="NAME" val="RectangleShape"/>
</p:tagLst>
</file>

<file path=ppt/tags/tag32.xml><?xml version="1.0" encoding="utf-8"?>
<p:tagLst xmlns:a="http://schemas.openxmlformats.org/drawingml/2006/main" xmlns:r="http://schemas.openxmlformats.org/officeDocument/2006/relationships" xmlns:p="http://schemas.openxmlformats.org/presentationml/2006/main">
  <p:tag name="NAME" val="RectangleText"/>
</p:tagLst>
</file>

<file path=ppt/tags/tag33.xml><?xml version="1.0" encoding="utf-8"?>
<p:tagLst xmlns:a="http://schemas.openxmlformats.org/drawingml/2006/main" xmlns:r="http://schemas.openxmlformats.org/officeDocument/2006/relationships" xmlns:p="http://schemas.openxmlformats.org/presentationml/2006/main">
  <p:tag name="NAME" val="RectangleShape"/>
</p:tagLst>
</file>

<file path=ppt/tags/tag34.xml><?xml version="1.0" encoding="utf-8"?>
<p:tagLst xmlns:a="http://schemas.openxmlformats.org/drawingml/2006/main" xmlns:r="http://schemas.openxmlformats.org/officeDocument/2006/relationships" xmlns:p="http://schemas.openxmlformats.org/presentationml/2006/main">
  <p:tag name="NAME" val="RectangleText"/>
</p:tagLst>
</file>

<file path=ppt/tags/tag35.xml><?xml version="1.0" encoding="utf-8"?>
<p:tagLst xmlns:a="http://schemas.openxmlformats.org/drawingml/2006/main" xmlns:r="http://schemas.openxmlformats.org/officeDocument/2006/relationships" xmlns:p="http://schemas.openxmlformats.org/presentationml/2006/main">
  <p:tag name="NAME" val="RectangleShape"/>
</p:tagLst>
</file>

<file path=ppt/tags/tag36.xml><?xml version="1.0" encoding="utf-8"?>
<p:tagLst xmlns:a="http://schemas.openxmlformats.org/drawingml/2006/main" xmlns:r="http://schemas.openxmlformats.org/officeDocument/2006/relationships" xmlns:p="http://schemas.openxmlformats.org/presentationml/2006/main">
  <p:tag name="NAME" val="RectangleText"/>
</p:tagLst>
</file>

<file path=ppt/tags/tag37.xml><?xml version="1.0" encoding="utf-8"?>
<p:tagLst xmlns:a="http://schemas.openxmlformats.org/drawingml/2006/main" xmlns:r="http://schemas.openxmlformats.org/officeDocument/2006/relationships" xmlns:p="http://schemas.openxmlformats.org/presentationml/2006/main">
  <p:tag name="NAME" val="RectangleShape"/>
</p:tagLst>
</file>

<file path=ppt/tags/tag38.xml><?xml version="1.0" encoding="utf-8"?>
<p:tagLst xmlns:a="http://schemas.openxmlformats.org/drawingml/2006/main" xmlns:r="http://schemas.openxmlformats.org/officeDocument/2006/relationships" xmlns:p="http://schemas.openxmlformats.org/presentationml/2006/main">
  <p:tag name="NAME" val="RectangleText"/>
</p:tagLst>
</file>

<file path=ppt/tags/tag39.xml><?xml version="1.0" encoding="utf-8"?>
<p:tagLst xmlns:a="http://schemas.openxmlformats.org/drawingml/2006/main" xmlns:r="http://schemas.openxmlformats.org/officeDocument/2006/relationships" xmlns:p="http://schemas.openxmlformats.org/presentationml/2006/main">
  <p:tag name="NAME" val="RectangleShap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HdRTOpGo0KWYik0oiQyzQ"/>
</p:tagLst>
</file>

<file path=ppt/tags/tag40.xml><?xml version="1.0" encoding="utf-8"?>
<p:tagLst xmlns:a="http://schemas.openxmlformats.org/drawingml/2006/main" xmlns:r="http://schemas.openxmlformats.org/officeDocument/2006/relationships" xmlns:p="http://schemas.openxmlformats.org/presentationml/2006/main">
  <p:tag name="NAME" val="RectangleText"/>
</p:tagLst>
</file>

<file path=ppt/tags/tag41.xml><?xml version="1.0" encoding="utf-8"?>
<p:tagLst xmlns:a="http://schemas.openxmlformats.org/drawingml/2006/main" xmlns:r="http://schemas.openxmlformats.org/officeDocument/2006/relationships" xmlns:p="http://schemas.openxmlformats.org/presentationml/2006/main">
  <p:tag name="NAME" val="RectangleShape"/>
</p:tagLst>
</file>

<file path=ppt/tags/tag42.xml><?xml version="1.0" encoding="utf-8"?>
<p:tagLst xmlns:a="http://schemas.openxmlformats.org/drawingml/2006/main" xmlns:r="http://schemas.openxmlformats.org/officeDocument/2006/relationships" xmlns:p="http://schemas.openxmlformats.org/presentationml/2006/main">
  <p:tag name="NAME" val="RectangleText"/>
</p:tagLst>
</file>

<file path=ppt/tags/tag43.xml><?xml version="1.0" encoding="utf-8"?>
<p:tagLst xmlns:a="http://schemas.openxmlformats.org/drawingml/2006/main" xmlns:r="http://schemas.openxmlformats.org/officeDocument/2006/relationships" xmlns:p="http://schemas.openxmlformats.org/presentationml/2006/main">
  <p:tag name="NAME" val="RectangleShape"/>
</p:tagLst>
</file>

<file path=ppt/tags/tag44.xml><?xml version="1.0" encoding="utf-8"?>
<p:tagLst xmlns:a="http://schemas.openxmlformats.org/drawingml/2006/main" xmlns:r="http://schemas.openxmlformats.org/officeDocument/2006/relationships" xmlns:p="http://schemas.openxmlformats.org/presentationml/2006/main">
  <p:tag name="NAME" val="RectangleText"/>
</p:tagLst>
</file>

<file path=ppt/tags/tag45.xml><?xml version="1.0" encoding="utf-8"?>
<p:tagLst xmlns:a="http://schemas.openxmlformats.org/drawingml/2006/main" xmlns:r="http://schemas.openxmlformats.org/officeDocument/2006/relationships" xmlns:p="http://schemas.openxmlformats.org/presentationml/2006/main">
  <p:tag name="NAME" val="RectangleShape"/>
</p:tagLst>
</file>

<file path=ppt/tags/tag46.xml><?xml version="1.0" encoding="utf-8"?>
<p:tagLst xmlns:a="http://schemas.openxmlformats.org/drawingml/2006/main" xmlns:r="http://schemas.openxmlformats.org/officeDocument/2006/relationships" xmlns:p="http://schemas.openxmlformats.org/presentationml/2006/main">
  <p:tag name="NAME" val="RectangleText"/>
</p:tagLst>
</file>

<file path=ppt/tags/tag47.xml><?xml version="1.0" encoding="utf-8"?>
<p:tagLst xmlns:a="http://schemas.openxmlformats.org/drawingml/2006/main" xmlns:r="http://schemas.openxmlformats.org/officeDocument/2006/relationships" xmlns:p="http://schemas.openxmlformats.org/presentationml/2006/main">
  <p:tag name="NAME" val="RectangleShape"/>
</p:tagLst>
</file>

<file path=ppt/tags/tag48.xml><?xml version="1.0" encoding="utf-8"?>
<p:tagLst xmlns:a="http://schemas.openxmlformats.org/drawingml/2006/main" xmlns:r="http://schemas.openxmlformats.org/officeDocument/2006/relationships" xmlns:p="http://schemas.openxmlformats.org/presentationml/2006/main">
  <p:tag name="NAME" val="RectangleText"/>
</p:tagLst>
</file>

<file path=ppt/tags/tag5.xml><?xml version="1.0" encoding="utf-8"?>
<p:tagLst xmlns:a="http://schemas.openxmlformats.org/drawingml/2006/main" xmlns:r="http://schemas.openxmlformats.org/officeDocument/2006/relationships" xmlns:p="http://schemas.openxmlformats.org/presentationml/2006/main">
  <p:tag name="NAME" val="RectangleShape"/>
</p:tagLst>
</file>

<file path=ppt/tags/tag6.xml><?xml version="1.0" encoding="utf-8"?>
<p:tagLst xmlns:a="http://schemas.openxmlformats.org/drawingml/2006/main" xmlns:r="http://schemas.openxmlformats.org/officeDocument/2006/relationships" xmlns:p="http://schemas.openxmlformats.org/presentationml/2006/main">
  <p:tag name="NAME" val="RectangleText"/>
</p:tagLst>
</file>

<file path=ppt/tags/tag7.xml><?xml version="1.0" encoding="utf-8"?>
<p:tagLst xmlns:a="http://schemas.openxmlformats.org/drawingml/2006/main" xmlns:r="http://schemas.openxmlformats.org/officeDocument/2006/relationships" xmlns:p="http://schemas.openxmlformats.org/presentationml/2006/main">
  <p:tag name="NAME" val="RectangleShape"/>
</p:tagLst>
</file>

<file path=ppt/tags/tag8.xml><?xml version="1.0" encoding="utf-8"?>
<p:tagLst xmlns:a="http://schemas.openxmlformats.org/drawingml/2006/main" xmlns:r="http://schemas.openxmlformats.org/officeDocument/2006/relationships" xmlns:p="http://schemas.openxmlformats.org/presentationml/2006/main">
  <p:tag name="NAME" val="RectangleText"/>
</p:tagLst>
</file>

<file path=ppt/tags/tag9.xml><?xml version="1.0" encoding="utf-8"?>
<p:tagLst xmlns:a="http://schemas.openxmlformats.org/drawingml/2006/main" xmlns:r="http://schemas.openxmlformats.org/officeDocument/2006/relationships" xmlns:p="http://schemas.openxmlformats.org/presentationml/2006/main">
  <p:tag name="NAME" val="RectangleShap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_Template 2000">
  <a:themeElements>
    <a:clrScheme name="U_Template 2000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U_Template 2000">
      <a:majorFont>
        <a:latin typeface="Arial"/>
        <a:ea typeface="-윤고딕130"/>
        <a:cs typeface=""/>
      </a:majorFont>
      <a:minorFont>
        <a:latin typeface="Arial"/>
        <a:ea typeface="-윤고딕130"/>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_Template 2000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4279</TotalTime>
  <Words>1648</Words>
  <Application>Microsoft Office PowerPoint</Application>
  <PresentationFormat>Widescreen</PresentationFormat>
  <Paragraphs>229</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-apple-system</vt:lpstr>
      <vt:lpstr>Arial</vt:lpstr>
      <vt:lpstr>Calibri</vt:lpstr>
      <vt:lpstr>Calibri Light</vt:lpstr>
      <vt:lpstr>Roboto</vt:lpstr>
      <vt:lpstr>Wingdings</vt:lpstr>
      <vt:lpstr>Office Theme</vt:lpstr>
      <vt:lpstr>U_Template 2000</vt:lpstr>
      <vt:lpstr>PowerPoint Presentation</vt:lpstr>
      <vt:lpstr>PowerPoint Presentation</vt:lpstr>
      <vt:lpstr>How much we pay now?</vt:lpstr>
      <vt:lpstr>What do we have?</vt:lpstr>
      <vt:lpstr>What do we have?</vt:lpstr>
      <vt:lpstr>Where are we spending more?</vt:lpstr>
      <vt:lpstr>Analyze spending patterns-BQ Analysis</vt:lpstr>
      <vt:lpstr>Analyze spending patterns-BQ Storage</vt:lpstr>
      <vt:lpstr>Analyze spending patterns-GCS Storage</vt:lpstr>
      <vt:lpstr>Cost Optimization for Compute Engines</vt:lpstr>
      <vt:lpstr>Chargeback Process</vt:lpstr>
      <vt:lpstr>Teams Mapping– Roles, Responsibilities &amp; Privileges </vt:lpstr>
      <vt:lpstr>PowerPoint Presentation</vt:lpstr>
      <vt:lpstr>Key Milestones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BigQuery</dc:title>
  <dc:creator>Jannu, Ravi</dc:creator>
  <cp:lastModifiedBy>Jannu, Ravi</cp:lastModifiedBy>
  <cp:revision>47</cp:revision>
  <dcterms:created xsi:type="dcterms:W3CDTF">2021-09-17T01:37:04Z</dcterms:created>
  <dcterms:modified xsi:type="dcterms:W3CDTF">2023-10-12T18:49:58Z</dcterms:modified>
</cp:coreProperties>
</file>