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38" d="100"/>
          <a:sy n="38" d="100"/>
        </p:scale>
        <p:origin x="11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18767" y="1782746"/>
            <a:ext cx="10043998"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Ethical keylogger development</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Dhilip Kumar A–Kings engineering college– 210821205023 – B.Tech IT III YEAR</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lgn="l">
              <a:buNone/>
            </a:pPr>
            <a:r>
              <a:rPr lang="en-US" b="0" i="0" dirty="0">
                <a:solidFill>
                  <a:schemeClr val="tx1">
                    <a:lumMod val="95000"/>
                    <a:lumOff val="5000"/>
                  </a:schemeClr>
                </a:solidFill>
                <a:effectLst/>
              </a:rPr>
              <a:t>The future scope of this keylogger project includes several potential enhancements:</a:t>
            </a:r>
          </a:p>
          <a:p>
            <a:pPr algn="l">
              <a:buFont typeface="Arial" panose="020B0604020202020204" pitchFamily="34" charset="0"/>
              <a:buChar char="•"/>
            </a:pPr>
            <a:r>
              <a:rPr lang="en-US" b="0" i="0" dirty="0">
                <a:solidFill>
                  <a:schemeClr val="tx1">
                    <a:lumMod val="95000"/>
                    <a:lumOff val="5000"/>
                  </a:schemeClr>
                </a:solidFill>
                <a:effectLst/>
              </a:rPr>
              <a:t>Integration with machine learning algorithms for advanced behavioral analysis and anomaly detection</a:t>
            </a:r>
          </a:p>
          <a:p>
            <a:pPr algn="l">
              <a:buFont typeface="Arial" panose="020B0604020202020204" pitchFamily="34" charset="0"/>
              <a:buChar char="•"/>
            </a:pPr>
            <a:r>
              <a:rPr lang="en-US" b="0" i="0" dirty="0">
                <a:solidFill>
                  <a:schemeClr val="tx1">
                    <a:lumMod val="95000"/>
                    <a:lumOff val="5000"/>
                  </a:schemeClr>
                </a:solidFill>
                <a:effectLst/>
              </a:rPr>
              <a:t>Expansion of reporting capabilities to include detailed session logs, application usage patterns, and productivity metrics</a:t>
            </a:r>
          </a:p>
          <a:p>
            <a:pPr algn="l">
              <a:buFont typeface="Arial" panose="020B0604020202020204" pitchFamily="34" charset="0"/>
              <a:buChar char="•"/>
            </a:pPr>
            <a:r>
              <a:rPr lang="en-US" b="0" i="0" dirty="0">
                <a:solidFill>
                  <a:schemeClr val="tx1">
                    <a:lumMod val="95000"/>
                    <a:lumOff val="5000"/>
                  </a:schemeClr>
                </a:solidFill>
                <a:effectLst/>
              </a:rPr>
              <a:t>Development of mobile and cloud-based versions to enable cross-device monitoring and remote accessibility</a:t>
            </a:r>
          </a:p>
          <a:p>
            <a:pPr algn="l">
              <a:buFont typeface="Arial" panose="020B0604020202020204" pitchFamily="34" charset="0"/>
              <a:buChar char="•"/>
            </a:pPr>
            <a:r>
              <a:rPr lang="en-US" b="0" i="0" dirty="0">
                <a:solidFill>
                  <a:schemeClr val="tx1">
                    <a:lumMod val="95000"/>
                    <a:lumOff val="5000"/>
                  </a:schemeClr>
                </a:solidFill>
                <a:effectLst/>
              </a:rPr>
              <a:t>Incorporation of real-time alerting mechanisms to notify administrators of suspicious activities or security incidents</a:t>
            </a:r>
          </a:p>
          <a:p>
            <a:pPr algn="l">
              <a:buFont typeface="Arial" panose="020B0604020202020204" pitchFamily="34" charset="0"/>
              <a:buChar char="•"/>
            </a:pPr>
            <a:r>
              <a:rPr lang="en-US" b="0" i="0" dirty="0">
                <a:solidFill>
                  <a:schemeClr val="tx1">
                    <a:lumMod val="95000"/>
                    <a:lumOff val="5000"/>
                  </a:schemeClr>
                </a:solidFill>
                <a:effectLst/>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p>
          <a:p>
            <a:pPr marL="305435" indent="-305435"/>
            <a:endParaRPr lang="en-US" dirty="0">
              <a:solidFill>
                <a:schemeClr val="tx1">
                  <a:lumMod val="95000"/>
                  <a:lumOff val="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232452"/>
            <a:ext cx="11029615" cy="4923392"/>
          </a:xfrm>
        </p:spPr>
        <p:txBody>
          <a:bodyPr>
            <a:normAutofit/>
          </a:bodyPr>
          <a:lstStyle/>
          <a:p>
            <a:pPr algn="l">
              <a:buFont typeface="+mj-lt"/>
              <a:buAutoNum type="arabicPeriod"/>
            </a:pPr>
            <a:r>
              <a:rPr lang="en-US" sz="1600" b="1" i="0" dirty="0">
                <a:solidFill>
                  <a:schemeClr val="tx1">
                    <a:lumMod val="95000"/>
                    <a:lumOff val="5000"/>
                  </a:schemeClr>
                </a:solidFill>
                <a:effectLst/>
              </a:rPr>
              <a:t>Cybersecurity and Data Privacy Regulations: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General Data Protection Regulation (GDPR)</a:t>
            </a:r>
          </a:p>
          <a:p>
            <a:pPr marL="742950" lvl="1" indent="-285750" algn="l">
              <a:buFont typeface="+mj-lt"/>
              <a:buAutoNum type="arabicPeriod"/>
            </a:pPr>
            <a:r>
              <a:rPr lang="en-US" sz="1600" b="0" i="0" dirty="0">
                <a:solidFill>
                  <a:schemeClr val="tx1">
                    <a:lumMod val="95000"/>
                    <a:lumOff val="5000"/>
                  </a:schemeClr>
                </a:solidFill>
                <a:effectLst/>
              </a:rPr>
              <a:t>Health Insurance Portability and Accountability Act (HIPAA)</a:t>
            </a:r>
          </a:p>
          <a:p>
            <a:pPr marL="742950" lvl="1" indent="-285750" algn="l">
              <a:buFont typeface="+mj-lt"/>
              <a:buAutoNum type="arabicPeriod"/>
            </a:pPr>
            <a:r>
              <a:rPr lang="en-US" sz="1600" b="0" i="0" dirty="0">
                <a:solidFill>
                  <a:schemeClr val="tx1">
                    <a:lumMod val="95000"/>
                    <a:lumOff val="5000"/>
                  </a:schemeClr>
                </a:solidFill>
                <a:effectLst/>
              </a:rPr>
              <a:t>National Institute of Standards and Technology (NIST) Cybersecurity Framework</a:t>
            </a:r>
          </a:p>
          <a:p>
            <a:pPr algn="l">
              <a:buFont typeface="+mj-lt"/>
              <a:buAutoNum type="arabicPeriod"/>
            </a:pPr>
            <a:r>
              <a:rPr lang="en-US" sz="1600" b="1" i="0" dirty="0">
                <a:solidFill>
                  <a:schemeClr val="tx1">
                    <a:lumMod val="95000"/>
                    <a:lumOff val="5000"/>
                  </a:schemeClr>
                </a:solidFill>
                <a:effectLst/>
              </a:rPr>
              <a:t>Python Libraries: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pynput Library Documentation: </a:t>
            </a:r>
            <a:r>
              <a:rPr lang="en-US" sz="1600" b="0" i="0" u="none" strike="noStrike" dirty="0">
                <a:solidFill>
                  <a:schemeClr val="tx1">
                    <a:lumMod val="95000"/>
                    <a:lumOff val="5000"/>
                  </a:schemeClr>
                </a:solidFill>
                <a:effectLst/>
                <a:hlinkClick r:id="rId2">
                  <a:extLst>
                    <a:ext uri="{A12FA001-AC4F-418D-AE19-62706E023703}">
                      <ahyp:hlinkClr xmlns:ahyp="http://schemas.microsoft.com/office/drawing/2018/hyperlinkcolor" val="tx"/>
                    </a:ext>
                  </a:extLst>
                </a:hlinkClick>
              </a:rPr>
              <a:t>https://pynput.readthedocs.io/en/latest/</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Tkinter Library Documentation: </a:t>
            </a:r>
            <a:r>
              <a:rPr lang="en-US" sz="1600" b="0" i="0" u="none" strike="noStrike" dirty="0">
                <a:solidFill>
                  <a:schemeClr val="tx1">
                    <a:lumMod val="95000"/>
                    <a:lumOff val="5000"/>
                  </a:schemeClr>
                </a:solidFill>
                <a:effectLst/>
                <a:hlinkClick r:id="rId3">
                  <a:extLst>
                    <a:ext uri="{A12FA001-AC4F-418D-AE19-62706E023703}">
                      <ahyp:hlinkClr xmlns:ahyp="http://schemas.microsoft.com/office/drawing/2018/hyperlinkcolor" val="tx"/>
                    </a:ext>
                  </a:extLst>
                </a:hlinkClick>
              </a:rPr>
              <a:t>https://docs.python.org/3/library/tkinter.html</a:t>
            </a:r>
            <a:endParaRPr lang="en-US" sz="1600" b="0" i="0" dirty="0">
              <a:solidFill>
                <a:schemeClr val="tx1">
                  <a:lumMod val="95000"/>
                  <a:lumOff val="5000"/>
                </a:schemeClr>
              </a:solidFill>
              <a:effectLst/>
            </a:endParaRPr>
          </a:p>
          <a:p>
            <a:pPr algn="l">
              <a:buFont typeface="+mj-lt"/>
              <a:buAutoNum type="arabicPeriod"/>
            </a:pPr>
            <a:r>
              <a:rPr lang="en-US" sz="1600" b="1" i="0" dirty="0">
                <a:solidFill>
                  <a:schemeClr val="tx1">
                    <a:lumMod val="95000"/>
                    <a:lumOff val="5000"/>
                  </a:schemeClr>
                </a:solidFill>
                <a:effectLst/>
              </a:rPr>
              <a:t>Academic Papers and Industry Reports: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"A Survey on Keylogging in Cybersecurity: Threats, Detection, and Countermeasures" by Ahmed Salem, et al. (IEEE Access, 2019)</a:t>
            </a:r>
          </a:p>
          <a:p>
            <a:pPr algn="l">
              <a:buFont typeface="+mj-lt"/>
              <a:buAutoNum type="arabicPeriod"/>
            </a:pPr>
            <a:r>
              <a:rPr lang="en-US" sz="1600" b="1" i="0" dirty="0">
                <a:solidFill>
                  <a:schemeClr val="tx1">
                    <a:lumMod val="95000"/>
                    <a:lumOff val="5000"/>
                  </a:schemeClr>
                </a:solidFill>
                <a:effectLst/>
              </a:rPr>
              <a:t>Technical Blogs and Tutorials: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"Building a Keylogger in Python" by Brandon Skerritt: </a:t>
            </a:r>
            <a:r>
              <a:rPr lang="en-US" sz="1600" b="0" i="0" u="none" strike="noStrike" dirty="0">
                <a:solidFill>
                  <a:schemeClr val="tx1">
                    <a:lumMod val="95000"/>
                    <a:lumOff val="5000"/>
                  </a:schemeClr>
                </a:solidFill>
                <a:effectLst/>
              </a:rPr>
              <a:t>https://www.thepythoncode.com/article/write-a-keylogger-python</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"Creating a GUI Application with Tkinter" by Real Python: </a:t>
            </a:r>
            <a:r>
              <a:rPr lang="en-US" sz="1600" b="0" i="0" u="none" strike="noStrike" dirty="0">
                <a:solidFill>
                  <a:schemeClr val="tx1">
                    <a:lumMod val="95000"/>
                    <a:lumOff val="5000"/>
                  </a:schemeClr>
                </a:solidFill>
                <a:effectLst/>
              </a:rPr>
              <a:t>https://realpython.com/python-gui-tkinter/</a:t>
            </a:r>
            <a:endParaRPr lang="en-US" sz="1600" b="0" i="0" dirty="0">
              <a:solidFill>
                <a:schemeClr val="tx1">
                  <a:lumMod val="95000"/>
                  <a:lumOff val="5000"/>
                </a:schemeClr>
              </a:solidFill>
              <a:effectLst/>
            </a:endParaRPr>
          </a:p>
          <a:p>
            <a:pPr marL="0" indent="0">
              <a:buNone/>
            </a:pPr>
            <a:endParaRPr lang="en-IN" sz="16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p>
          <a:p>
            <a:pPr marL="305435" indent="-305435"/>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0" i="0" dirty="0">
                <a:solidFill>
                  <a:schemeClr val="tx1">
                    <a:lumMod val="95000"/>
                    <a:lumOff val="5000"/>
                  </a:schemeClr>
                </a:solidFill>
                <a:effectLst/>
                <a:latin typeface="Calibri" panose="020F0502020204030204" pitchFamily="34" charset="0"/>
                <a:cs typeface="Calibri" panose="020F0502020204030204" pitchFamily="34" charset="0"/>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lang="en-IN" sz="24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400" b="0" i="0" dirty="0">
                <a:solidFill>
                  <a:schemeClr val="tx1">
                    <a:lumMod val="95000"/>
                    <a:lumOff val="5000"/>
                  </a:schemeClr>
                </a:solidFill>
                <a:effectLst/>
                <a:cs typeface="Calibri" panose="020F0502020204030204" pitchFamily="34" charset="0"/>
              </a:rPr>
              <a:t>Background Keylogging: The keylogger will run silently in the background, capturing all user keystrokes without interrupting the workflow.</a:t>
            </a:r>
          </a:p>
          <a:p>
            <a:r>
              <a:rPr lang="en-US" sz="1400" b="0" i="0" dirty="0">
                <a:solidFill>
                  <a:schemeClr val="tx1">
                    <a:lumMod val="95000"/>
                    <a:lumOff val="5000"/>
                  </a:schemeClr>
                </a:solidFill>
                <a:effectLst/>
                <a:cs typeface="Calibri" panose="020F0502020204030204" pitchFamily="34" charset="0"/>
              </a:rPr>
              <a:t> Keystroke Capture: Utilizing the pynput library, the application will monitor keyboard input and record each keystroke with associated metadata (timestamp, event type, etc.).</a:t>
            </a:r>
          </a:p>
          <a:p>
            <a:r>
              <a:rPr lang="en-US" sz="1400" b="0" i="0" dirty="0">
                <a:solidFill>
                  <a:schemeClr val="tx1">
                    <a:lumMod val="95000"/>
                    <a:lumOff val="5000"/>
                  </a:schemeClr>
                </a:solidFill>
                <a:effectLst/>
                <a:cs typeface="Calibri" panose="020F0502020204030204" pitchFamily="34" charset="0"/>
              </a:rPr>
              <a:t> Secure Data Storage: The captured keystrokes will be stored locally in an encrypted database or file, ensuring the confidentiality of the recorded information. </a:t>
            </a:r>
          </a:p>
          <a:p>
            <a:r>
              <a:rPr lang="en-US" sz="1400" b="0" i="0" dirty="0">
                <a:solidFill>
                  <a:schemeClr val="tx1">
                    <a:lumMod val="95000"/>
                    <a:lumOff val="5000"/>
                  </a:schemeClr>
                </a:solidFill>
                <a:effectLst/>
                <a:cs typeface="Calibri" panose="020F0502020204030204" pitchFamily="34" charset="0"/>
              </a:rPr>
              <a:t>Remote Reporting: At predefined intervals or upon triggering a specific event, the keylogger will securely transmit the logged data to a central server over an encrypted connection. </a:t>
            </a:r>
          </a:p>
          <a:p>
            <a:r>
              <a:rPr lang="en-US" sz="1400" b="0" i="0" dirty="0">
                <a:solidFill>
                  <a:schemeClr val="tx1">
                    <a:lumMod val="95000"/>
                    <a:lumOff val="5000"/>
                  </a:schemeClr>
                </a:solidFill>
                <a:effectLst/>
                <a:cs typeface="Calibri" panose="020F0502020204030204" pitchFamily="34" charset="0"/>
              </a:rPr>
              <a:t>Server-side Analysis: The remote server will receive the keylogging data, providing administrators with comprehensive reports on user activities, potential security risks, and productivity insights.</a:t>
            </a:r>
          </a:p>
          <a:p>
            <a:r>
              <a:rPr lang="en-US" sz="1400" b="0" i="0" dirty="0">
                <a:solidFill>
                  <a:schemeClr val="tx1">
                    <a:lumMod val="95000"/>
                    <a:lumOff val="5000"/>
                  </a:schemeClr>
                </a:solidFill>
                <a:effectLst/>
                <a:cs typeface="Calibri" panose="020F0502020204030204" pitchFamily="34" charset="0"/>
              </a:rPr>
              <a:t> User Interface: The application will feature a streamlined GUI that allows users to configure settings, view connection status, and access reporting features. </a:t>
            </a:r>
          </a:p>
          <a:p>
            <a:r>
              <a:rPr lang="en-US" sz="1400" b="0" i="0" dirty="0">
                <a:solidFill>
                  <a:schemeClr val="tx1">
                    <a:lumMod val="95000"/>
                    <a:lumOff val="5000"/>
                  </a:schemeClr>
                </a:solidFill>
                <a:effectLst/>
                <a:cs typeface="Calibri" panose="020F0502020204030204" pitchFamily="34" charset="0"/>
              </a:rPr>
              <a:t>Security Measures Encryption: The keylogging data and communication with the remote server will be protected using strong encryption algorithms. </a:t>
            </a:r>
          </a:p>
          <a:p>
            <a:r>
              <a:rPr lang="en-US" sz="1400" b="0" i="0" dirty="0">
                <a:solidFill>
                  <a:schemeClr val="tx1">
                    <a:lumMod val="95000"/>
                    <a:lumOff val="5000"/>
                  </a:schemeClr>
                </a:solidFill>
                <a:effectLst/>
                <a:cs typeface="Calibri" panose="020F0502020204030204" pitchFamily="34" charset="0"/>
              </a:rPr>
              <a:t>Access Control: Implement authentication and authorization mechanisms to ensure only authorized personnel can access the keylogger settings and reports. </a:t>
            </a:r>
          </a:p>
          <a:p>
            <a:r>
              <a:rPr lang="en-US" sz="1400" b="0" i="0" dirty="0">
                <a:solidFill>
                  <a:schemeClr val="tx1">
                    <a:lumMod val="95000"/>
                    <a:lumOff val="5000"/>
                  </a:schemeClr>
                </a:solidFill>
                <a:effectLst/>
                <a:cs typeface="Calibri" panose="020F0502020204030204" pitchFamily="34" charset="0"/>
              </a:rPr>
              <a:t>Compliance and Regulations: The keylogger solution will be designed to comply with relevant data privacy regulations, ensuring ethical and lawful deployment within the organization. </a:t>
            </a:r>
          </a:p>
          <a:p>
            <a:r>
              <a:rPr lang="en-US" sz="1400" b="0" i="0" dirty="0">
                <a:solidFill>
                  <a:schemeClr val="tx1">
                    <a:lumMod val="95000"/>
                    <a:lumOff val="5000"/>
                  </a:schemeClr>
                </a:solidFill>
                <a:effectLst/>
                <a:cs typeface="Calibri" panose="020F0502020204030204" pitchFamily="34" charset="0"/>
              </a:rPr>
              <a:t>Comprehensive Reporting: The remote server will generate detailed reports on user activities, including time-stamped keystroke logs, application usage patterns, and potential security incidents.</a:t>
            </a:r>
            <a:endParaRPr lang="en-IN" sz="1400" dirty="0">
              <a:solidFill>
                <a:schemeClr val="tx1">
                  <a:lumMod val="95000"/>
                  <a:lumOff val="5000"/>
                </a:schemeClr>
              </a:solidFill>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0" i="0" dirty="0">
                <a:solidFill>
                  <a:schemeClr val="tx1">
                    <a:lumMod val="95000"/>
                    <a:lumOff val="5000"/>
                  </a:schemeClr>
                </a:solidFill>
                <a:effectLst/>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lang="en-IN" sz="1800" b="1" dirty="0">
              <a:solidFill>
                <a:schemeClr val="tx1">
                  <a:lumMod val="95000"/>
                  <a:lumOff val="5000"/>
                </a:schemeClr>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32515"/>
            <a:ext cx="11029615" cy="5242960"/>
          </a:xfrm>
        </p:spPr>
        <p:txBody>
          <a:bodyPr>
            <a:noAutofit/>
          </a:bodyPr>
          <a:lstStyle/>
          <a:p>
            <a:pPr algn="l">
              <a:buFont typeface="+mj-lt"/>
              <a:buAutoNum type="arabicPeriod"/>
            </a:pPr>
            <a:r>
              <a:rPr lang="en-US" sz="1200" b="0" i="0" dirty="0">
                <a:solidFill>
                  <a:schemeClr val="tx1">
                    <a:lumMod val="95000"/>
                    <a:lumOff val="5000"/>
                  </a:schemeClr>
                </a:solidFill>
                <a:effectLst/>
              </a:rPr>
              <a:t>Initialization:</a:t>
            </a:r>
          </a:p>
          <a:p>
            <a:pPr marL="742950" lvl="1" indent="-285750" algn="l">
              <a:buFont typeface="+mj-lt"/>
              <a:buAutoNum type="arabicPeriod"/>
            </a:pPr>
            <a:r>
              <a:rPr lang="en-US" sz="1200" b="0" i="0" dirty="0">
                <a:solidFill>
                  <a:schemeClr val="tx1">
                    <a:lumMod val="95000"/>
                    <a:lumOff val="5000"/>
                  </a:schemeClr>
                </a:solidFill>
                <a:effectLst/>
              </a:rPr>
              <a:t>Initialize essential variables and data structures for keystroke logging and remote reporting.</a:t>
            </a:r>
          </a:p>
          <a:p>
            <a:pPr marL="742950" lvl="1" indent="-285750" algn="l">
              <a:buFont typeface="+mj-lt"/>
              <a:buAutoNum type="arabicPeriod"/>
            </a:pPr>
            <a:r>
              <a:rPr lang="en-US" sz="1200" b="0" i="0" dirty="0">
                <a:solidFill>
                  <a:schemeClr val="tx1">
                    <a:lumMod val="95000"/>
                    <a:lumOff val="5000"/>
                  </a:schemeClr>
                </a:solidFill>
                <a:effectLst/>
              </a:rPr>
              <a:t>Set up a secure database or file storage system for local data management.</a:t>
            </a:r>
          </a:p>
          <a:p>
            <a:pPr algn="l">
              <a:buFont typeface="+mj-lt"/>
              <a:buAutoNum type="arabicPeriod"/>
            </a:pPr>
            <a:r>
              <a:rPr lang="en-US" sz="1200" b="0" i="0" dirty="0">
                <a:solidFill>
                  <a:schemeClr val="tx1">
                    <a:lumMod val="95000"/>
                    <a:lumOff val="5000"/>
                  </a:schemeClr>
                </a:solidFill>
                <a:effectLst/>
              </a:rPr>
              <a:t>Listener Setup:</a:t>
            </a:r>
          </a:p>
          <a:p>
            <a:pPr marL="742950" lvl="1" indent="-285750" algn="l">
              <a:buFont typeface="+mj-lt"/>
              <a:buAutoNum type="arabicPeriod"/>
            </a:pPr>
            <a:r>
              <a:rPr lang="en-US" sz="1200" b="0" i="0" dirty="0">
                <a:solidFill>
                  <a:schemeClr val="tx1">
                    <a:lumMod val="95000"/>
                    <a:lumOff val="5000"/>
                  </a:schemeClr>
                </a:solidFill>
                <a:effectLst/>
              </a:rPr>
              <a:t>Establish a key press listener using the pynput library to capture keyboard events in real-time.</a:t>
            </a:r>
          </a:p>
          <a:p>
            <a:pPr marL="742950" lvl="1" indent="-285750" algn="l">
              <a:buFont typeface="+mj-lt"/>
              <a:buAutoNum type="arabicPeriod"/>
            </a:pPr>
            <a:r>
              <a:rPr lang="en-US" sz="1200" b="0" i="0" dirty="0">
                <a:solidFill>
                  <a:schemeClr val="tx1">
                    <a:lumMod val="95000"/>
                    <a:lumOff val="5000"/>
                  </a:schemeClr>
                </a:solidFill>
                <a:effectLst/>
              </a:rPr>
              <a:t>Implement callback functions to handle key press and release events, logging the associated data (timestamp, key, event type).</a:t>
            </a:r>
          </a:p>
          <a:p>
            <a:pPr algn="l">
              <a:buFont typeface="+mj-lt"/>
              <a:buAutoNum type="arabicPeriod"/>
            </a:pPr>
            <a:r>
              <a:rPr lang="en-US" sz="1200" b="0" i="0" dirty="0">
                <a:solidFill>
                  <a:schemeClr val="tx1">
                    <a:lumMod val="95000"/>
                    <a:lumOff val="5000"/>
                  </a:schemeClr>
                </a:solidFill>
                <a:effectLst/>
              </a:rPr>
              <a:t>Secure Data Storage:</a:t>
            </a:r>
          </a:p>
          <a:p>
            <a:pPr marL="742950" lvl="1" indent="-285750" algn="l">
              <a:buFont typeface="+mj-lt"/>
              <a:buAutoNum type="arabicPeriod"/>
            </a:pPr>
            <a:r>
              <a:rPr lang="en-US" sz="1200" b="0" i="0" dirty="0">
                <a:solidFill>
                  <a:schemeClr val="tx1">
                    <a:lumMod val="95000"/>
                    <a:lumOff val="5000"/>
                  </a:schemeClr>
                </a:solidFill>
                <a:effectLst/>
              </a:rPr>
              <a:t>Encrypt the logged keystroke data using strong cryptographic algorithms (e.g., AES, RSA).</a:t>
            </a:r>
          </a:p>
          <a:p>
            <a:pPr marL="742950" lvl="1" indent="-285750" algn="l">
              <a:buFont typeface="+mj-lt"/>
              <a:buAutoNum type="arabicPeriod"/>
            </a:pPr>
            <a:r>
              <a:rPr lang="en-US" sz="1200" b="0" i="0" dirty="0">
                <a:solidFill>
                  <a:schemeClr val="tx1">
                    <a:lumMod val="95000"/>
                    <a:lumOff val="5000"/>
                  </a:schemeClr>
                </a:solidFill>
                <a:effectLst/>
              </a:rPr>
              <a:t>Store the encrypted data in the local database or file system for temporary storage.</a:t>
            </a:r>
          </a:p>
          <a:p>
            <a:pPr algn="l">
              <a:buFont typeface="+mj-lt"/>
              <a:buAutoNum type="arabicPeriod"/>
            </a:pPr>
            <a:r>
              <a:rPr lang="en-US" sz="1200" b="0" i="0" dirty="0">
                <a:solidFill>
                  <a:schemeClr val="tx1">
                    <a:lumMod val="95000"/>
                    <a:lumOff val="5000"/>
                  </a:schemeClr>
                </a:solidFill>
                <a:effectLst/>
              </a:rPr>
              <a:t>Remote Reporting:</a:t>
            </a:r>
          </a:p>
          <a:p>
            <a:pPr marL="742950" lvl="1" indent="-285750" algn="l">
              <a:buFont typeface="+mj-lt"/>
              <a:buAutoNum type="arabicPeriod"/>
            </a:pPr>
            <a:r>
              <a:rPr lang="en-US" sz="1200" b="0" i="0" dirty="0">
                <a:solidFill>
                  <a:schemeClr val="tx1">
                    <a:lumMod val="95000"/>
                    <a:lumOff val="5000"/>
                  </a:schemeClr>
                </a:solidFill>
                <a:effectLst/>
              </a:rPr>
              <a:t>At predefined intervals (e.g., every 60 minutes) or upon specific triggering events (e.g., system shutdown, user logout), initiate a secure connection to the remote server.</a:t>
            </a:r>
          </a:p>
          <a:p>
            <a:pPr marL="742950" lvl="1" indent="-285750" algn="l">
              <a:buFont typeface="+mj-lt"/>
              <a:buAutoNum type="arabicPeriod"/>
            </a:pPr>
            <a:r>
              <a:rPr lang="en-US" sz="1200" b="0" i="0" dirty="0">
                <a:solidFill>
                  <a:schemeClr val="tx1">
                    <a:lumMod val="95000"/>
                    <a:lumOff val="5000"/>
                  </a:schemeClr>
                </a:solidFill>
                <a:effectLst/>
              </a:rPr>
              <a:t>Transmit the encrypted keylogging data to the remote server over an SSL/TLS-protected channel.</a:t>
            </a:r>
          </a:p>
          <a:p>
            <a:pPr marL="742950" lvl="1" indent="-285750" algn="l">
              <a:buFont typeface="+mj-lt"/>
              <a:buAutoNum type="arabicPeriod"/>
            </a:pPr>
            <a:r>
              <a:rPr lang="en-US" sz="1200" b="0" i="0" dirty="0">
                <a:solidFill>
                  <a:schemeClr val="tx1">
                    <a:lumMod val="95000"/>
                    <a:lumOff val="5000"/>
                  </a:schemeClr>
                </a:solidFill>
                <a:effectLst/>
              </a:rPr>
              <a:t>Receive acknowledgment from the server and update the local data storage accordingly.</a:t>
            </a:r>
          </a:p>
          <a:p>
            <a:pPr algn="l">
              <a:buFont typeface="+mj-lt"/>
              <a:buAutoNum type="arabicPeriod"/>
            </a:pPr>
            <a:r>
              <a:rPr lang="en-US" sz="1200" b="0" i="0" dirty="0">
                <a:solidFill>
                  <a:schemeClr val="tx1">
                    <a:lumMod val="95000"/>
                    <a:lumOff val="5000"/>
                  </a:schemeClr>
                </a:solidFill>
                <a:effectLst/>
              </a:rPr>
              <a:t>User Interface:</a:t>
            </a:r>
          </a:p>
          <a:p>
            <a:pPr marL="742950" lvl="1" indent="-285750" algn="l">
              <a:buFont typeface="+mj-lt"/>
              <a:buAutoNum type="arabicPeriod"/>
            </a:pPr>
            <a:r>
              <a:rPr lang="en-US" sz="1200" b="0" i="0" dirty="0">
                <a:solidFill>
                  <a:schemeClr val="tx1">
                    <a:lumMod val="95000"/>
                    <a:lumOff val="5000"/>
                  </a:schemeClr>
                </a:solidFill>
                <a:effectLst/>
              </a:rPr>
              <a:t>Develop a Tkinter-based graphical user interface (GUI) to allow users to configure settings, view connection status, and access reporting features.</a:t>
            </a:r>
          </a:p>
          <a:p>
            <a:pPr marL="742950" lvl="1" indent="-285750" algn="l">
              <a:buFont typeface="+mj-lt"/>
              <a:buAutoNum type="arabicPeriod"/>
            </a:pPr>
            <a:r>
              <a:rPr lang="en-US" sz="1200" b="0" i="0" dirty="0">
                <a:solidFill>
                  <a:schemeClr val="tx1">
                    <a:lumMod val="95000"/>
                    <a:lumOff val="5000"/>
                  </a:schemeClr>
                </a:solidFill>
                <a:effectLst/>
              </a:rPr>
              <a:t>Provide clear feedback on the keylogger's operation, data transmission status, and any errors or warnings.</a:t>
            </a:r>
          </a:p>
          <a:p>
            <a:pPr marL="0" indent="0" algn="l">
              <a:buNone/>
            </a:pPr>
            <a:endParaRPr lang="en-US" sz="1200" b="0" i="0" dirty="0">
              <a:solidFill>
                <a:schemeClr val="tx1">
                  <a:lumMod val="95000"/>
                  <a:lumOff val="5000"/>
                </a:schemeClr>
              </a:solidFill>
              <a:effectLst/>
            </a:endParaRPr>
          </a:p>
          <a:p>
            <a:pPr algn="l"/>
            <a:endParaRPr lang="en-IN" sz="1200" dirty="0">
              <a:solidFill>
                <a:schemeClr val="tx1">
                  <a:lumMod val="95000"/>
                  <a:lumOff val="5000"/>
                </a:schemeClr>
              </a:solidFill>
            </a:endParaRPr>
          </a:p>
          <a:p>
            <a:pPr algn="l"/>
            <a:endParaRPr lang="en-IN" sz="1200" dirty="0">
              <a:solidFill>
                <a:schemeClr val="tx1">
                  <a:lumMod val="95000"/>
                  <a:lumOff val="5000"/>
                </a:schemeClr>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6">
            <a:extLst>
              <a:ext uri="{FF2B5EF4-FFF2-40B4-BE49-F238E27FC236}">
                <a16:creationId xmlns:a16="http://schemas.microsoft.com/office/drawing/2014/main" id="{666783DD-DADD-ECB2-AF67-A1D67864189B}"/>
              </a:ext>
            </a:extLst>
          </p:cNvPr>
          <p:cNvPicPr>
            <a:picLocks noGrp="1" noChangeAspect="1"/>
          </p:cNvPicPr>
          <p:nvPr>
            <p:ph idx="1"/>
          </p:nvPr>
        </p:nvPicPr>
        <p:blipFill>
          <a:blip r:embed="rId2"/>
          <a:stretch>
            <a:fillRect/>
          </a:stretch>
        </p:blipFill>
        <p:spPr>
          <a:xfrm>
            <a:off x="2097476" y="1301750"/>
            <a:ext cx="7997048"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76E5ACBB-8E11-114E-E5CB-EE7733BA83B9}"/>
              </a:ext>
            </a:extLst>
          </p:cNvPr>
          <p:cNvPicPr>
            <a:picLocks noGrp="1" noChangeAspect="1"/>
          </p:cNvPicPr>
          <p:nvPr>
            <p:ph idx="1"/>
          </p:nvPr>
        </p:nvPicPr>
        <p:blipFill>
          <a:blip r:embed="rId2"/>
          <a:stretch>
            <a:fillRect/>
          </a:stretch>
        </p:blipFill>
        <p:spPr>
          <a:xfrm>
            <a:off x="3099556" y="1946763"/>
            <a:ext cx="5992887" cy="3383573"/>
          </a:xfrm>
          <a:prstGeom prst="rect">
            <a:avLst/>
          </a:prstGeom>
        </p:spPr>
      </p:pic>
    </p:spTree>
    <p:extLst>
      <p:ext uri="{BB962C8B-B14F-4D97-AF65-F5344CB8AC3E}">
        <p14:creationId xmlns:p14="http://schemas.microsoft.com/office/powerpoint/2010/main" val="115072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chemeClr val="tx1">
                    <a:lumMod val="95000"/>
                    <a:lumOff val="5000"/>
                  </a:schemeClr>
                </a:solidFill>
                <a:effectLst/>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1135</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Ethical keylogger development</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mageshwar avinash</cp:lastModifiedBy>
  <cp:revision>27</cp:revision>
  <dcterms:created xsi:type="dcterms:W3CDTF">2021-05-26T16:50:10Z</dcterms:created>
  <dcterms:modified xsi:type="dcterms:W3CDTF">2024-04-05T14:29:21Z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