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94" r:id="rId3"/>
    <p:sldId id="279" r:id="rId4"/>
    <p:sldId id="280" r:id="rId5"/>
    <p:sldId id="303" r:id="rId6"/>
    <p:sldId id="295" r:id="rId7"/>
    <p:sldId id="296" r:id="rId8"/>
    <p:sldId id="304" r:id="rId9"/>
    <p:sldId id="297" r:id="rId10"/>
    <p:sldId id="305" r:id="rId11"/>
    <p:sldId id="298" r:id="rId12"/>
    <p:sldId id="306" r:id="rId13"/>
    <p:sldId id="299" r:id="rId14"/>
    <p:sldId id="307" r:id="rId15"/>
    <p:sldId id="300" r:id="rId16"/>
    <p:sldId id="301" r:id="rId17"/>
    <p:sldId id="302" r:id="rId18"/>
    <p:sldId id="308" r:id="rId19"/>
    <p:sldId id="292" r:id="rId20"/>
    <p:sldId id="311"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9" d="100"/>
          <a:sy n="79" d="100"/>
        </p:scale>
        <p:origin x="85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sldNum="0"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459149"/>
            <a:ext cx="5385816" cy="2626467"/>
          </a:xfrm>
        </p:spPr>
        <p:txBody>
          <a:bodyPr/>
          <a:lstStyle/>
          <a:p>
            <a:r>
              <a:rPr lang="en-US" dirty="0">
                <a:cs typeface="Calibri" panose="020F0502020204030204" pitchFamily="34" charset="0"/>
              </a:rPr>
              <a:t>Placement management system</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AECD-9BAA-22CD-CF6E-4898528B2246}"/>
              </a:ext>
            </a:extLst>
          </p:cNvPr>
          <p:cNvSpPr>
            <a:spLocks noGrp="1"/>
          </p:cNvSpPr>
          <p:nvPr>
            <p:ph type="title"/>
          </p:nvPr>
        </p:nvSpPr>
        <p:spPr>
          <a:xfrm>
            <a:off x="4224528" y="344424"/>
            <a:ext cx="6766560" cy="871533"/>
          </a:xfrm>
        </p:spPr>
        <p:txBody>
          <a:bodyPr/>
          <a:lstStyle/>
          <a:p>
            <a:r>
              <a:rPr lang="en-US" dirty="0"/>
              <a:t>     CONTINUE…….</a:t>
            </a:r>
            <a:endParaRPr lang="en-IN" dirty="0"/>
          </a:p>
        </p:txBody>
      </p:sp>
      <p:sp>
        <p:nvSpPr>
          <p:cNvPr id="3" name="Content Placeholder 2">
            <a:extLst>
              <a:ext uri="{FF2B5EF4-FFF2-40B4-BE49-F238E27FC236}">
                <a16:creationId xmlns:a16="http://schemas.microsoft.com/office/drawing/2014/main" id="{0838DEC7-821F-7D80-5657-0B892B47A8EA}"/>
              </a:ext>
            </a:extLst>
          </p:cNvPr>
          <p:cNvSpPr>
            <a:spLocks noGrp="1"/>
          </p:cNvSpPr>
          <p:nvPr>
            <p:ph idx="1"/>
          </p:nvPr>
        </p:nvSpPr>
        <p:spPr>
          <a:xfrm>
            <a:off x="4224528" y="1215957"/>
            <a:ext cx="6766560" cy="5297619"/>
          </a:xfrm>
        </p:spPr>
        <p:txBody>
          <a:bodyPr/>
          <a:lstStyle/>
          <a:p>
            <a:pPr marL="285750" indent="-285750" algn="jus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User Authentication</a:t>
            </a:r>
            <a:endParaRPr lang="en-IN" sz="3200" b="1" u="sng"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800" dirty="0">
                <a:effectLst/>
                <a:ea typeface="Calibri" panose="020F0502020204030204" pitchFamily="34" charset="0"/>
                <a:cs typeface="Times New Roman" panose="02020603050405020304" pitchFamily="18" charset="0"/>
              </a:rPr>
              <a:t>Users should be able to log in to the system using their registered credentials.</a:t>
            </a:r>
          </a:p>
          <a:p>
            <a:pPr marL="342900" lvl="0" indent="-342900" algn="just">
              <a:lnSpc>
                <a:spcPct val="107000"/>
              </a:lnSpc>
              <a:buFont typeface="Arial" panose="020B0604020202020204" pitchFamily="34" charset="0"/>
              <a:buChar char="•"/>
            </a:pPr>
            <a:r>
              <a:rPr lang="en-IN" sz="2800" dirty="0">
                <a:effectLst/>
                <a:ea typeface="Calibri" panose="020F0502020204030204" pitchFamily="34" charset="0"/>
                <a:cs typeface="Times New Roman" panose="02020603050405020304" pitchFamily="18" charset="0"/>
              </a:rPr>
              <a:t>The system should authenticate user credentials and grant access based on user roles.</a:t>
            </a:r>
          </a:p>
          <a:p>
            <a:pPr marL="342900" lvl="0" indent="-342900" algn="just">
              <a:lnSpc>
                <a:spcPct val="107000"/>
              </a:lnSpc>
              <a:buFont typeface="Arial" panose="020B0604020202020204" pitchFamily="34" charset="0"/>
              <a:buChar char="•"/>
            </a:pPr>
            <a:r>
              <a:rPr lang="en-IN" sz="2800" dirty="0">
                <a:effectLst/>
                <a:ea typeface="Calibri" panose="020F0502020204030204" pitchFamily="34" charset="0"/>
                <a:cs typeface="Times New Roman" panose="02020603050405020304" pitchFamily="18" charset="0"/>
              </a:rPr>
              <a:t>The system should support different user roles such as student and administrator.</a:t>
            </a:r>
          </a:p>
          <a:p>
            <a:pPr marL="342900" lvl="0" indent="-342900" algn="just">
              <a:lnSpc>
                <a:spcPct val="107000"/>
              </a:lnSpc>
              <a:spcAft>
                <a:spcPts val="800"/>
              </a:spcAft>
              <a:buFont typeface="Arial" panose="020B0604020202020204" pitchFamily="34" charset="0"/>
              <a:buChar char="•"/>
            </a:pPr>
            <a:r>
              <a:rPr lang="en-IN" sz="2800" dirty="0">
                <a:effectLst/>
                <a:ea typeface="Calibri" panose="020F0502020204030204" pitchFamily="34" charset="0"/>
                <a:cs typeface="Times New Roman" panose="02020603050405020304" pitchFamily="18" charset="0"/>
              </a:rPr>
              <a:t>Each role should have specific permissions and access rights within the system.</a:t>
            </a:r>
          </a:p>
          <a:p>
            <a:endParaRPr lang="en-IN" dirty="0"/>
          </a:p>
        </p:txBody>
      </p:sp>
    </p:spTree>
    <p:extLst>
      <p:ext uri="{BB962C8B-B14F-4D97-AF65-F5344CB8AC3E}">
        <p14:creationId xmlns:p14="http://schemas.microsoft.com/office/powerpoint/2010/main" val="151835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1AF9-9DF0-EF18-8647-AAF570D6612C}"/>
              </a:ext>
            </a:extLst>
          </p:cNvPr>
          <p:cNvSpPr>
            <a:spLocks noGrp="1"/>
          </p:cNvSpPr>
          <p:nvPr>
            <p:ph type="title"/>
          </p:nvPr>
        </p:nvSpPr>
        <p:spPr>
          <a:xfrm>
            <a:off x="4224527" y="457200"/>
            <a:ext cx="7302749" cy="700391"/>
          </a:xfrm>
        </p:spPr>
        <p:txBody>
          <a:bodyPr/>
          <a:lstStyle/>
          <a:p>
            <a:r>
              <a:rPr lang="en-US" dirty="0"/>
              <a:t>  STUDENT FEATURES</a:t>
            </a:r>
            <a:endParaRPr lang="en-IN" dirty="0"/>
          </a:p>
        </p:txBody>
      </p:sp>
      <p:sp>
        <p:nvSpPr>
          <p:cNvPr id="3" name="Content Placeholder 2">
            <a:extLst>
              <a:ext uri="{FF2B5EF4-FFF2-40B4-BE49-F238E27FC236}">
                <a16:creationId xmlns:a16="http://schemas.microsoft.com/office/drawing/2014/main" id="{6CF82165-F7D4-1034-80B3-E66B6A116219}"/>
              </a:ext>
            </a:extLst>
          </p:cNvPr>
          <p:cNvSpPr>
            <a:spLocks noGrp="1"/>
          </p:cNvSpPr>
          <p:nvPr>
            <p:ph idx="1"/>
          </p:nvPr>
        </p:nvSpPr>
        <p:spPr>
          <a:xfrm>
            <a:off x="4224528" y="1254869"/>
            <a:ext cx="7302748" cy="5856050"/>
          </a:xfrm>
        </p:spPr>
        <p:txBody>
          <a:bodyPr/>
          <a:lstStyle/>
          <a:p>
            <a:pPr algn="just"/>
            <a:r>
              <a:rPr lang="en-IN" sz="2200" dirty="0">
                <a:effectLst/>
                <a:ea typeface="Calibri" panose="020F0502020204030204" pitchFamily="34" charset="0"/>
                <a:cs typeface="Times New Roman" panose="02020603050405020304" pitchFamily="18" charset="0"/>
              </a:rPr>
              <a:t>The system should provide the following functionalities for students:</a:t>
            </a:r>
          </a:p>
          <a:p>
            <a:pPr marL="285750" indent="-285750" algn="just">
              <a:buFont typeface="Wingdings" panose="05000000000000000000" pitchFamily="2" charset="2"/>
              <a:buChar char="v"/>
            </a:pPr>
            <a:r>
              <a:rPr lang="en-IN" sz="2800" b="1" u="sng" dirty="0">
                <a:effectLst/>
                <a:ea typeface="Calibri" panose="020F0502020204030204" pitchFamily="34" charset="0"/>
                <a:cs typeface="Times New Roman" panose="02020603050405020304" pitchFamily="18" charset="0"/>
              </a:rPr>
              <a:t>Profile Management</a:t>
            </a:r>
          </a:p>
          <a:p>
            <a:pPr marL="285750" indent="-285750" algn="jus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Students should be able to create and manage their profiles.</a:t>
            </a:r>
          </a:p>
          <a:p>
            <a:pPr marL="285750" indent="-285750" algn="jus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Profile information should include personal details, educational qualifications, skills, and other relevant information.</a:t>
            </a:r>
          </a:p>
          <a:p>
            <a:pPr marL="285750" indent="-285750" algn="jus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Student should be able to view all the posted placement.</a:t>
            </a:r>
          </a:p>
          <a:p>
            <a:pPr marL="285750" indent="-285750" algn="jus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Student should be allowed to register only in eligible placement.</a:t>
            </a:r>
          </a:p>
          <a:p>
            <a:pPr marL="285750" indent="-285750" algn="just">
              <a:buFont typeface="Arial" panose="020B0604020202020204" pitchFamily="34" charset="0"/>
              <a:buChar char="•"/>
            </a:pPr>
            <a:r>
              <a:rPr lang="en-IN" sz="2200" dirty="0">
                <a:effectLst/>
                <a:ea typeface="Calibri" panose="020F0502020204030204" pitchFamily="34" charset="0"/>
                <a:cs typeface="Times New Roman" panose="02020603050405020304" pitchFamily="18" charset="0"/>
              </a:rPr>
              <a:t>Student should be allowed to peek into all placement job requirement field so that they can upgrade their resume according to that. </a:t>
            </a:r>
          </a:p>
          <a:p>
            <a:pPr algn="just"/>
            <a:endParaRPr lang="en-IN" sz="2400" dirty="0">
              <a:effectLst/>
              <a:ea typeface="Calibri" panose="020F0502020204030204" pitchFamily="34" charset="0"/>
              <a:cs typeface="Times New Roman" panose="02020603050405020304" pitchFamily="18" charset="0"/>
            </a:endParaRPr>
          </a:p>
          <a:p>
            <a:pPr algn="just">
              <a:lnSpc>
                <a:spcPct val="107000"/>
              </a:lnSpc>
              <a:spcAft>
                <a:spcPts val="800"/>
              </a:spcAft>
            </a:pPr>
            <a:endParaRPr lang="en-IN" sz="1400" b="1" dirty="0">
              <a:effectLst/>
              <a:ea typeface="Calibri" panose="020F0502020204030204" pitchFamily="34" charset="0"/>
              <a:cs typeface="Times New Roman" panose="02020603050405020304" pitchFamily="18" charset="0"/>
            </a:endParaRPr>
          </a:p>
          <a:p>
            <a:pPr lvl="0" algn="just">
              <a:lnSpc>
                <a:spcPct val="107000"/>
              </a:lnSpc>
              <a:spcAft>
                <a:spcPts val="800"/>
              </a:spcAft>
            </a:pPr>
            <a:endParaRPr lang="en-IN" sz="1400" dirty="0">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511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282B-E3F0-2522-51C9-B6323EB90F8C}"/>
              </a:ext>
            </a:extLst>
          </p:cNvPr>
          <p:cNvSpPr>
            <a:spLocks noGrp="1"/>
          </p:cNvSpPr>
          <p:nvPr>
            <p:ph type="title"/>
          </p:nvPr>
        </p:nvSpPr>
        <p:spPr>
          <a:xfrm>
            <a:off x="4224528" y="447472"/>
            <a:ext cx="6766560" cy="894945"/>
          </a:xfrm>
        </p:spPr>
        <p:txBody>
          <a:bodyPr/>
          <a:lstStyle/>
          <a:p>
            <a:r>
              <a:rPr lang="en-US" dirty="0"/>
              <a:t>    CONTINUE…….</a:t>
            </a:r>
            <a:endParaRPr lang="en-IN" dirty="0"/>
          </a:p>
        </p:txBody>
      </p:sp>
      <p:sp>
        <p:nvSpPr>
          <p:cNvPr id="3" name="Content Placeholder 2">
            <a:extLst>
              <a:ext uri="{FF2B5EF4-FFF2-40B4-BE49-F238E27FC236}">
                <a16:creationId xmlns:a16="http://schemas.microsoft.com/office/drawing/2014/main" id="{7367C774-E5AB-C67D-FD75-E1AAE842163E}"/>
              </a:ext>
            </a:extLst>
          </p:cNvPr>
          <p:cNvSpPr>
            <a:spLocks noGrp="1"/>
          </p:cNvSpPr>
          <p:nvPr>
            <p:ph idx="1"/>
          </p:nvPr>
        </p:nvSpPr>
        <p:spPr>
          <a:xfrm>
            <a:off x="4224528" y="1420238"/>
            <a:ext cx="6766560" cy="4990290"/>
          </a:xfrm>
        </p:spPr>
        <p:txBody>
          <a:bodyPr/>
          <a:lstStyle/>
          <a:p>
            <a:pPr marL="285750" indent="-285750" algn="jus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Application Submission</a:t>
            </a:r>
          </a:p>
          <a:p>
            <a:pPr marL="285750" lvl="0" indent="-285750" algn="just">
              <a:lnSpc>
                <a:spcPct val="107000"/>
              </a:lnSpc>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Students should be able to apply for placement drive through the system.</a:t>
            </a:r>
          </a:p>
          <a:p>
            <a:pPr marL="285750" lvl="0" indent="-285750" algn="just">
              <a:spcAft>
                <a:spcPts val="800"/>
              </a:spcAft>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The system should facilitate the submission of application documents (e.g., resume, cover letter).</a:t>
            </a:r>
          </a:p>
          <a:p>
            <a:pPr marL="285750" indent="-285750" algn="just">
              <a:spcAft>
                <a:spcPts val="800"/>
              </a:spcAf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Application Tracking</a:t>
            </a:r>
          </a:p>
          <a:p>
            <a:pPr marL="285750" lvl="0" indent="-285750" algn="just">
              <a:lnSpc>
                <a:spcPct val="107000"/>
              </a:lnSpc>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Students should be able to track the status of their applications.</a:t>
            </a:r>
          </a:p>
          <a:p>
            <a:pPr marL="285750" lvl="0" indent="-285750" algn="just">
              <a:lnSpc>
                <a:spcPct val="107000"/>
              </a:lnSpc>
              <a:spcAft>
                <a:spcPts val="800"/>
              </a:spcAft>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The system should provide updates and status regarding application changes.</a:t>
            </a:r>
          </a:p>
          <a:p>
            <a:endParaRPr lang="en-IN" dirty="0"/>
          </a:p>
        </p:txBody>
      </p:sp>
    </p:spTree>
    <p:extLst>
      <p:ext uri="{BB962C8B-B14F-4D97-AF65-F5344CB8AC3E}">
        <p14:creationId xmlns:p14="http://schemas.microsoft.com/office/powerpoint/2010/main" val="209050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4C24-4ECF-A3C8-7FD4-E324B999736B}"/>
              </a:ext>
            </a:extLst>
          </p:cNvPr>
          <p:cNvSpPr>
            <a:spLocks noGrp="1"/>
          </p:cNvSpPr>
          <p:nvPr>
            <p:ph type="title"/>
          </p:nvPr>
        </p:nvSpPr>
        <p:spPr>
          <a:xfrm>
            <a:off x="4224527" y="428017"/>
            <a:ext cx="7458391" cy="768485"/>
          </a:xfrm>
        </p:spPr>
        <p:txBody>
          <a:bodyPr/>
          <a:lstStyle/>
          <a:p>
            <a:r>
              <a:rPr lang="en-US" sz="3600" dirty="0"/>
              <a:t>ADMINISTRATOR FEATURES</a:t>
            </a:r>
            <a:endParaRPr lang="en-IN" sz="3600" dirty="0"/>
          </a:p>
        </p:txBody>
      </p:sp>
      <p:sp>
        <p:nvSpPr>
          <p:cNvPr id="3" name="Content Placeholder 2">
            <a:extLst>
              <a:ext uri="{FF2B5EF4-FFF2-40B4-BE49-F238E27FC236}">
                <a16:creationId xmlns:a16="http://schemas.microsoft.com/office/drawing/2014/main" id="{8638180D-EBA0-4424-1C11-175D10A5599C}"/>
              </a:ext>
            </a:extLst>
          </p:cNvPr>
          <p:cNvSpPr>
            <a:spLocks noGrp="1"/>
          </p:cNvSpPr>
          <p:nvPr>
            <p:ph idx="1"/>
          </p:nvPr>
        </p:nvSpPr>
        <p:spPr>
          <a:xfrm>
            <a:off x="4224528" y="1322963"/>
            <a:ext cx="7458390" cy="5009744"/>
          </a:xfrm>
        </p:spPr>
        <p:txBody>
          <a:bodyPr/>
          <a:lstStyle/>
          <a:p>
            <a:pPr algn="just"/>
            <a:r>
              <a:rPr lang="en-IN" sz="2800" dirty="0">
                <a:effectLst/>
                <a:ea typeface="Calibri" panose="020F0502020204030204" pitchFamily="34" charset="0"/>
                <a:cs typeface="Times New Roman" panose="02020603050405020304" pitchFamily="18" charset="0"/>
              </a:rPr>
              <a:t>The system should provide the following functionalities for administrators:</a:t>
            </a:r>
          </a:p>
          <a:p>
            <a:pPr algn="just"/>
            <a:endParaRPr lang="en-IN" sz="2400" dirty="0">
              <a:effectLst/>
              <a:ea typeface="Calibri" panose="020F0502020204030204" pitchFamily="34" charset="0"/>
              <a:cs typeface="Times New Roman" panose="02020603050405020304" pitchFamily="18" charset="0"/>
            </a:endParaRPr>
          </a:p>
          <a:p>
            <a:pPr marL="285750" lvl="0" indent="-285750" algn="just">
              <a:buFont typeface="Wingdings" panose="05000000000000000000" pitchFamily="2" charset="2"/>
              <a:buChar char="v"/>
            </a:pPr>
            <a:r>
              <a:rPr lang="en-IN" sz="3400" b="1" u="sng" dirty="0">
                <a:effectLst/>
                <a:ea typeface="Calibri" panose="020F0502020204030204" pitchFamily="34" charset="0"/>
                <a:cs typeface="Times New Roman" panose="02020603050405020304" pitchFamily="18" charset="0"/>
              </a:rPr>
              <a:t>Dashboard</a:t>
            </a:r>
          </a:p>
          <a:p>
            <a:pPr lvl="0" algn="just"/>
            <a:r>
              <a:rPr lang="en-IN" sz="2800" dirty="0">
                <a:effectLst/>
                <a:ea typeface="Calibri" panose="020F0502020204030204" pitchFamily="34" charset="0"/>
                <a:cs typeface="Times New Roman" panose="02020603050405020304" pitchFamily="18" charset="0"/>
              </a:rPr>
              <a:t>Administrators should have access to a panel which shows related information about total number of placement and total number of student applied for it.</a:t>
            </a:r>
          </a:p>
          <a:p>
            <a:pPr marL="457200" algn="just"/>
            <a:r>
              <a:rPr lang="en-IN" sz="1600" dirty="0">
                <a:effectLst/>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120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1A41-45B6-6F11-1A73-8F0F135FD4F6}"/>
              </a:ext>
            </a:extLst>
          </p:cNvPr>
          <p:cNvSpPr>
            <a:spLocks noGrp="1"/>
          </p:cNvSpPr>
          <p:nvPr>
            <p:ph type="title"/>
          </p:nvPr>
        </p:nvSpPr>
        <p:spPr>
          <a:xfrm>
            <a:off x="4224528" y="428017"/>
            <a:ext cx="6766560" cy="719847"/>
          </a:xfrm>
        </p:spPr>
        <p:txBody>
          <a:bodyPr/>
          <a:lstStyle/>
          <a:p>
            <a:r>
              <a:rPr lang="en-US" dirty="0"/>
              <a:t>    CONTINUE…….</a:t>
            </a:r>
            <a:endParaRPr lang="en-IN" dirty="0"/>
          </a:p>
        </p:txBody>
      </p:sp>
      <p:sp>
        <p:nvSpPr>
          <p:cNvPr id="3" name="Content Placeholder 2">
            <a:extLst>
              <a:ext uri="{FF2B5EF4-FFF2-40B4-BE49-F238E27FC236}">
                <a16:creationId xmlns:a16="http://schemas.microsoft.com/office/drawing/2014/main" id="{ABFFC840-1E5E-F806-82C7-2785D21CC981}"/>
              </a:ext>
            </a:extLst>
          </p:cNvPr>
          <p:cNvSpPr>
            <a:spLocks noGrp="1"/>
          </p:cNvSpPr>
          <p:nvPr>
            <p:ph idx="1"/>
          </p:nvPr>
        </p:nvSpPr>
        <p:spPr>
          <a:xfrm>
            <a:off x="4224528" y="1361872"/>
            <a:ext cx="6766560" cy="4854102"/>
          </a:xfrm>
        </p:spPr>
        <p:txBody>
          <a:bodyPr/>
          <a:lstStyle/>
          <a:p>
            <a:pPr marL="285750" lvl="0" indent="-285750" algn="just">
              <a:spcAft>
                <a:spcPts val="800"/>
              </a:spcAf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User Management</a:t>
            </a:r>
          </a:p>
          <a:p>
            <a:pPr lvl="0" algn="just">
              <a:spcAft>
                <a:spcPts val="800"/>
              </a:spcAft>
            </a:pPr>
            <a:r>
              <a:rPr lang="en-IN" sz="2800" dirty="0">
                <a:effectLst/>
                <a:ea typeface="Calibri" panose="020F0502020204030204" pitchFamily="34" charset="0"/>
                <a:cs typeface="Times New Roman" panose="02020603050405020304" pitchFamily="18" charset="0"/>
              </a:rPr>
              <a:t>Administrators should be able to manage placement detail, placement status and account suspension.</a:t>
            </a:r>
          </a:p>
          <a:p>
            <a:pPr lvl="0" algn="just">
              <a:spcAft>
                <a:spcPts val="800"/>
              </a:spcAft>
            </a:pPr>
            <a:endParaRPr lang="en-IN" sz="2800" dirty="0">
              <a:effectLst/>
              <a:ea typeface="Calibri" panose="020F0502020204030204" pitchFamily="34" charset="0"/>
              <a:cs typeface="Times New Roman" panose="02020603050405020304" pitchFamily="18" charset="0"/>
            </a:endParaRPr>
          </a:p>
          <a:p>
            <a:pPr marL="285750" lvl="0" indent="-285750" algn="just">
              <a:spcAft>
                <a:spcPts val="800"/>
              </a:spcAf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Reporting and Analytics</a:t>
            </a:r>
          </a:p>
          <a:p>
            <a:pPr lvl="0" algn="just">
              <a:spcAft>
                <a:spcPts val="800"/>
              </a:spcAft>
            </a:pPr>
            <a:r>
              <a:rPr lang="en-IN" sz="2800" dirty="0">
                <a:effectLst/>
                <a:ea typeface="Calibri" panose="020F0502020204030204" pitchFamily="34" charset="0"/>
                <a:cs typeface="Times New Roman" panose="02020603050405020304" pitchFamily="18" charset="0"/>
              </a:rPr>
              <a:t>The system should provide reporting and analytics features to generate insights on placements and user activities.</a:t>
            </a:r>
          </a:p>
          <a:p>
            <a:endParaRPr lang="en-IN" dirty="0"/>
          </a:p>
        </p:txBody>
      </p:sp>
    </p:spTree>
    <p:extLst>
      <p:ext uri="{BB962C8B-B14F-4D97-AF65-F5344CB8AC3E}">
        <p14:creationId xmlns:p14="http://schemas.microsoft.com/office/powerpoint/2010/main" val="64651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B78-1CB5-05F0-2AAC-2CEE38ED7D4A}"/>
              </a:ext>
            </a:extLst>
          </p:cNvPr>
          <p:cNvSpPr>
            <a:spLocks noGrp="1"/>
          </p:cNvSpPr>
          <p:nvPr>
            <p:ph type="title"/>
          </p:nvPr>
        </p:nvSpPr>
        <p:spPr>
          <a:xfrm>
            <a:off x="4224527" y="496111"/>
            <a:ext cx="7419481" cy="797667"/>
          </a:xfrm>
        </p:spPr>
        <p:txBody>
          <a:bodyPr/>
          <a:lstStyle/>
          <a:p>
            <a:r>
              <a:rPr lang="en-US" sz="2800" dirty="0"/>
              <a:t>NON-FUNCTIONAL REQUIREMENTS</a:t>
            </a:r>
            <a:endParaRPr lang="en-IN" sz="2800" dirty="0"/>
          </a:p>
        </p:txBody>
      </p:sp>
      <p:sp>
        <p:nvSpPr>
          <p:cNvPr id="3" name="Content Placeholder 2">
            <a:extLst>
              <a:ext uri="{FF2B5EF4-FFF2-40B4-BE49-F238E27FC236}">
                <a16:creationId xmlns:a16="http://schemas.microsoft.com/office/drawing/2014/main" id="{5898EBBD-A535-B96C-8D0A-9EAF337F2C95}"/>
              </a:ext>
            </a:extLst>
          </p:cNvPr>
          <p:cNvSpPr>
            <a:spLocks noGrp="1"/>
          </p:cNvSpPr>
          <p:nvPr>
            <p:ph idx="1"/>
          </p:nvPr>
        </p:nvSpPr>
        <p:spPr>
          <a:xfrm>
            <a:off x="4224528" y="1391055"/>
            <a:ext cx="7419480" cy="4532225"/>
          </a:xfrm>
        </p:spPr>
        <p:txBody>
          <a:bodyPr/>
          <a:lstStyle/>
          <a:p>
            <a:pPr marL="285750" indent="-285750" algn="jus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Usability</a:t>
            </a:r>
          </a:p>
          <a:p>
            <a:pPr marL="285750" indent="-285750" algn="just">
              <a:lnSpc>
                <a:spcPct val="107000"/>
              </a:lnSpc>
              <a:spcAft>
                <a:spcPts val="800"/>
              </a:spcAft>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The system should have an intuitive and user-friendly interface.</a:t>
            </a:r>
          </a:p>
          <a:p>
            <a:pPr marL="285750" indent="-285750" algn="just">
              <a:lnSpc>
                <a:spcPct val="107000"/>
              </a:lnSpc>
              <a:spcAft>
                <a:spcPts val="800"/>
              </a:spcAft>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Clear instructions and error messages should be provided to guide users through the system.</a:t>
            </a:r>
          </a:p>
          <a:p>
            <a:pPr marL="285750" indent="-285750" algn="just">
              <a:lnSpc>
                <a:spcPct val="107000"/>
              </a:lnSpc>
              <a:spcAft>
                <a:spcPts val="800"/>
              </a:spcAft>
              <a:buFont typeface="Arial" panose="020B0604020202020204" pitchFamily="34" charset="0"/>
              <a:buChar char="•"/>
            </a:pPr>
            <a:endParaRPr lang="en-IN" sz="2400" dirty="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IN" sz="3200" b="1" u="sng" dirty="0">
                <a:effectLst/>
                <a:ea typeface="Calibri" panose="020F0502020204030204" pitchFamily="34" charset="0"/>
                <a:cs typeface="Times New Roman" panose="02020603050405020304" pitchFamily="18" charset="0"/>
              </a:rPr>
              <a:t>Reliability</a:t>
            </a:r>
          </a:p>
          <a:p>
            <a:pPr marL="285750" indent="-285750" algn="just">
              <a:lnSpc>
                <a:spcPct val="107000"/>
              </a:lnSpc>
              <a:spcAft>
                <a:spcPts val="800"/>
              </a:spcAft>
              <a:buFont typeface="Arial" panose="020B0604020202020204" pitchFamily="34" charset="0"/>
              <a:buChar char="•"/>
            </a:pPr>
            <a:r>
              <a:rPr lang="en-IN" sz="2400" dirty="0">
                <a:effectLst/>
                <a:ea typeface="Calibri" panose="020F0502020204030204" pitchFamily="34" charset="0"/>
                <a:cs typeface="Times New Roman" panose="02020603050405020304" pitchFamily="18" charset="0"/>
              </a:rPr>
              <a:t>The system should be available and accessible to users 24/7 with minimal downtime.</a:t>
            </a:r>
          </a:p>
          <a:p>
            <a:pPr>
              <a:lnSpc>
                <a:spcPct val="107000"/>
              </a:lnSpc>
              <a:spcAft>
                <a:spcPts val="800"/>
              </a:spcAft>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6865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48ED-B076-27A3-78A2-1AB31DEC6DD2}"/>
              </a:ext>
            </a:extLst>
          </p:cNvPr>
          <p:cNvSpPr>
            <a:spLocks noGrp="1"/>
          </p:cNvSpPr>
          <p:nvPr>
            <p:ph type="title"/>
          </p:nvPr>
        </p:nvSpPr>
        <p:spPr>
          <a:xfrm>
            <a:off x="4224527" y="466928"/>
            <a:ext cx="7283293" cy="865761"/>
          </a:xfrm>
        </p:spPr>
        <p:txBody>
          <a:bodyPr/>
          <a:lstStyle/>
          <a:p>
            <a:r>
              <a:rPr lang="en-US" dirty="0"/>
              <a:t> USE CASE DIAGRAM</a:t>
            </a:r>
            <a:endParaRPr lang="en-IN" dirty="0"/>
          </a:p>
        </p:txBody>
      </p:sp>
      <p:pic>
        <p:nvPicPr>
          <p:cNvPr id="5" name="Content Placeholder 4">
            <a:extLst>
              <a:ext uri="{FF2B5EF4-FFF2-40B4-BE49-F238E27FC236}">
                <a16:creationId xmlns:a16="http://schemas.microsoft.com/office/drawing/2014/main" id="{2669B10E-DD68-50A2-4DC2-5AC88537424F}"/>
              </a:ext>
            </a:extLst>
          </p:cNvPr>
          <p:cNvPicPr>
            <a:picLocks noGrp="1" noChangeAspect="1"/>
          </p:cNvPicPr>
          <p:nvPr>
            <p:ph idx="1"/>
          </p:nvPr>
        </p:nvPicPr>
        <p:blipFill>
          <a:blip r:embed="rId2"/>
          <a:stretch>
            <a:fillRect/>
          </a:stretch>
        </p:blipFill>
        <p:spPr>
          <a:xfrm>
            <a:off x="4224338" y="1429967"/>
            <a:ext cx="7020836" cy="4523362"/>
          </a:xfrm>
        </p:spPr>
      </p:pic>
    </p:spTree>
    <p:extLst>
      <p:ext uri="{BB962C8B-B14F-4D97-AF65-F5344CB8AC3E}">
        <p14:creationId xmlns:p14="http://schemas.microsoft.com/office/powerpoint/2010/main" val="24766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AC0B-7427-303A-C267-5A4F3254A9EE}"/>
              </a:ext>
            </a:extLst>
          </p:cNvPr>
          <p:cNvSpPr>
            <a:spLocks noGrp="1"/>
          </p:cNvSpPr>
          <p:nvPr>
            <p:ph type="title"/>
          </p:nvPr>
        </p:nvSpPr>
        <p:spPr>
          <a:xfrm>
            <a:off x="4224528" y="496111"/>
            <a:ext cx="6766560" cy="885217"/>
          </a:xfrm>
        </p:spPr>
        <p:txBody>
          <a:bodyPr/>
          <a:lstStyle/>
          <a:p>
            <a:r>
              <a:rPr lang="en-US" dirty="0"/>
              <a:t>    CLASS DIAGRAM</a:t>
            </a:r>
            <a:endParaRPr lang="en-IN" dirty="0"/>
          </a:p>
        </p:txBody>
      </p:sp>
      <p:pic>
        <p:nvPicPr>
          <p:cNvPr id="5" name="Content Placeholder 4">
            <a:extLst>
              <a:ext uri="{FF2B5EF4-FFF2-40B4-BE49-F238E27FC236}">
                <a16:creationId xmlns:a16="http://schemas.microsoft.com/office/drawing/2014/main" id="{D75ABBCB-994B-6E11-9FC1-E5BC2ACD31CC}"/>
              </a:ext>
            </a:extLst>
          </p:cNvPr>
          <p:cNvPicPr>
            <a:picLocks noGrp="1" noChangeAspect="1"/>
          </p:cNvPicPr>
          <p:nvPr>
            <p:ph idx="1"/>
          </p:nvPr>
        </p:nvPicPr>
        <p:blipFill>
          <a:blip r:embed="rId2"/>
          <a:stretch>
            <a:fillRect/>
          </a:stretch>
        </p:blipFill>
        <p:spPr>
          <a:xfrm>
            <a:off x="4224337" y="1517516"/>
            <a:ext cx="7011109" cy="4669276"/>
          </a:xfrm>
        </p:spPr>
      </p:pic>
    </p:spTree>
    <p:extLst>
      <p:ext uri="{BB962C8B-B14F-4D97-AF65-F5344CB8AC3E}">
        <p14:creationId xmlns:p14="http://schemas.microsoft.com/office/powerpoint/2010/main" val="394166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A161-30C7-A6D8-D2A9-AE92C8E9945F}"/>
              </a:ext>
            </a:extLst>
          </p:cNvPr>
          <p:cNvSpPr>
            <a:spLocks noGrp="1"/>
          </p:cNvSpPr>
          <p:nvPr>
            <p:ph type="title"/>
          </p:nvPr>
        </p:nvSpPr>
        <p:spPr>
          <a:xfrm>
            <a:off x="4224528" y="344424"/>
            <a:ext cx="6766560" cy="803440"/>
          </a:xfrm>
        </p:spPr>
        <p:txBody>
          <a:bodyPr/>
          <a:lstStyle/>
          <a:p>
            <a:r>
              <a:rPr lang="en-US" dirty="0"/>
              <a:t>        E-R DIAGRAM</a:t>
            </a:r>
            <a:endParaRPr lang="en-IN" dirty="0"/>
          </a:p>
        </p:txBody>
      </p:sp>
      <p:pic>
        <p:nvPicPr>
          <p:cNvPr id="61" name="Content Placeholder 60">
            <a:extLst>
              <a:ext uri="{FF2B5EF4-FFF2-40B4-BE49-F238E27FC236}">
                <a16:creationId xmlns:a16="http://schemas.microsoft.com/office/drawing/2014/main" id="{B82974F6-DA41-60A8-4371-C5FC09AAADDD}"/>
              </a:ext>
            </a:extLst>
          </p:cNvPr>
          <p:cNvPicPr>
            <a:picLocks noGrp="1" noChangeAspect="1"/>
          </p:cNvPicPr>
          <p:nvPr>
            <p:ph idx="1"/>
          </p:nvPr>
        </p:nvPicPr>
        <p:blipFill>
          <a:blip r:embed="rId2"/>
          <a:stretch>
            <a:fillRect/>
          </a:stretch>
        </p:blipFill>
        <p:spPr>
          <a:xfrm>
            <a:off x="4338536" y="1147864"/>
            <a:ext cx="7159558" cy="5593404"/>
          </a:xfrm>
        </p:spPr>
      </p:pic>
    </p:spTree>
    <p:extLst>
      <p:ext uri="{BB962C8B-B14F-4D97-AF65-F5344CB8AC3E}">
        <p14:creationId xmlns:p14="http://schemas.microsoft.com/office/powerpoint/2010/main" val="36881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313234" y="573932"/>
            <a:ext cx="7509753" cy="856034"/>
          </a:xfrm>
        </p:spPr>
        <p:txBody>
          <a:bodyPr/>
          <a:lstStyle/>
          <a:p>
            <a:r>
              <a:rPr lang="en-US" dirty="0"/>
              <a:t>EXPECTED OUTCOMEs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95336" y="1342418"/>
            <a:ext cx="6760724" cy="4815192"/>
          </a:xfrm>
        </p:spPr>
        <p:txBody>
          <a:bodyPr/>
          <a:lstStyle/>
          <a:p>
            <a:pPr algn="just"/>
            <a:r>
              <a:rPr lang="en-US" altLang="en-US" sz="2400" dirty="0">
                <a:cs typeface="Times New Roman" panose="02020603050405020304" pitchFamily="18" charset="0"/>
              </a:rPr>
              <a:t>The implementation of a placement management system in a campus can have several expected outcomes that benefit both students and the institution. This system streamlines the entire placement process, making it more efficient and organized. It enables students to easily access and apply for job opportunities, submit their resumes, and track the progress of their applications. This simplification saves time and effort for both students and administrators, allowing them to focus on other important tasks.</a:t>
            </a:r>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7D07B7-ABA8-E9A7-C02B-C7C011B554D7}"/>
              </a:ext>
            </a:extLst>
          </p:cNvPr>
          <p:cNvPicPr>
            <a:picLocks noChangeAspect="1"/>
          </p:cNvPicPr>
          <p:nvPr/>
        </p:nvPicPr>
        <p:blipFill>
          <a:blip r:embed="rId2"/>
          <a:stretch>
            <a:fillRect/>
          </a:stretch>
        </p:blipFill>
        <p:spPr>
          <a:xfrm>
            <a:off x="-9728" y="0"/>
            <a:ext cx="12192000" cy="6857999"/>
          </a:xfrm>
          <a:prstGeom prst="rect">
            <a:avLst/>
          </a:prstGeom>
        </p:spPr>
      </p:pic>
      <p:sp>
        <p:nvSpPr>
          <p:cNvPr id="7" name="Speech Bubble: Oval 6">
            <a:extLst>
              <a:ext uri="{FF2B5EF4-FFF2-40B4-BE49-F238E27FC236}">
                <a16:creationId xmlns:a16="http://schemas.microsoft.com/office/drawing/2014/main" id="{763B14A5-37CA-7E01-70A7-CEDD2FA33A5D}"/>
              </a:ext>
            </a:extLst>
          </p:cNvPr>
          <p:cNvSpPr/>
          <p:nvPr/>
        </p:nvSpPr>
        <p:spPr>
          <a:xfrm>
            <a:off x="0" y="4085617"/>
            <a:ext cx="2354094" cy="1653701"/>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CAMPUS RECRUIT !!!!!</a:t>
            </a:r>
            <a:endParaRPr lang="en-IN" sz="2400" dirty="0">
              <a:solidFill>
                <a:srgbClr val="FF0000"/>
              </a:solidFill>
            </a:endParaRPr>
          </a:p>
        </p:txBody>
      </p:sp>
    </p:spTree>
    <p:extLst>
      <p:ext uri="{BB962C8B-B14F-4D97-AF65-F5344CB8AC3E}">
        <p14:creationId xmlns:p14="http://schemas.microsoft.com/office/powerpoint/2010/main" val="490839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96A-244F-9A64-92DC-C1BACE06FFA3}"/>
              </a:ext>
            </a:extLst>
          </p:cNvPr>
          <p:cNvSpPr>
            <a:spLocks noGrp="1"/>
          </p:cNvSpPr>
          <p:nvPr>
            <p:ph type="ctrTitle"/>
          </p:nvPr>
        </p:nvSpPr>
        <p:spPr>
          <a:xfrm>
            <a:off x="3403092" y="1760706"/>
            <a:ext cx="5385816" cy="1449422"/>
          </a:xfrm>
        </p:spPr>
        <p:txBody>
          <a:bodyPr/>
          <a:lstStyle/>
          <a:p>
            <a:r>
              <a:rPr lang="en-US" sz="6600" dirty="0"/>
              <a:t>THANK</a:t>
            </a:r>
            <a:br>
              <a:rPr lang="en-US" sz="6600" dirty="0"/>
            </a:br>
            <a:br>
              <a:rPr lang="en-US" sz="6600" dirty="0"/>
            </a:br>
            <a:r>
              <a:rPr lang="en-US" sz="6600" dirty="0"/>
              <a:t>YOU</a:t>
            </a:r>
            <a:endParaRPr lang="en-IN" sz="6600" dirty="0"/>
          </a:p>
        </p:txBody>
      </p:sp>
      <p:sp>
        <p:nvSpPr>
          <p:cNvPr id="3" name="Subtitle 2">
            <a:extLst>
              <a:ext uri="{FF2B5EF4-FFF2-40B4-BE49-F238E27FC236}">
                <a16:creationId xmlns:a16="http://schemas.microsoft.com/office/drawing/2014/main" id="{D5A7A694-7AEE-0910-CA24-7C0FC2DE999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6045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486383"/>
            <a:ext cx="5693664" cy="856033"/>
          </a:xfrm>
        </p:spPr>
        <p:txBody>
          <a:bodyPr/>
          <a:lstStyle/>
          <a:p>
            <a:r>
              <a:rPr lang="en-US" sz="4400" b="1" dirty="0">
                <a:solidFill>
                  <a:schemeClr val="accent6"/>
                </a:solidFill>
                <a:latin typeface="Arial Black" panose="020B0604020202020204" pitchFamily="34" charset="0"/>
                <a:cs typeface="Arial Black" panose="020B0604020202020204" pitchFamily="34" charset="0"/>
              </a:rPr>
              <a:t>          INDEX</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235414"/>
            <a:ext cx="5693664" cy="5466944"/>
          </a:xfrm>
        </p:spPr>
        <p:txBody>
          <a:bodyPr/>
          <a:lstStyle/>
          <a:p>
            <a:pPr algn="ctr"/>
            <a:r>
              <a:rPr lang="en-US" sz="1800" dirty="0"/>
              <a:t>Introduction​</a:t>
            </a:r>
          </a:p>
          <a:p>
            <a:pPr algn="ctr"/>
            <a:r>
              <a:rPr lang="en-US" sz="1800" dirty="0"/>
              <a:t>Tools Used </a:t>
            </a:r>
          </a:p>
          <a:p>
            <a:pPr algn="ctr"/>
            <a:r>
              <a:rPr lang="en-US" sz="1800" dirty="0"/>
              <a:t>Purpose </a:t>
            </a:r>
          </a:p>
          <a:p>
            <a:pPr algn="ctr"/>
            <a:r>
              <a:rPr lang="en-US" sz="1800" dirty="0"/>
              <a:t>Main Module</a:t>
            </a:r>
          </a:p>
          <a:p>
            <a:pPr algn="ctr"/>
            <a:r>
              <a:rPr lang="en-US" sz="1800" dirty="0"/>
              <a:t>Functional Requirements</a:t>
            </a:r>
          </a:p>
          <a:p>
            <a:pPr algn="ctr"/>
            <a:r>
              <a:rPr lang="en-US" sz="1800" dirty="0"/>
              <a:t>Student Features</a:t>
            </a:r>
          </a:p>
          <a:p>
            <a:pPr algn="ctr"/>
            <a:r>
              <a:rPr lang="en-US" sz="1800" dirty="0"/>
              <a:t>Administrator Features</a:t>
            </a:r>
          </a:p>
          <a:p>
            <a:pPr algn="ctr"/>
            <a:r>
              <a:rPr lang="en-US" sz="1800" dirty="0"/>
              <a:t>​Non-Functional Requirements</a:t>
            </a:r>
          </a:p>
          <a:p>
            <a:pPr algn="ctr"/>
            <a:r>
              <a:rPr lang="en-US" sz="1800" dirty="0"/>
              <a:t>Use Case Diagram </a:t>
            </a:r>
          </a:p>
          <a:p>
            <a:pPr algn="ctr"/>
            <a:r>
              <a:rPr lang="en-US" sz="1800" dirty="0"/>
              <a:t>Class Diagram</a:t>
            </a:r>
          </a:p>
          <a:p>
            <a:pPr algn="ctr"/>
            <a:r>
              <a:rPr lang="en-US" sz="1800" dirty="0"/>
              <a:t>E-R Diagram</a:t>
            </a:r>
          </a:p>
          <a:p>
            <a:pPr algn="ctr"/>
            <a:r>
              <a:rPr lang="en-US" sz="1800" dirty="0"/>
              <a:t>Expected Outcome</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642026"/>
            <a:ext cx="6766560" cy="787940"/>
          </a:xfrm>
        </p:spPr>
        <p:txBody>
          <a:bodyPr/>
          <a:lstStyle/>
          <a:p>
            <a:r>
              <a:rPr lang="en-US" dirty="0"/>
              <a:t>   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57983"/>
            <a:ext cx="6766560" cy="4708187"/>
          </a:xfrm>
        </p:spPr>
        <p:txBody>
          <a:bodyPr/>
          <a:lstStyle/>
          <a:p>
            <a:pPr algn="just"/>
            <a:r>
              <a:rPr lang="en-IN" sz="2800" dirty="0">
                <a:effectLst/>
                <a:ea typeface="Calibri" panose="020F0502020204030204" pitchFamily="34" charset="0"/>
                <a:cs typeface="Times New Roman" panose="02020603050405020304" pitchFamily="18" charset="0"/>
              </a:rPr>
              <a:t>The Placement Management System is a web-based application designed to streamline the process of managing placements for our university. The system aims to provide a centralized platform for students and administrators to facilitate efficient communication and coordination.</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EE24-3BF0-B1BC-E311-535FACE504C3}"/>
              </a:ext>
            </a:extLst>
          </p:cNvPr>
          <p:cNvSpPr>
            <a:spLocks noGrp="1"/>
          </p:cNvSpPr>
          <p:nvPr>
            <p:ph type="title"/>
          </p:nvPr>
        </p:nvSpPr>
        <p:spPr>
          <a:xfrm>
            <a:off x="4224528" y="544750"/>
            <a:ext cx="6766560" cy="680936"/>
          </a:xfrm>
        </p:spPr>
        <p:txBody>
          <a:bodyPr/>
          <a:lstStyle/>
          <a:p>
            <a:r>
              <a:rPr lang="en-US" dirty="0"/>
              <a:t>TOOLS USED </a:t>
            </a:r>
            <a:endParaRPr lang="en-IN" dirty="0"/>
          </a:p>
        </p:txBody>
      </p:sp>
      <p:sp>
        <p:nvSpPr>
          <p:cNvPr id="3" name="Content Placeholder 2">
            <a:extLst>
              <a:ext uri="{FF2B5EF4-FFF2-40B4-BE49-F238E27FC236}">
                <a16:creationId xmlns:a16="http://schemas.microsoft.com/office/drawing/2014/main" id="{856297AA-E307-B5F6-1A45-861A87810AA8}"/>
              </a:ext>
            </a:extLst>
          </p:cNvPr>
          <p:cNvSpPr>
            <a:spLocks noGrp="1"/>
          </p:cNvSpPr>
          <p:nvPr>
            <p:ph idx="1"/>
          </p:nvPr>
        </p:nvSpPr>
        <p:spPr>
          <a:xfrm>
            <a:off x="4224528" y="1750979"/>
            <a:ext cx="6766560" cy="4172301"/>
          </a:xfrm>
        </p:spPr>
        <p:txBody>
          <a:bodyPr/>
          <a:lstStyle/>
          <a:p>
            <a:pPr>
              <a:lnSpc>
                <a:spcPct val="107000"/>
              </a:lnSpc>
              <a:spcAft>
                <a:spcPts val="800"/>
              </a:spcAft>
            </a:pPr>
            <a:r>
              <a:rPr lang="en-IN" sz="2400" dirty="0">
                <a:effectLst/>
                <a:ea typeface="Calibri" panose="020F0502020204030204" pitchFamily="34" charset="0"/>
                <a:cs typeface="Times New Roman" panose="02020603050405020304" pitchFamily="18" charset="0"/>
              </a:rPr>
              <a:t>The Placement Management System will be built as a web-based application using the following technologies:</a:t>
            </a:r>
          </a:p>
          <a:p>
            <a:pPr>
              <a:lnSpc>
                <a:spcPct val="107000"/>
              </a:lnSpc>
              <a:spcAft>
                <a:spcPts val="800"/>
              </a:spcAft>
            </a:pPr>
            <a:r>
              <a:rPr lang="en-IN" sz="2400" b="1" u="sng" dirty="0">
                <a:effectLst/>
                <a:ea typeface="Calibri" panose="020F0502020204030204" pitchFamily="34" charset="0"/>
                <a:cs typeface="Times New Roman" panose="02020603050405020304" pitchFamily="18" charset="0"/>
              </a:rPr>
              <a:t>Front-end</a:t>
            </a:r>
            <a:r>
              <a:rPr lang="en-IN" sz="2400" dirty="0">
                <a:effectLst/>
                <a:ea typeface="Calibri" panose="020F0502020204030204" pitchFamily="34" charset="0"/>
                <a:cs typeface="Times New Roman" panose="02020603050405020304" pitchFamily="18" charset="0"/>
              </a:rPr>
              <a:t>: HTML, CSS, JavaScript,</a:t>
            </a:r>
          </a:p>
          <a:p>
            <a:pPr>
              <a:lnSpc>
                <a:spcPct val="107000"/>
              </a:lnSpc>
              <a:spcAft>
                <a:spcPts val="800"/>
              </a:spcAft>
            </a:pPr>
            <a:r>
              <a:rPr lang="en-IN" sz="2400" b="1" u="sng" dirty="0">
                <a:effectLst/>
                <a:ea typeface="Calibri" panose="020F0502020204030204" pitchFamily="34" charset="0"/>
                <a:cs typeface="Times New Roman" panose="02020603050405020304" pitchFamily="18" charset="0"/>
              </a:rPr>
              <a:t>Frame-work</a:t>
            </a:r>
            <a:r>
              <a:rPr lang="en-IN" sz="2400" dirty="0">
                <a:effectLst/>
                <a:ea typeface="Calibri" panose="020F0502020204030204" pitchFamily="34" charset="0"/>
                <a:cs typeface="Times New Roman" panose="02020603050405020304" pitchFamily="18" charset="0"/>
              </a:rPr>
              <a:t>: ASP.NET</a:t>
            </a:r>
          </a:p>
          <a:p>
            <a:pPr>
              <a:lnSpc>
                <a:spcPct val="107000"/>
              </a:lnSpc>
              <a:spcAft>
                <a:spcPts val="800"/>
              </a:spcAft>
            </a:pPr>
            <a:r>
              <a:rPr lang="en-IN" sz="2400" b="1" u="sng" dirty="0">
                <a:effectLst/>
                <a:ea typeface="Calibri" panose="020F0502020204030204" pitchFamily="34" charset="0"/>
                <a:cs typeface="Times New Roman" panose="02020603050405020304" pitchFamily="18" charset="0"/>
              </a:rPr>
              <a:t>Back-end</a:t>
            </a:r>
            <a:r>
              <a:rPr lang="en-IN" sz="2400" dirty="0">
                <a:effectLst/>
                <a:ea typeface="Calibri" panose="020F0502020204030204" pitchFamily="34" charset="0"/>
                <a:cs typeface="Times New Roman" panose="02020603050405020304" pitchFamily="18" charset="0"/>
              </a:rPr>
              <a:t>:  C#, </a:t>
            </a:r>
            <a:r>
              <a:rPr lang="en-IN" sz="2400" dirty="0" err="1">
                <a:effectLst/>
                <a:ea typeface="Calibri" panose="020F0502020204030204" pitchFamily="34" charset="0"/>
                <a:cs typeface="Times New Roman" panose="02020603050405020304" pitchFamily="18" charset="0"/>
              </a:rPr>
              <a:t>JQuery</a:t>
            </a:r>
            <a:endParaRPr lang="en-IN" sz="24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400" b="1" u="sng" dirty="0">
                <a:effectLst/>
                <a:ea typeface="Calibri" panose="020F0502020204030204" pitchFamily="34" charset="0"/>
                <a:cs typeface="Times New Roman" panose="02020603050405020304" pitchFamily="18" charset="0"/>
              </a:rPr>
              <a:t>Database</a:t>
            </a:r>
            <a:r>
              <a:rPr lang="en-IN" sz="2400" dirty="0">
                <a:effectLst/>
                <a:ea typeface="Calibri" panose="020F0502020204030204" pitchFamily="34" charset="0"/>
                <a:cs typeface="Times New Roman" panose="02020603050405020304" pitchFamily="18" charset="0"/>
              </a:rPr>
              <a:t>: SQL server</a:t>
            </a:r>
          </a:p>
          <a:p>
            <a:endParaRPr lang="en-IN" dirty="0"/>
          </a:p>
        </p:txBody>
      </p:sp>
    </p:spTree>
    <p:extLst>
      <p:ext uri="{BB962C8B-B14F-4D97-AF65-F5344CB8AC3E}">
        <p14:creationId xmlns:p14="http://schemas.microsoft.com/office/powerpoint/2010/main" val="407002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7256-CD71-6CC9-FE55-27E1511E5384}"/>
              </a:ext>
            </a:extLst>
          </p:cNvPr>
          <p:cNvSpPr>
            <a:spLocks noGrp="1"/>
          </p:cNvSpPr>
          <p:nvPr>
            <p:ph type="title"/>
          </p:nvPr>
        </p:nvSpPr>
        <p:spPr>
          <a:xfrm>
            <a:off x="4224528" y="554477"/>
            <a:ext cx="6766560" cy="894944"/>
          </a:xfrm>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40478155-629D-AD41-8C3A-E02B7B0377D9}"/>
              </a:ext>
            </a:extLst>
          </p:cNvPr>
          <p:cNvSpPr>
            <a:spLocks noGrp="1"/>
          </p:cNvSpPr>
          <p:nvPr>
            <p:ph idx="1"/>
          </p:nvPr>
        </p:nvSpPr>
        <p:spPr>
          <a:xfrm>
            <a:off x="4313582" y="1546698"/>
            <a:ext cx="7136296" cy="4922196"/>
          </a:xfrm>
        </p:spPr>
        <p:txBody>
          <a:bodyPr/>
          <a:lstStyle/>
          <a:p>
            <a:pPr marL="457200" indent="-457200" algn="just">
              <a:buFont typeface="Wingdings" panose="05000000000000000000" pitchFamily="2" charset="2"/>
              <a:buChar char="v"/>
            </a:pPr>
            <a:r>
              <a:rPr lang="en-US" sz="3200" dirty="0">
                <a:cs typeface="Times New Roman" pitchFamily="18" charset="0"/>
              </a:rPr>
              <a:t>Maintain individual Student record.</a:t>
            </a:r>
          </a:p>
          <a:p>
            <a:pPr marL="457200" indent="-457200" algn="just">
              <a:buFont typeface="Wingdings" panose="05000000000000000000" pitchFamily="2" charset="2"/>
              <a:buChar char="v"/>
            </a:pPr>
            <a:r>
              <a:rPr lang="en-US" sz="3200" dirty="0">
                <a:cs typeface="Times New Roman" pitchFamily="18" charset="0"/>
              </a:rPr>
              <a:t>Maintain Section wise Student details.</a:t>
            </a:r>
          </a:p>
          <a:p>
            <a:pPr marL="457200" indent="-457200" algn="just">
              <a:buFont typeface="Wingdings" panose="05000000000000000000" pitchFamily="2" charset="2"/>
              <a:buChar char="v"/>
            </a:pPr>
            <a:r>
              <a:rPr lang="en-US" sz="3200" dirty="0">
                <a:cs typeface="Times New Roman" pitchFamily="18" charset="0"/>
              </a:rPr>
              <a:t>Evaluating Student performance.</a:t>
            </a:r>
          </a:p>
          <a:p>
            <a:pPr marL="457200" indent="-457200" algn="just">
              <a:buFont typeface="Wingdings" panose="05000000000000000000" pitchFamily="2" charset="2"/>
              <a:buChar char="v"/>
              <a:defRPr/>
            </a:pPr>
            <a:r>
              <a:rPr lang="en-US" sz="3200" dirty="0">
                <a:cs typeface="Times New Roman" pitchFamily="18" charset="0"/>
              </a:rPr>
              <a:t>Generating random ID for each student which is unique.                                                      </a:t>
            </a:r>
          </a:p>
          <a:p>
            <a:pPr marL="457200" indent="-457200" algn="just">
              <a:buFont typeface="Wingdings" panose="05000000000000000000" pitchFamily="2" charset="2"/>
              <a:buChar char="v"/>
            </a:pPr>
            <a:r>
              <a:rPr lang="en-US" sz="3200" dirty="0">
                <a:cs typeface="Times New Roman" pitchFamily="18" charset="0"/>
              </a:rPr>
              <a:t>Making only eligible Students to take the test.</a:t>
            </a:r>
          </a:p>
          <a:p>
            <a:pPr marL="457200" indent="-457200" algn="just">
              <a:buFont typeface="Wingdings" panose="05000000000000000000" pitchFamily="2" charset="2"/>
              <a:buChar char="v"/>
            </a:pPr>
            <a:r>
              <a:rPr lang="en-US" sz="3200" dirty="0">
                <a:cs typeface="Times New Roman" pitchFamily="18" charset="0"/>
              </a:rPr>
              <a:t>Allow online registrations.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496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E2AB-5986-4EED-B902-C739EEB4E1A4}"/>
              </a:ext>
            </a:extLst>
          </p:cNvPr>
          <p:cNvSpPr>
            <a:spLocks noGrp="1"/>
          </p:cNvSpPr>
          <p:nvPr>
            <p:ph type="title"/>
          </p:nvPr>
        </p:nvSpPr>
        <p:spPr>
          <a:xfrm>
            <a:off x="4224528" y="632299"/>
            <a:ext cx="6766560" cy="749030"/>
          </a:xfrm>
        </p:spPr>
        <p:txBody>
          <a:bodyPr/>
          <a:lstStyle/>
          <a:p>
            <a:r>
              <a:rPr lang="en-US" dirty="0"/>
              <a:t>     MAIN MODULE</a:t>
            </a:r>
            <a:endParaRPr lang="en-IN" dirty="0"/>
          </a:p>
        </p:txBody>
      </p:sp>
      <p:sp>
        <p:nvSpPr>
          <p:cNvPr id="3" name="Content Placeholder 2">
            <a:extLst>
              <a:ext uri="{FF2B5EF4-FFF2-40B4-BE49-F238E27FC236}">
                <a16:creationId xmlns:a16="http://schemas.microsoft.com/office/drawing/2014/main" id="{3B8B6087-FECC-20A1-1A0D-A47DC2ECB9D4}"/>
              </a:ext>
            </a:extLst>
          </p:cNvPr>
          <p:cNvSpPr>
            <a:spLocks noGrp="1"/>
          </p:cNvSpPr>
          <p:nvPr>
            <p:ph idx="1"/>
          </p:nvPr>
        </p:nvSpPr>
        <p:spPr>
          <a:xfrm>
            <a:off x="4224528" y="1828801"/>
            <a:ext cx="6766560" cy="4542816"/>
          </a:xfrm>
        </p:spPr>
        <p:txBody>
          <a:bodyPr/>
          <a:lstStyle/>
          <a:p>
            <a:pPr marL="285750" indent="-285750" algn="just">
              <a:buFont typeface="Wingdings" panose="05000000000000000000" pitchFamily="2" charset="2"/>
              <a:buChar char="v"/>
            </a:pPr>
            <a:r>
              <a:rPr lang="en-US" sz="3200" b="1" u="sng" dirty="0"/>
              <a:t>ADMIN MODULE </a:t>
            </a:r>
          </a:p>
          <a:p>
            <a:pPr algn="just"/>
            <a:r>
              <a:rPr lang="en-US" altLang="en-US" sz="2800" dirty="0">
                <a:cs typeface="Times New Roman" panose="02020603050405020304" pitchFamily="18" charset="0"/>
              </a:rPr>
              <a:t>Here Admin should manage user's and employee’s account in various way if  any of user or employee found that abuse of site than admin can ban him. Admin also can maintain master level database details and can fill entry in the various master table fields like city, state, country, products, categories etc.</a:t>
            </a:r>
          </a:p>
          <a:p>
            <a:pPr algn="just"/>
            <a:endParaRPr lang="en-US" sz="1800" dirty="0">
              <a:cs typeface="Times New Roman" panose="02020603050405020304" pitchFamily="18" charset="0"/>
            </a:endParaRPr>
          </a:p>
          <a:p>
            <a:pPr algn="just"/>
            <a:endParaRPr lang="en-US" sz="1800" dirty="0">
              <a:cs typeface="Times New Roman" panose="02020603050405020304" pitchFamily="18" charset="0"/>
            </a:endParaRPr>
          </a:p>
        </p:txBody>
      </p:sp>
    </p:spTree>
    <p:extLst>
      <p:ext uri="{BB962C8B-B14F-4D97-AF65-F5344CB8AC3E}">
        <p14:creationId xmlns:p14="http://schemas.microsoft.com/office/powerpoint/2010/main" val="32093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FFCD-E8C5-8126-6213-2F3DDA5B32BD}"/>
              </a:ext>
            </a:extLst>
          </p:cNvPr>
          <p:cNvSpPr>
            <a:spLocks noGrp="1"/>
          </p:cNvSpPr>
          <p:nvPr>
            <p:ph type="title"/>
          </p:nvPr>
        </p:nvSpPr>
        <p:spPr>
          <a:xfrm>
            <a:off x="4224528" y="447472"/>
            <a:ext cx="6766560" cy="749030"/>
          </a:xfrm>
        </p:spPr>
        <p:txBody>
          <a:bodyPr/>
          <a:lstStyle/>
          <a:p>
            <a:r>
              <a:rPr lang="en-US" dirty="0"/>
              <a:t>    CONTINUE…….</a:t>
            </a:r>
            <a:endParaRPr lang="en-IN" dirty="0"/>
          </a:p>
        </p:txBody>
      </p:sp>
      <p:sp>
        <p:nvSpPr>
          <p:cNvPr id="3" name="Content Placeholder 2">
            <a:extLst>
              <a:ext uri="{FF2B5EF4-FFF2-40B4-BE49-F238E27FC236}">
                <a16:creationId xmlns:a16="http://schemas.microsoft.com/office/drawing/2014/main" id="{B0D6845B-FF62-73AC-29E6-5B16D712A698}"/>
              </a:ext>
            </a:extLst>
          </p:cNvPr>
          <p:cNvSpPr>
            <a:spLocks noGrp="1"/>
          </p:cNvSpPr>
          <p:nvPr>
            <p:ph idx="1"/>
          </p:nvPr>
        </p:nvSpPr>
        <p:spPr>
          <a:xfrm>
            <a:off x="4224528" y="1682885"/>
            <a:ext cx="6766560" cy="4240395"/>
          </a:xfrm>
        </p:spPr>
        <p:txBody>
          <a:bodyPr/>
          <a:lstStyle/>
          <a:p>
            <a:pPr marL="285750" indent="-285750" algn="just">
              <a:buFont typeface="Wingdings" panose="05000000000000000000" pitchFamily="2" charset="2"/>
              <a:buChar char="v"/>
            </a:pPr>
            <a:r>
              <a:rPr lang="en-US" sz="3200" b="1" u="sng" dirty="0">
                <a:cs typeface="Times New Roman" panose="02020603050405020304" pitchFamily="18" charset="0"/>
              </a:rPr>
              <a:t>STUDENT MODULE</a:t>
            </a:r>
          </a:p>
          <a:p>
            <a:pPr algn="just"/>
            <a:r>
              <a:rPr lang="en-US" altLang="en-US" sz="1600" dirty="0">
                <a:cs typeface="Times New Roman" panose="02020603050405020304" pitchFamily="18" charset="0"/>
              </a:rPr>
              <a:t> </a:t>
            </a:r>
            <a:r>
              <a:rPr lang="en-US" altLang="en-US" sz="3200" dirty="0">
                <a:cs typeface="Times New Roman" panose="02020603050405020304" pitchFamily="18" charset="0"/>
              </a:rPr>
              <a:t>Student is registered by the this site. A student can apply job for company and eligible students  give a Exam which is held by company.</a:t>
            </a:r>
            <a:endParaRPr lang="en-IN" sz="3200" b="1" u="sng" dirty="0"/>
          </a:p>
          <a:p>
            <a:endParaRPr lang="en-IN" dirty="0"/>
          </a:p>
        </p:txBody>
      </p:sp>
    </p:spTree>
    <p:extLst>
      <p:ext uri="{BB962C8B-B14F-4D97-AF65-F5344CB8AC3E}">
        <p14:creationId xmlns:p14="http://schemas.microsoft.com/office/powerpoint/2010/main" val="76562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FE39-BE04-1364-5AAC-51AC1C1D00C7}"/>
              </a:ext>
            </a:extLst>
          </p:cNvPr>
          <p:cNvSpPr>
            <a:spLocks noGrp="1"/>
          </p:cNvSpPr>
          <p:nvPr>
            <p:ph type="title"/>
          </p:nvPr>
        </p:nvSpPr>
        <p:spPr>
          <a:xfrm>
            <a:off x="3978614" y="447473"/>
            <a:ext cx="7937770" cy="846306"/>
          </a:xfrm>
        </p:spPr>
        <p:txBody>
          <a:bodyPr/>
          <a:lstStyle/>
          <a:p>
            <a:r>
              <a:rPr lang="en-US" sz="3600" dirty="0"/>
              <a:t>FUNCTIONAL REQUIREMENTS</a:t>
            </a:r>
            <a:endParaRPr lang="en-IN" sz="3600" dirty="0"/>
          </a:p>
        </p:txBody>
      </p:sp>
      <p:sp>
        <p:nvSpPr>
          <p:cNvPr id="3" name="Content Placeholder 2">
            <a:extLst>
              <a:ext uri="{FF2B5EF4-FFF2-40B4-BE49-F238E27FC236}">
                <a16:creationId xmlns:a16="http://schemas.microsoft.com/office/drawing/2014/main" id="{8E7D6527-8007-AD4C-029F-C8F4CE14EB1F}"/>
              </a:ext>
            </a:extLst>
          </p:cNvPr>
          <p:cNvSpPr>
            <a:spLocks noGrp="1"/>
          </p:cNvSpPr>
          <p:nvPr>
            <p:ph idx="1"/>
          </p:nvPr>
        </p:nvSpPr>
        <p:spPr>
          <a:xfrm>
            <a:off x="4348264" y="1293780"/>
            <a:ext cx="6974732" cy="5116748"/>
          </a:xfrm>
        </p:spPr>
        <p:txBody>
          <a:bodyPr/>
          <a:lstStyle/>
          <a:p>
            <a:pPr marL="342900" indent="-342900" algn="just">
              <a:buFont typeface="Wingdings" panose="05000000000000000000" pitchFamily="2" charset="2"/>
              <a:buChar char="v"/>
            </a:pPr>
            <a:r>
              <a:rPr lang="en-IN" sz="3600" b="1" u="sng" dirty="0">
                <a:effectLst/>
                <a:ea typeface="Calibri" panose="020F0502020204030204" pitchFamily="34" charset="0"/>
                <a:cs typeface="Times New Roman" panose="02020603050405020304" pitchFamily="18" charset="0"/>
              </a:rPr>
              <a:t>User Registration</a:t>
            </a:r>
          </a:p>
          <a:p>
            <a:pPr marL="571500" indent="-571500" algn="just">
              <a:buFont typeface="Arial" panose="020B0604020202020204" pitchFamily="34" charset="0"/>
              <a:buChar char="•"/>
            </a:pPr>
            <a:r>
              <a:rPr lang="en-IN" sz="3600" dirty="0">
                <a:effectLst/>
                <a:ea typeface="Calibri" panose="020F0502020204030204" pitchFamily="34" charset="0"/>
                <a:cs typeface="Times New Roman" panose="02020603050405020304" pitchFamily="18" charset="0"/>
              </a:rPr>
              <a:t>Students should be able to register and create their respective accounts.</a:t>
            </a:r>
            <a:endParaRPr lang="en-IN" sz="3600" u="sng" dirty="0">
              <a:ea typeface="Calibri" panose="020F0502020204030204" pitchFamily="34" charset="0"/>
              <a:cs typeface="Times New Roman" panose="02020603050405020304" pitchFamily="18" charset="0"/>
            </a:endParaRPr>
          </a:p>
          <a:p>
            <a:pPr marL="571500" indent="-571500" algn="just">
              <a:buFont typeface="Arial" panose="020B0604020202020204" pitchFamily="34" charset="0"/>
              <a:buChar char="•"/>
            </a:pPr>
            <a:r>
              <a:rPr lang="en-IN" sz="3600" dirty="0">
                <a:effectLst/>
                <a:ea typeface="Calibri" panose="020F0502020204030204" pitchFamily="34" charset="0"/>
                <a:cs typeface="Times New Roman" panose="02020603050405020304" pitchFamily="18" charset="0"/>
              </a:rPr>
              <a:t>The system should validate and store user information, including personal details and contact information.</a:t>
            </a:r>
          </a:p>
          <a:p>
            <a:pPr algn="just"/>
            <a:endParaRPr lang="en-IN" sz="3200" u="sng" dirty="0">
              <a:ea typeface="Calibri" panose="020F0502020204030204" pitchFamily="34" charset="0"/>
              <a:cs typeface="Times New Roman" panose="02020603050405020304" pitchFamily="18" charset="0"/>
            </a:endParaRPr>
          </a:p>
          <a:p>
            <a:r>
              <a:rPr lang="en-IN" sz="1800" u="sng" dirty="0">
                <a:latin typeface="Calibri" panose="020F0502020204030204" pitchFamily="34" charset="0"/>
                <a:ea typeface="Calibri" panose="020F0502020204030204" pitchFamily="34" charset="0"/>
                <a:cs typeface="Times New Roman" panose="02020603050405020304" pitchFamily="18" charset="0"/>
              </a:rPr>
              <a:t>      </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079459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{C4186188-ECE4-4E1C-9108-06F568A3C430}tf78438558_win32</Template>
  <TotalTime>376</TotalTime>
  <Words>716</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Sabon Next LT</vt:lpstr>
      <vt:lpstr>Wingdings</vt:lpstr>
      <vt:lpstr>Office Theme</vt:lpstr>
      <vt:lpstr>Placement management system </vt:lpstr>
      <vt:lpstr>PowerPoint Presentation</vt:lpstr>
      <vt:lpstr>          INDEX</vt:lpstr>
      <vt:lpstr>   Introduction</vt:lpstr>
      <vt:lpstr>TOOLS USED </vt:lpstr>
      <vt:lpstr>PURPOSE</vt:lpstr>
      <vt:lpstr>     MAIN MODULE</vt:lpstr>
      <vt:lpstr>    CONTINUE…….</vt:lpstr>
      <vt:lpstr>FUNCTIONAL REQUIREMENTS</vt:lpstr>
      <vt:lpstr>     CONTINUE…….</vt:lpstr>
      <vt:lpstr>  STUDENT FEATURES</vt:lpstr>
      <vt:lpstr>    CONTINUE…….</vt:lpstr>
      <vt:lpstr>ADMINISTRATOR FEATURES</vt:lpstr>
      <vt:lpstr>    CONTINUE…….</vt:lpstr>
      <vt:lpstr>NON-FUNCTIONAL REQUIREMENTS</vt:lpstr>
      <vt:lpstr> USE CASE DIAGRAM</vt:lpstr>
      <vt:lpstr>    CLASS DIAGRAM</vt:lpstr>
      <vt:lpstr>        E-R DIAGRAM</vt:lpstr>
      <vt:lpstr>EXPECTED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 </dc:title>
  <dc:subject/>
  <dc:creator>Pratiksha Singh</dc:creator>
  <cp:lastModifiedBy>Pratiksha Singh</cp:lastModifiedBy>
  <cp:revision>2</cp:revision>
  <dcterms:created xsi:type="dcterms:W3CDTF">2023-07-05T04:04:33Z</dcterms:created>
  <dcterms:modified xsi:type="dcterms:W3CDTF">2023-07-05T10:21:11Z</dcterms:modified>
</cp:coreProperties>
</file>