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6" r:id="rId4"/>
    <p:sldId id="259" r:id="rId5"/>
    <p:sldId id="277" r:id="rId6"/>
    <p:sldId id="27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5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2A0D1-8B90-41F5-9121-F1744EA49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7868E9-8D05-4849-8FE0-503468783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A2277-69F3-4303-9292-471B230F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937110-3D1F-404E-ACA6-DFC89484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713B7C-7D00-4CE0-9256-6E0C703D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32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4FD57-8AE6-4F7C-BFBE-C7000F33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5E565-A5D7-430E-B6B6-78BC768BA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F20AF-9099-4C36-9B78-E2E2AE341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7CA1A-70A4-4D34-8434-ABFF74C7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215E7-1574-4EE8-BF25-FA008DC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9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89302D-D4C1-4354-83E7-C87A8CDD5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557C1-7389-4A8C-A05D-DCCB37731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90A35-7B2B-4F8A-BE0D-164A9235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8F51F-EEA2-41E7-A4B5-A0A91876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DCD0A8-61B4-45B1-B980-603E40A1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2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상세내용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756AB5E-EA53-470F-9DA0-D0F11F84E59A}"/>
              </a:ext>
            </a:extLst>
          </p:cNvPr>
          <p:cNvSpPr/>
          <p:nvPr userDrawn="1"/>
        </p:nvSpPr>
        <p:spPr>
          <a:xfrm>
            <a:off x="0" y="0"/>
            <a:ext cx="12192000" cy="5865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1171695" y="127889"/>
            <a:ext cx="52290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lvl1pPr marL="0" indent="0" algn="ctr">
              <a:buNone/>
              <a:defRPr lang="ko-KR" altLang="en-US" sz="2000" b="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89829" y="109864"/>
            <a:ext cx="9825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000" b="0" dirty="0">
                <a:solidFill>
                  <a:schemeClr val="bg1"/>
                </a:solidFill>
              </a:rPr>
              <a:t>Project</a:t>
            </a:r>
            <a:endParaRPr lang="ko-KR" altLang="en-US" sz="2000" b="0" dirty="0">
              <a:solidFill>
                <a:schemeClr val="bg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1" hasCustomPrompt="1"/>
          </p:nvPr>
        </p:nvSpPr>
        <p:spPr>
          <a:xfrm>
            <a:off x="4160018" y="1528763"/>
            <a:ext cx="7893379" cy="4855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ko-KR" altLang="en-US" dirty="0"/>
              <a:t>코딩 내용</a:t>
            </a: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2" hasCustomPrompt="1"/>
          </p:nvPr>
        </p:nvSpPr>
        <p:spPr>
          <a:xfrm>
            <a:off x="2438193" y="127889"/>
            <a:ext cx="7965700" cy="36933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프로젝트 제목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1694595" y="771940"/>
            <a:ext cx="9615204" cy="3416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>
              <a:buNone/>
              <a:defRPr lang="ko-KR" alt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lang="ko-KR" altLang="en-US" sz="1800" dirty="0" smtClean="0"/>
            </a:lvl2pPr>
            <a:lvl3pPr>
              <a:defRPr lang="ko-KR" altLang="en-US" sz="1800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marL="0" lvl="0"/>
            <a:r>
              <a:rPr lang="ko-KR" altLang="en-US" b="1" dirty="0">
                <a:solidFill>
                  <a:schemeClr val="bg1">
                    <a:lumMod val="50000"/>
                  </a:schemeClr>
                </a:solidFill>
              </a:rPr>
              <a:t>① 노래 추천 이미지 롤링 리스트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06A6D0-9935-4450-A953-715CEDEDD14B}"/>
              </a:ext>
            </a:extLst>
          </p:cNvPr>
          <p:cNvSpPr txBox="1"/>
          <p:nvPr userDrawn="1"/>
        </p:nvSpPr>
        <p:spPr>
          <a:xfrm>
            <a:off x="189829" y="747712"/>
            <a:ext cx="150476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ko-KR"/>
            </a:defPPr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Main work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 hasCustomPrompt="1"/>
          </p:nvPr>
        </p:nvSpPr>
        <p:spPr>
          <a:xfrm>
            <a:off x="315913" y="1528763"/>
            <a:ext cx="3653186" cy="48561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457200" indent="0">
              <a:buNone/>
              <a:defRPr sz="1100"/>
            </a:lvl2pPr>
          </a:lstStyle>
          <a:p>
            <a:pPr lvl="0"/>
            <a:r>
              <a:rPr lang="ko-KR" altLang="en-US" dirty="0"/>
              <a:t>기능 소개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  <a:p>
            <a:pPr lvl="0"/>
            <a:r>
              <a:rPr lang="ko-KR" altLang="en-US" dirty="0"/>
              <a:t>작업 내용</a:t>
            </a:r>
            <a:endParaRPr lang="en-US" altLang="ko-KR" dirty="0"/>
          </a:p>
          <a:p>
            <a:pPr lvl="1"/>
            <a:r>
              <a:rPr lang="en-US" altLang="ko-KR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63800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728D-558C-45B3-8261-A3F64909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9B1C4-64B2-41CF-AAAA-D87B20F5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3B0849-6B07-4E39-9BF6-F8EB95C8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79915-19BA-4914-A021-95539A8A2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690E2-DF96-4AC5-BDE5-D86BE60F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64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2E89F-48DD-4C60-87BF-696C4C88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1C7A5-43FB-47B3-BFBA-1BE61860C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EED4C-506D-4550-8D4A-2BABAFED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622AD-AE1D-46D9-BB5E-D9762485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7DEA3-FBA3-4560-AB4B-495A1928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1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FC4A9-BD47-4F7C-8F09-6208FBD5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0AD842-E47C-445D-A972-9B9E01B1E7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91A18-9936-487F-9EE7-8D0235281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59641B-A96B-48AC-8D02-F764427A5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D380A7-4D11-4847-8F74-29B59F29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B36446-6BFC-4487-8625-647AAD7D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CBE67-44CE-43CA-9B0A-9E4149EA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5F086-D269-4DE4-A37D-4E3A2299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A9B29C-640E-49A1-B103-4F500188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BB4C09-DF6A-499C-AEB7-38B1D6F83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BCEDC8-6E7B-4C17-BE59-16C9FAA52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BE98FD-3D3F-4325-9B38-7E0CA491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A78398-63A7-48D5-9DBE-09694B66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35305B-123A-41C9-8C07-420ECF3C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73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0846B-6BA8-48EA-B5D7-976D09F1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0B6210-DF0B-4F30-BCC8-A69DF67C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E2D4B3-D12D-4380-BEBF-D1D4193D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8A1358-19C5-4C0B-A8BB-E3C3BBA3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B09EAB-2FE7-4380-8819-D401551A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685596-C50B-447C-AB01-A820E9D8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B45EB-1B4F-41A4-8FB9-0C9D6FBF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9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29098-32D3-4634-8156-AC4DCCCB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47694C-6458-49F8-A7CB-C2CDAB27C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A8FA90-7A38-4237-B018-204182D80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E70B84-FAE6-4169-8FB3-BDB0BABD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D88A1F-B5EB-488F-A2A8-CD5C3A6EA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A2F2C9-F32E-47CA-9576-72CFD66B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4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A77DF-67DC-44B2-B799-6EA80B9D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2A692E-A1C2-4C7F-927B-ACE9B804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761DE-E380-442B-9674-1A346FB44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E0913F-F2BA-4501-BA89-00487478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D0FDE-AE9D-49A9-A716-80FF508E3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FDC8D1-92FE-4E9B-9379-F6E62B8A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82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FFCB92-FD15-4C99-84AB-5B30598D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EB366A-5AC0-46DC-B284-69C3A4E9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BFDA-7CC6-4A66-B6B9-5470CC744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9E80-9C80-406D-B928-587F096647C0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1BE06-7C7B-43B5-A9BB-9AAE30E6D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F0B89-343B-4AC2-8270-05E655F73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B1CDF-72BA-4FEA-A7E0-B48845A03C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35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2DFA95B-FF20-4C12-A3D4-E9189F367F62}"/>
              </a:ext>
            </a:extLst>
          </p:cNvPr>
          <p:cNvGrpSpPr/>
          <p:nvPr/>
        </p:nvGrpSpPr>
        <p:grpSpPr>
          <a:xfrm>
            <a:off x="534357" y="261178"/>
            <a:ext cx="7976598" cy="1323439"/>
            <a:chOff x="235309" y="72543"/>
            <a:chExt cx="4666079" cy="13234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713FE5-5CF2-4305-BEBE-7525BCDE55F3}"/>
                </a:ext>
              </a:extLst>
            </p:cNvPr>
            <p:cNvSpPr txBox="1"/>
            <p:nvPr/>
          </p:nvSpPr>
          <p:spPr>
            <a:xfrm>
              <a:off x="235309" y="72543"/>
              <a:ext cx="466607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PORTFOLIO</a:t>
              </a:r>
              <a:endParaRPr lang="ko-KR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28A1FC-DD23-47CC-8211-F861D15C4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309" y="163057"/>
              <a:ext cx="3411514" cy="3880"/>
            </a:xfrm>
            <a:prstGeom prst="line">
              <a:avLst/>
            </a:prstGeom>
            <a:ln w="38100">
              <a:solidFill>
                <a:srgbClr val="67FB4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텍스트 개체 틀 1">
            <a:extLst>
              <a:ext uri="{FF2B5EF4-FFF2-40B4-BE49-F238E27FC236}">
                <a16:creationId xmlns:a16="http://schemas.microsoft.com/office/drawing/2014/main" id="{ECBFB69B-F9A7-4BA7-B6FB-7F4B7EF37DF7}"/>
              </a:ext>
            </a:extLst>
          </p:cNvPr>
          <p:cNvSpPr txBox="1">
            <a:spLocks/>
          </p:cNvSpPr>
          <p:nvPr/>
        </p:nvSpPr>
        <p:spPr>
          <a:xfrm>
            <a:off x="534357" y="1584617"/>
            <a:ext cx="11171973" cy="7715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b="1" dirty="0"/>
              <a:t>이광효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포트폴리오</a:t>
            </a:r>
          </a:p>
        </p:txBody>
      </p:sp>
    </p:spTree>
    <p:extLst>
      <p:ext uri="{BB962C8B-B14F-4D97-AF65-F5344CB8AC3E}">
        <p14:creationId xmlns:p14="http://schemas.microsoft.com/office/powerpoint/2010/main" val="303417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D4778C59-52A4-4C23-8309-2CD46516EBD4}"/>
              </a:ext>
            </a:extLst>
          </p:cNvPr>
          <p:cNvGrpSpPr/>
          <p:nvPr/>
        </p:nvGrpSpPr>
        <p:grpSpPr>
          <a:xfrm>
            <a:off x="229150" y="975662"/>
            <a:ext cx="1708838" cy="1692746"/>
            <a:chOff x="1480207" y="1521515"/>
            <a:chExt cx="2292599" cy="2292599"/>
          </a:xfrm>
        </p:grpSpPr>
        <p:pic>
          <p:nvPicPr>
            <p:cNvPr id="9" name="Object 2">
              <a:extLst>
                <a:ext uri="{FF2B5EF4-FFF2-40B4-BE49-F238E27FC236}">
                  <a16:creationId xmlns:a16="http://schemas.microsoft.com/office/drawing/2014/main" id="{B529C91C-8A1A-41A7-8671-ADA0E3A22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0207" y="1521515"/>
              <a:ext cx="2292599" cy="2292599"/>
            </a:xfrm>
            <a:prstGeom prst="rect">
              <a:avLst/>
            </a:prstGeom>
          </p:spPr>
        </p:pic>
      </p:grpSp>
      <p:pic>
        <p:nvPicPr>
          <p:cNvPr id="10" name="Object 4">
            <a:extLst>
              <a:ext uri="{FF2B5EF4-FFF2-40B4-BE49-F238E27FC236}">
                <a16:creationId xmlns:a16="http://schemas.microsoft.com/office/drawing/2014/main" id="{858C0BAA-AFBB-4C23-A36D-94F8161B1FF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3985" y="814614"/>
            <a:ext cx="2850201" cy="2122346"/>
          </a:xfrm>
          <a:prstGeom prst="rect">
            <a:avLst/>
          </a:prstGeom>
        </p:spPr>
      </p:pic>
      <p:grpSp>
        <p:nvGrpSpPr>
          <p:cNvPr id="11" name="그룹 1002">
            <a:extLst>
              <a:ext uri="{FF2B5EF4-FFF2-40B4-BE49-F238E27FC236}">
                <a16:creationId xmlns:a16="http://schemas.microsoft.com/office/drawing/2014/main" id="{C17FFB4F-71F9-43A5-9BAD-E905BAC4CC23}"/>
              </a:ext>
            </a:extLst>
          </p:cNvPr>
          <p:cNvGrpSpPr/>
          <p:nvPr/>
        </p:nvGrpSpPr>
        <p:grpSpPr>
          <a:xfrm>
            <a:off x="2586253" y="3633689"/>
            <a:ext cx="5424149" cy="57015"/>
            <a:chOff x="4642527" y="5121460"/>
            <a:chExt cx="7277108" cy="77219"/>
          </a:xfrm>
        </p:grpSpPr>
        <p:pic>
          <p:nvPicPr>
            <p:cNvPr id="12" name="Object 6">
              <a:extLst>
                <a:ext uri="{FF2B5EF4-FFF2-40B4-BE49-F238E27FC236}">
                  <a16:creationId xmlns:a16="http://schemas.microsoft.com/office/drawing/2014/main" id="{990699A5-181C-4E2B-85A5-0E941FCAA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4642527" y="5121460"/>
              <a:ext cx="7277108" cy="77219"/>
            </a:xfrm>
            <a:prstGeom prst="rect">
              <a:avLst/>
            </a:prstGeom>
          </p:spPr>
        </p:pic>
      </p:grpSp>
      <p:pic>
        <p:nvPicPr>
          <p:cNvPr id="13" name="Object 8">
            <a:extLst>
              <a:ext uri="{FF2B5EF4-FFF2-40B4-BE49-F238E27FC236}">
                <a16:creationId xmlns:a16="http://schemas.microsoft.com/office/drawing/2014/main" id="{80615EB2-130A-4E52-89B2-DB13358241F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0122" y="883375"/>
            <a:ext cx="2471151" cy="535262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60DD6CA3-CE46-4E5D-892D-F4797E8B8AF7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62125" y="1907322"/>
            <a:ext cx="2058935" cy="750698"/>
          </a:xfrm>
          <a:prstGeom prst="rect">
            <a:avLst/>
          </a:prstGeom>
        </p:spPr>
      </p:pic>
      <p:grpSp>
        <p:nvGrpSpPr>
          <p:cNvPr id="15" name="그룹 1003">
            <a:extLst>
              <a:ext uri="{FF2B5EF4-FFF2-40B4-BE49-F238E27FC236}">
                <a16:creationId xmlns:a16="http://schemas.microsoft.com/office/drawing/2014/main" id="{7DC04C89-DA83-4201-B080-68B249C1FD17}"/>
              </a:ext>
            </a:extLst>
          </p:cNvPr>
          <p:cNvGrpSpPr/>
          <p:nvPr/>
        </p:nvGrpSpPr>
        <p:grpSpPr>
          <a:xfrm>
            <a:off x="5784840" y="2989802"/>
            <a:ext cx="2619021" cy="57015"/>
            <a:chOff x="8933792" y="4249400"/>
            <a:chExt cx="3513712" cy="77219"/>
          </a:xfrm>
        </p:grpSpPr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5CFAE828-26F3-47BF-94F3-E2AACE02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933792" y="4249400"/>
              <a:ext cx="3513712" cy="77219"/>
            </a:xfrm>
            <a:prstGeom prst="rect">
              <a:avLst/>
            </a:prstGeom>
          </p:spPr>
        </p:pic>
      </p:grpSp>
      <p:pic>
        <p:nvPicPr>
          <p:cNvPr id="17" name="Object 13">
            <a:extLst>
              <a:ext uri="{FF2B5EF4-FFF2-40B4-BE49-F238E27FC236}">
                <a16:creationId xmlns:a16="http://schemas.microsoft.com/office/drawing/2014/main" id="{F8A3E05B-A690-4724-B609-2A772314807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762125" y="3724879"/>
            <a:ext cx="2519606" cy="785231"/>
          </a:xfrm>
          <a:prstGeom prst="rect">
            <a:avLst/>
          </a:prstGeom>
        </p:spPr>
      </p:pic>
      <p:grpSp>
        <p:nvGrpSpPr>
          <p:cNvPr id="18" name="그룹 1004">
            <a:extLst>
              <a:ext uri="{FF2B5EF4-FFF2-40B4-BE49-F238E27FC236}">
                <a16:creationId xmlns:a16="http://schemas.microsoft.com/office/drawing/2014/main" id="{604D87BA-B7F4-41E4-B4CA-AD38B4A3C724}"/>
              </a:ext>
            </a:extLst>
          </p:cNvPr>
          <p:cNvGrpSpPr/>
          <p:nvPr/>
        </p:nvGrpSpPr>
        <p:grpSpPr>
          <a:xfrm>
            <a:off x="5784840" y="4750468"/>
            <a:ext cx="2619021" cy="57015"/>
            <a:chOff x="8933792" y="6633988"/>
            <a:chExt cx="3513712" cy="77219"/>
          </a:xfrm>
        </p:grpSpPr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EC4C7B6D-E73F-493D-BB5E-04121B5E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8933792" y="6633988"/>
              <a:ext cx="3513712" cy="77219"/>
            </a:xfrm>
            <a:prstGeom prst="rect">
              <a:avLst/>
            </a:prstGeom>
          </p:spPr>
        </p:pic>
      </p:grpSp>
      <p:pic>
        <p:nvPicPr>
          <p:cNvPr id="20" name="Object 17">
            <a:extLst>
              <a:ext uri="{FF2B5EF4-FFF2-40B4-BE49-F238E27FC236}">
                <a16:creationId xmlns:a16="http://schemas.microsoft.com/office/drawing/2014/main" id="{419438FF-EC68-461A-BD97-220141BCA4FD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59285" y="5071564"/>
            <a:ext cx="549943" cy="289849"/>
          </a:xfrm>
          <a:prstGeom prst="rect">
            <a:avLst/>
          </a:prstGeom>
        </p:spPr>
      </p:pic>
      <p:grpSp>
        <p:nvGrpSpPr>
          <p:cNvPr id="21" name="그룹 1005">
            <a:extLst>
              <a:ext uri="{FF2B5EF4-FFF2-40B4-BE49-F238E27FC236}">
                <a16:creationId xmlns:a16="http://schemas.microsoft.com/office/drawing/2014/main" id="{37FF1B74-7BA1-4F95-8761-C9B5B5060C86}"/>
              </a:ext>
            </a:extLst>
          </p:cNvPr>
          <p:cNvGrpSpPr/>
          <p:nvPr/>
        </p:nvGrpSpPr>
        <p:grpSpPr>
          <a:xfrm>
            <a:off x="6586062" y="5480134"/>
            <a:ext cx="2449455" cy="65432"/>
            <a:chOff x="10008721" y="7622224"/>
            <a:chExt cx="3286220" cy="88619"/>
          </a:xfrm>
        </p:grpSpPr>
        <p:pic>
          <p:nvPicPr>
            <p:cNvPr id="22" name="Object 19">
              <a:extLst>
                <a:ext uri="{FF2B5EF4-FFF2-40B4-BE49-F238E27FC236}">
                  <a16:creationId xmlns:a16="http://schemas.microsoft.com/office/drawing/2014/main" id="{49F86666-19C6-487B-8255-D7E3ADFD7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08721" y="7622224"/>
              <a:ext cx="3286220" cy="88619"/>
            </a:xfrm>
            <a:prstGeom prst="rect">
              <a:avLst/>
            </a:prstGeom>
          </p:spPr>
        </p:pic>
      </p:grpSp>
      <p:grpSp>
        <p:nvGrpSpPr>
          <p:cNvPr id="23" name="그룹 1006">
            <a:extLst>
              <a:ext uri="{FF2B5EF4-FFF2-40B4-BE49-F238E27FC236}">
                <a16:creationId xmlns:a16="http://schemas.microsoft.com/office/drawing/2014/main" id="{3A84FED9-0292-4DCA-A890-692D35AAEAED}"/>
              </a:ext>
            </a:extLst>
          </p:cNvPr>
          <p:cNvGrpSpPr/>
          <p:nvPr/>
        </p:nvGrpSpPr>
        <p:grpSpPr>
          <a:xfrm>
            <a:off x="6586062" y="5727046"/>
            <a:ext cx="2449455" cy="65432"/>
            <a:chOff x="10008721" y="7956634"/>
            <a:chExt cx="3286220" cy="88619"/>
          </a:xfrm>
        </p:grpSpPr>
        <p:pic>
          <p:nvPicPr>
            <p:cNvPr id="24" name="Object 22">
              <a:extLst>
                <a:ext uri="{FF2B5EF4-FFF2-40B4-BE49-F238E27FC236}">
                  <a16:creationId xmlns:a16="http://schemas.microsoft.com/office/drawing/2014/main" id="{B7A8AF5B-AD5A-46A4-9ADD-712119D34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08721" y="7956634"/>
              <a:ext cx="3286220" cy="88619"/>
            </a:xfrm>
            <a:prstGeom prst="rect">
              <a:avLst/>
            </a:prstGeom>
          </p:spPr>
        </p:pic>
      </p:grpSp>
      <p:grpSp>
        <p:nvGrpSpPr>
          <p:cNvPr id="25" name="그룹 1007">
            <a:extLst>
              <a:ext uri="{FF2B5EF4-FFF2-40B4-BE49-F238E27FC236}">
                <a16:creationId xmlns:a16="http://schemas.microsoft.com/office/drawing/2014/main" id="{98683143-EE07-43EE-A531-9E64C41748A3}"/>
              </a:ext>
            </a:extLst>
          </p:cNvPr>
          <p:cNvGrpSpPr/>
          <p:nvPr/>
        </p:nvGrpSpPr>
        <p:grpSpPr>
          <a:xfrm>
            <a:off x="6586062" y="5980366"/>
            <a:ext cx="2310438" cy="65432"/>
            <a:chOff x="10008721" y="8299721"/>
            <a:chExt cx="3099713" cy="88619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2A39EB5-B89A-4080-8064-C9FE59C961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008721" y="8299721"/>
              <a:ext cx="3099713" cy="88619"/>
            </a:xfrm>
            <a:prstGeom prst="rect">
              <a:avLst/>
            </a:prstGeom>
          </p:spPr>
        </p:pic>
      </p:grpSp>
      <p:grpSp>
        <p:nvGrpSpPr>
          <p:cNvPr id="27" name="그룹 1008">
            <a:extLst>
              <a:ext uri="{FF2B5EF4-FFF2-40B4-BE49-F238E27FC236}">
                <a16:creationId xmlns:a16="http://schemas.microsoft.com/office/drawing/2014/main" id="{C7A3DE46-6523-4E79-AAD4-EC33F5E5099E}"/>
              </a:ext>
            </a:extLst>
          </p:cNvPr>
          <p:cNvGrpSpPr/>
          <p:nvPr/>
        </p:nvGrpSpPr>
        <p:grpSpPr>
          <a:xfrm>
            <a:off x="6586062" y="6217216"/>
            <a:ext cx="1951222" cy="65432"/>
            <a:chOff x="10008721" y="8620503"/>
            <a:chExt cx="2617785" cy="88619"/>
          </a:xfrm>
        </p:grpSpPr>
        <p:pic>
          <p:nvPicPr>
            <p:cNvPr id="28" name="Object 28">
              <a:extLst>
                <a:ext uri="{FF2B5EF4-FFF2-40B4-BE49-F238E27FC236}">
                  <a16:creationId xmlns:a16="http://schemas.microsoft.com/office/drawing/2014/main" id="{B2E73CD9-C701-4AFE-BA3F-FDBA79237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08721" y="8620503"/>
              <a:ext cx="2617785" cy="88619"/>
            </a:xfrm>
            <a:prstGeom prst="rect">
              <a:avLst/>
            </a:prstGeom>
          </p:spPr>
        </p:pic>
      </p:grpSp>
      <p:pic>
        <p:nvPicPr>
          <p:cNvPr id="29" name="Object 30">
            <a:extLst>
              <a:ext uri="{FF2B5EF4-FFF2-40B4-BE49-F238E27FC236}">
                <a16:creationId xmlns:a16="http://schemas.microsoft.com/office/drawing/2014/main" id="{E48BBE74-05D2-4520-BAD9-01553E9E4A4C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5125" y="5104280"/>
            <a:ext cx="280006" cy="1334620"/>
          </a:xfrm>
          <a:prstGeom prst="rect">
            <a:avLst/>
          </a:prstGeom>
        </p:spPr>
      </p:pic>
      <p:grpSp>
        <p:nvGrpSpPr>
          <p:cNvPr id="30" name="그룹 1009">
            <a:extLst>
              <a:ext uri="{FF2B5EF4-FFF2-40B4-BE49-F238E27FC236}">
                <a16:creationId xmlns:a16="http://schemas.microsoft.com/office/drawing/2014/main" id="{7D26A00E-00B0-4794-A31C-AC069566BF9E}"/>
              </a:ext>
            </a:extLst>
          </p:cNvPr>
          <p:cNvGrpSpPr/>
          <p:nvPr/>
        </p:nvGrpSpPr>
        <p:grpSpPr>
          <a:xfrm>
            <a:off x="6206963" y="3620981"/>
            <a:ext cx="5424149" cy="57015"/>
            <a:chOff x="9500117" y="5104248"/>
            <a:chExt cx="7277108" cy="77219"/>
          </a:xfrm>
        </p:grpSpPr>
        <p:pic>
          <p:nvPicPr>
            <p:cNvPr id="31" name="Object 32">
              <a:extLst>
                <a:ext uri="{FF2B5EF4-FFF2-40B4-BE49-F238E27FC236}">
                  <a16:creationId xmlns:a16="http://schemas.microsoft.com/office/drawing/2014/main" id="{6027A4D7-AABA-418F-A8F7-18DA3F98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5400000">
              <a:off x="9500117" y="5104248"/>
              <a:ext cx="7277108" cy="77219"/>
            </a:xfrm>
            <a:prstGeom prst="rect">
              <a:avLst/>
            </a:prstGeom>
          </p:spPr>
        </p:pic>
      </p:grpSp>
      <p:pic>
        <p:nvPicPr>
          <p:cNvPr id="32" name="Object 34">
            <a:extLst>
              <a:ext uri="{FF2B5EF4-FFF2-40B4-BE49-F238E27FC236}">
                <a16:creationId xmlns:a16="http://schemas.microsoft.com/office/drawing/2014/main" id="{7EB08744-3950-46E3-97AA-E9B460FC5C60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342410" y="922924"/>
            <a:ext cx="848084" cy="289849"/>
          </a:xfrm>
          <a:prstGeom prst="rect">
            <a:avLst/>
          </a:prstGeom>
        </p:spPr>
      </p:pic>
      <p:grpSp>
        <p:nvGrpSpPr>
          <p:cNvPr id="33" name="그룹 1010">
            <a:extLst>
              <a:ext uri="{FF2B5EF4-FFF2-40B4-BE49-F238E27FC236}">
                <a16:creationId xmlns:a16="http://schemas.microsoft.com/office/drawing/2014/main" id="{A59ADC99-AC7F-40AD-AD7E-D4FCA6DF9F16}"/>
              </a:ext>
            </a:extLst>
          </p:cNvPr>
          <p:cNvGrpSpPr/>
          <p:nvPr/>
        </p:nvGrpSpPr>
        <p:grpSpPr>
          <a:xfrm>
            <a:off x="9367965" y="2293455"/>
            <a:ext cx="2619021" cy="57015"/>
            <a:chOff x="13740958" y="3306290"/>
            <a:chExt cx="3513712" cy="77219"/>
          </a:xfrm>
        </p:grpSpPr>
        <p:pic>
          <p:nvPicPr>
            <p:cNvPr id="34" name="Object 36">
              <a:extLst>
                <a:ext uri="{FF2B5EF4-FFF2-40B4-BE49-F238E27FC236}">
                  <a16:creationId xmlns:a16="http://schemas.microsoft.com/office/drawing/2014/main" id="{7DA387DF-9911-41C6-94BE-ED8592A5F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740958" y="3306290"/>
              <a:ext cx="3513712" cy="77219"/>
            </a:xfrm>
            <a:prstGeom prst="rect">
              <a:avLst/>
            </a:prstGeom>
          </p:spPr>
        </p:pic>
      </p:grpSp>
      <p:pic>
        <p:nvPicPr>
          <p:cNvPr id="35" name="Object 38">
            <a:extLst>
              <a:ext uri="{FF2B5EF4-FFF2-40B4-BE49-F238E27FC236}">
                <a16:creationId xmlns:a16="http://schemas.microsoft.com/office/drawing/2014/main" id="{C80F3983-3A8E-499A-9FB2-A91703455BCD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342410" y="2716475"/>
            <a:ext cx="863757" cy="289849"/>
          </a:xfrm>
          <a:prstGeom prst="rect">
            <a:avLst/>
          </a:prstGeom>
        </p:spPr>
      </p:pic>
      <p:grpSp>
        <p:nvGrpSpPr>
          <p:cNvPr id="36" name="그룹 1011">
            <a:extLst>
              <a:ext uri="{FF2B5EF4-FFF2-40B4-BE49-F238E27FC236}">
                <a16:creationId xmlns:a16="http://schemas.microsoft.com/office/drawing/2014/main" id="{006EDB5C-9760-42C5-AB4B-646925A79D0F}"/>
              </a:ext>
            </a:extLst>
          </p:cNvPr>
          <p:cNvGrpSpPr/>
          <p:nvPr/>
        </p:nvGrpSpPr>
        <p:grpSpPr>
          <a:xfrm>
            <a:off x="9367965" y="4430482"/>
            <a:ext cx="2619021" cy="57015"/>
            <a:chOff x="13740958" y="6200610"/>
            <a:chExt cx="3513712" cy="77219"/>
          </a:xfrm>
        </p:grpSpPr>
        <p:pic>
          <p:nvPicPr>
            <p:cNvPr id="37" name="Object 40">
              <a:extLst>
                <a:ext uri="{FF2B5EF4-FFF2-40B4-BE49-F238E27FC236}">
                  <a16:creationId xmlns:a16="http://schemas.microsoft.com/office/drawing/2014/main" id="{32D4AA6C-1220-436C-B47C-CC07615A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3740958" y="6200610"/>
              <a:ext cx="3513712" cy="77219"/>
            </a:xfrm>
            <a:prstGeom prst="rect">
              <a:avLst/>
            </a:prstGeom>
          </p:spPr>
        </p:pic>
      </p:grpSp>
      <p:pic>
        <p:nvPicPr>
          <p:cNvPr id="38" name="Object 42">
            <a:extLst>
              <a:ext uri="{FF2B5EF4-FFF2-40B4-BE49-F238E27FC236}">
                <a16:creationId xmlns:a16="http://schemas.microsoft.com/office/drawing/2014/main" id="{62AB903F-15FC-4641-80C9-B10EB3E427F5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342410" y="4830092"/>
            <a:ext cx="669540" cy="289849"/>
          </a:xfrm>
          <a:prstGeom prst="rect">
            <a:avLst/>
          </a:prstGeom>
        </p:spPr>
      </p:pic>
      <p:pic>
        <p:nvPicPr>
          <p:cNvPr id="39" name="Object 43">
            <a:extLst>
              <a:ext uri="{FF2B5EF4-FFF2-40B4-BE49-F238E27FC236}">
                <a16:creationId xmlns:a16="http://schemas.microsoft.com/office/drawing/2014/main" id="{14879691-1BE9-4719-83A1-17C701616E60}"/>
              </a:ext>
            </a:extLst>
          </p:cNvPr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5762125" y="5399328"/>
            <a:ext cx="739315" cy="1016907"/>
          </a:xfrm>
          <a:prstGeom prst="rect">
            <a:avLst/>
          </a:prstGeom>
        </p:spPr>
      </p:pic>
      <p:pic>
        <p:nvPicPr>
          <p:cNvPr id="40" name="Object 44">
            <a:extLst>
              <a:ext uri="{FF2B5EF4-FFF2-40B4-BE49-F238E27FC236}">
                <a16:creationId xmlns:a16="http://schemas.microsoft.com/office/drawing/2014/main" id="{276AF9CA-2864-4A3B-88BE-99F2086A06A7}"/>
              </a:ext>
            </a:extLst>
          </p:cNvPr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59285" y="3383497"/>
            <a:ext cx="1180980" cy="289849"/>
          </a:xfrm>
          <a:prstGeom prst="rect">
            <a:avLst/>
          </a:prstGeom>
        </p:spPr>
      </p:pic>
      <p:pic>
        <p:nvPicPr>
          <p:cNvPr id="41" name="Object 45">
            <a:extLst>
              <a:ext uri="{FF2B5EF4-FFF2-40B4-BE49-F238E27FC236}">
                <a16:creationId xmlns:a16="http://schemas.microsoft.com/office/drawing/2014/main" id="{8445D0B1-BDAF-49F3-A4A9-BAFC783487C9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345250" y="1223116"/>
            <a:ext cx="2330461" cy="785231"/>
          </a:xfrm>
          <a:prstGeom prst="rect">
            <a:avLst/>
          </a:prstGeom>
        </p:spPr>
      </p:pic>
      <p:pic>
        <p:nvPicPr>
          <p:cNvPr id="42" name="Object 46">
            <a:extLst>
              <a:ext uri="{FF2B5EF4-FFF2-40B4-BE49-F238E27FC236}">
                <a16:creationId xmlns:a16="http://schemas.microsoft.com/office/drawing/2014/main" id="{CCD7BFAE-1A50-48E9-842C-13642B121580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345250" y="3025300"/>
            <a:ext cx="1637637" cy="1025158"/>
          </a:xfrm>
          <a:prstGeom prst="rect">
            <a:avLst/>
          </a:prstGeom>
        </p:spPr>
      </p:pic>
      <p:pic>
        <p:nvPicPr>
          <p:cNvPr id="43" name="Object 47">
            <a:extLst>
              <a:ext uri="{FF2B5EF4-FFF2-40B4-BE49-F238E27FC236}">
                <a16:creationId xmlns:a16="http://schemas.microsoft.com/office/drawing/2014/main" id="{6658A960-0956-4F3F-A463-EFDCAF317209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345250" y="5141281"/>
            <a:ext cx="2611376" cy="1268686"/>
          </a:xfrm>
          <a:prstGeom prst="rect">
            <a:avLst/>
          </a:prstGeom>
        </p:spPr>
      </p:pic>
      <p:pic>
        <p:nvPicPr>
          <p:cNvPr id="44" name="Object 48">
            <a:extLst>
              <a:ext uri="{FF2B5EF4-FFF2-40B4-BE49-F238E27FC236}">
                <a16:creationId xmlns:a16="http://schemas.microsoft.com/office/drawing/2014/main" id="{7DBA72C7-2782-4F4B-8D43-DEC89A41E1B7}"/>
              </a:ext>
            </a:extLst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751559" y="1341228"/>
            <a:ext cx="1773931" cy="270694"/>
          </a:xfrm>
          <a:prstGeom prst="rect">
            <a:avLst/>
          </a:prstGeom>
        </p:spPr>
      </p:pic>
      <p:pic>
        <p:nvPicPr>
          <p:cNvPr id="45" name="Object 49">
            <a:extLst>
              <a:ext uri="{FF2B5EF4-FFF2-40B4-BE49-F238E27FC236}">
                <a16:creationId xmlns:a16="http://schemas.microsoft.com/office/drawing/2014/main" id="{B1A80BC6-B9DC-4E42-9863-D4670D0D83F9}"/>
              </a:ext>
            </a:extLst>
          </p:cNvPr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05014" y="3064237"/>
            <a:ext cx="4697228" cy="87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4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3F6275-3CBA-4241-9A4F-FBBB15FD5D55}"/>
              </a:ext>
            </a:extLst>
          </p:cNvPr>
          <p:cNvSpPr/>
          <p:nvPr/>
        </p:nvSpPr>
        <p:spPr>
          <a:xfrm>
            <a:off x="322053" y="1720932"/>
            <a:ext cx="4422475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 내용 소개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638D3-8F65-4277-8A57-0FA811FC3716}"/>
              </a:ext>
            </a:extLst>
          </p:cNvPr>
          <p:cNvSpPr/>
          <p:nvPr/>
        </p:nvSpPr>
        <p:spPr>
          <a:xfrm>
            <a:off x="4896928" y="1720932"/>
            <a:ext cx="6973019" cy="43132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코딩 내용 </a:t>
            </a:r>
            <a:r>
              <a:rPr lang="en-US" altLang="ko-KR" dirty="0"/>
              <a:t>(</a:t>
            </a:r>
            <a:r>
              <a:rPr lang="ko-KR" altLang="en-US" dirty="0"/>
              <a:t>캡쳐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694595" y="812132"/>
            <a:ext cx="9615204" cy="341632"/>
          </a:xfrm>
        </p:spPr>
        <p:txBody>
          <a:bodyPr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② 메인 작업 내용</a:t>
            </a:r>
          </a:p>
        </p:txBody>
      </p:sp>
    </p:spTree>
    <p:extLst>
      <p:ext uri="{BB962C8B-B14F-4D97-AF65-F5344CB8AC3E}">
        <p14:creationId xmlns:p14="http://schemas.microsoft.com/office/powerpoint/2010/main" val="1359137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BE8DB7E6-BB9E-4C89-8F22-F71C14EBB8F8}"/>
              </a:ext>
            </a:extLst>
          </p:cNvPr>
          <p:cNvSpPr txBox="1">
            <a:spLocks/>
          </p:cNvSpPr>
          <p:nvPr/>
        </p:nvSpPr>
        <p:spPr>
          <a:xfrm>
            <a:off x="192091" y="272191"/>
            <a:ext cx="9353754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진료 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</a:rPr>
              <a:t>–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진료 사후처리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1A4BE7-81E5-4D7E-A140-F8BB05893C28}"/>
              </a:ext>
            </a:extLst>
          </p:cNvPr>
          <p:cNvGrpSpPr/>
          <p:nvPr/>
        </p:nvGrpSpPr>
        <p:grpSpPr>
          <a:xfrm>
            <a:off x="151732" y="661845"/>
            <a:ext cx="6253043" cy="4485568"/>
            <a:chOff x="179275" y="1241469"/>
            <a:chExt cx="6253043" cy="4485568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788172C5-9653-41B0-BC31-954F55357A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706" t="10375" r="16618"/>
            <a:stretch/>
          </p:blipFill>
          <p:spPr>
            <a:xfrm>
              <a:off x="179275" y="1241469"/>
              <a:ext cx="6253043" cy="4485568"/>
            </a:xfrm>
            <a:prstGeom prst="rect">
              <a:avLst/>
            </a:prstGeom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241AA6F-DB94-4093-BBBB-1A9C9554D373}"/>
                </a:ext>
              </a:extLst>
            </p:cNvPr>
            <p:cNvSpPr/>
            <p:nvPr/>
          </p:nvSpPr>
          <p:spPr>
            <a:xfrm>
              <a:off x="4171950" y="3925531"/>
              <a:ext cx="904876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E0B0CEB-7FB0-4C85-9450-5BC8EFB4CC5D}"/>
                </a:ext>
              </a:extLst>
            </p:cNvPr>
            <p:cNvSpPr/>
            <p:nvPr/>
          </p:nvSpPr>
          <p:spPr>
            <a:xfrm>
              <a:off x="3422724" y="5397662"/>
              <a:ext cx="2762921" cy="18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8" name="그림 57" descr="텍스트이(가) 표시된 사진&#10;&#10;자동 생성된 설명">
            <a:extLst>
              <a:ext uri="{FF2B5EF4-FFF2-40B4-BE49-F238E27FC236}">
                <a16:creationId xmlns:a16="http://schemas.microsoft.com/office/drawing/2014/main" id="{3D837B5B-6A5F-4026-9156-AED894D7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740" y="3876395"/>
            <a:ext cx="3765452" cy="87865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823A35A1-5422-497B-9989-4884EFCD85BE}"/>
              </a:ext>
            </a:extLst>
          </p:cNvPr>
          <p:cNvSpPr txBox="1"/>
          <p:nvPr/>
        </p:nvSpPr>
        <p:spPr>
          <a:xfrm>
            <a:off x="6856740" y="3714151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DBAC45C-AEAD-4E7C-BC43-0EA6FF5F28BB}"/>
              </a:ext>
            </a:extLst>
          </p:cNvPr>
          <p:cNvSpPr/>
          <p:nvPr/>
        </p:nvSpPr>
        <p:spPr>
          <a:xfrm>
            <a:off x="4171950" y="2044436"/>
            <a:ext cx="1517650" cy="150607"/>
          </a:xfrm>
          <a:prstGeom prst="rect">
            <a:avLst/>
          </a:prstGeom>
          <a:solidFill>
            <a:srgbClr val="F5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 descr="텍스트이(가) 표시된 사진&#10;&#10;자동 생성된 설명">
            <a:extLst>
              <a:ext uri="{FF2B5EF4-FFF2-40B4-BE49-F238E27FC236}">
                <a16:creationId xmlns:a16="http://schemas.microsoft.com/office/drawing/2014/main" id="{F9AA1236-FCEE-4192-90D0-E6E92B551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64" y="1236619"/>
            <a:ext cx="4050144" cy="2362391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70196258-AA9F-499F-972C-1A7426AA5B90}"/>
              </a:ext>
            </a:extLst>
          </p:cNvPr>
          <p:cNvSpPr/>
          <p:nvPr/>
        </p:nvSpPr>
        <p:spPr>
          <a:xfrm>
            <a:off x="6920379" y="1331473"/>
            <a:ext cx="843946" cy="117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1B5206-1372-4B6C-87D5-A227E418D4D3}"/>
              </a:ext>
            </a:extLst>
          </p:cNvPr>
          <p:cNvSpPr txBox="1"/>
          <p:nvPr/>
        </p:nvSpPr>
        <p:spPr>
          <a:xfrm>
            <a:off x="7038590" y="1983553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920F4BE-D094-4ACA-AC11-484269B0250A}"/>
              </a:ext>
            </a:extLst>
          </p:cNvPr>
          <p:cNvSpPr txBox="1"/>
          <p:nvPr/>
        </p:nvSpPr>
        <p:spPr>
          <a:xfrm>
            <a:off x="7764325" y="1426267"/>
            <a:ext cx="23968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진료 사후처리 버튼을 비활성화 한다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BED6BAD-DEC9-4AF7-8086-42AC7B123DE9}"/>
              </a:ext>
            </a:extLst>
          </p:cNvPr>
          <p:cNvGrpSpPr/>
          <p:nvPr/>
        </p:nvGrpSpPr>
        <p:grpSpPr>
          <a:xfrm>
            <a:off x="192091" y="5438899"/>
            <a:ext cx="6253043" cy="567891"/>
            <a:chOff x="192091" y="5907461"/>
            <a:chExt cx="6253043" cy="567891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FDC56FCE-AFF3-4DCC-BAA8-A0CC94FF6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91" y="5907461"/>
              <a:ext cx="6253043" cy="56789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61C4352-68DC-4AF6-A341-0724B203F6E4}"/>
                </a:ext>
              </a:extLst>
            </p:cNvPr>
            <p:cNvSpPr/>
            <p:nvPr/>
          </p:nvSpPr>
          <p:spPr>
            <a:xfrm>
              <a:off x="4676775" y="5907461"/>
              <a:ext cx="1728000" cy="828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D0FE9F-DD5F-4692-985F-0E7AEB8905B7}"/>
                </a:ext>
              </a:extLst>
            </p:cNvPr>
            <p:cNvSpPr txBox="1"/>
            <p:nvPr/>
          </p:nvSpPr>
          <p:spPr>
            <a:xfrm>
              <a:off x="2724424" y="6038283"/>
              <a:ext cx="31181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rgbClr val="FF0000"/>
                  </a:solidFill>
                </a:rPr>
                <a:t>진단 결과에 알맞은 사후처리 버튼을 활성화한다</a:t>
              </a:r>
            </a:p>
          </p:txBody>
        </p:sp>
      </p:grp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2CD65B82-CA0B-43FE-8841-07EBF435A1B7}"/>
              </a:ext>
            </a:extLst>
          </p:cNvPr>
          <p:cNvCxnSpPr>
            <a:cxnSpLocks/>
            <a:stCxn id="55" idx="1"/>
            <a:endCxn id="62" idx="0"/>
          </p:cNvCxnSpPr>
          <p:nvPr/>
        </p:nvCxnSpPr>
        <p:spPr>
          <a:xfrm rot="10800000" flipV="1">
            <a:off x="3318613" y="3435907"/>
            <a:ext cx="825794" cy="2002992"/>
          </a:xfrm>
          <a:prstGeom prst="bentConnector2">
            <a:avLst/>
          </a:prstGeom>
          <a:ln w="12700" cap="rnd">
            <a:solidFill>
              <a:srgbClr val="FF0000"/>
            </a:solidFill>
            <a:headEnd type="none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A39053-A4D9-457B-8F54-3F0DA67F8184}"/>
              </a:ext>
            </a:extLst>
          </p:cNvPr>
          <p:cNvSpPr txBox="1"/>
          <p:nvPr/>
        </p:nvSpPr>
        <p:spPr>
          <a:xfrm>
            <a:off x="6812649" y="5360459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진단 결과 코드를 비교하여 알맞은 사후처리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버튼을 활성화한다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E7E8A3-4D00-48ED-B728-766B24A9B99F}"/>
              </a:ext>
            </a:extLst>
          </p:cNvPr>
          <p:cNvSpPr txBox="1"/>
          <p:nvPr/>
        </p:nvSpPr>
        <p:spPr>
          <a:xfrm>
            <a:off x="6949105" y="1917478"/>
            <a:ext cx="14061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진단 결과 코드 비교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F7405B-838B-4A84-A59E-CD6BF5889EE0}"/>
              </a:ext>
            </a:extLst>
          </p:cNvPr>
          <p:cNvSpPr/>
          <p:nvPr/>
        </p:nvSpPr>
        <p:spPr>
          <a:xfrm>
            <a:off x="4283506" y="1494042"/>
            <a:ext cx="1406094" cy="150607"/>
          </a:xfrm>
          <a:prstGeom prst="rect">
            <a:avLst/>
          </a:prstGeom>
          <a:solidFill>
            <a:srgbClr val="F5FA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F08F464-DD04-42B1-A1F7-5E8EF5635F74}"/>
              </a:ext>
            </a:extLst>
          </p:cNvPr>
          <p:cNvCxnSpPr>
            <a:cxnSpLocks/>
            <a:stCxn id="67" idx="3"/>
            <a:endCxn id="58" idx="3"/>
          </p:cNvCxnSpPr>
          <p:nvPr/>
        </p:nvCxnSpPr>
        <p:spPr>
          <a:xfrm>
            <a:off x="7764325" y="1390130"/>
            <a:ext cx="2857867" cy="2925591"/>
          </a:xfrm>
          <a:prstGeom prst="bentConnector3">
            <a:avLst>
              <a:gd name="adj1" fmla="val 119957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EBB18D1-D5BC-482F-B920-83204B0ADF95}"/>
              </a:ext>
            </a:extLst>
          </p:cNvPr>
          <p:cNvCxnSpPr>
            <a:cxnSpLocks/>
            <a:stCxn id="63" idx="3"/>
            <a:endCxn id="66" idx="1"/>
          </p:cNvCxnSpPr>
          <p:nvPr/>
        </p:nvCxnSpPr>
        <p:spPr>
          <a:xfrm flipV="1">
            <a:off x="6404775" y="2417815"/>
            <a:ext cx="444689" cy="306248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543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텍스트이(가) 표시된 사진&#10;&#10;자동 생성된 설명">
            <a:extLst>
              <a:ext uri="{FF2B5EF4-FFF2-40B4-BE49-F238E27FC236}">
                <a16:creationId xmlns:a16="http://schemas.microsoft.com/office/drawing/2014/main" id="{3AE4EBCA-3188-43A2-9B1E-BCC6ABC7A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574" y="517578"/>
            <a:ext cx="6090190" cy="5956193"/>
          </a:xfrm>
          <a:prstGeom prst="rect">
            <a:avLst/>
          </a:prstGeom>
        </p:spPr>
      </p:pic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BE8DB7E6-BB9E-4C89-8F22-F71C14EBB8F8}"/>
              </a:ext>
            </a:extLst>
          </p:cNvPr>
          <p:cNvSpPr txBox="1">
            <a:spLocks/>
          </p:cNvSpPr>
          <p:nvPr/>
        </p:nvSpPr>
        <p:spPr>
          <a:xfrm>
            <a:off x="192091" y="272191"/>
            <a:ext cx="9353754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병상신청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B96991-A737-4A03-840A-040CD0A7BF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8"/>
          <a:stretch/>
        </p:blipFill>
        <p:spPr>
          <a:xfrm>
            <a:off x="258766" y="777908"/>
            <a:ext cx="5034068" cy="2850998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724A086-E9E5-40D1-A448-CA6F7852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7" y="3699331"/>
            <a:ext cx="5034067" cy="28864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C1F4719-6CD3-45E1-8400-73E2C96D527C}"/>
              </a:ext>
            </a:extLst>
          </p:cNvPr>
          <p:cNvSpPr txBox="1"/>
          <p:nvPr/>
        </p:nvSpPr>
        <p:spPr>
          <a:xfrm>
            <a:off x="1890967" y="4050196"/>
            <a:ext cx="2589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가동률에 따라 마커를 다른 색으로 시각화</a:t>
            </a:r>
          </a:p>
        </p:txBody>
      </p:sp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F06BF78F-3B2F-4782-AF33-2778FED95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460" y="3293432"/>
            <a:ext cx="3437356" cy="1143747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99C2551-D563-41D6-A228-6F1FCE2162F6}"/>
              </a:ext>
            </a:extLst>
          </p:cNvPr>
          <p:cNvSpPr txBox="1"/>
          <p:nvPr/>
        </p:nvSpPr>
        <p:spPr>
          <a:xfrm>
            <a:off x="7809868" y="2802350"/>
            <a:ext cx="21980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이원신청시 다시한번 잔여병상조회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236A83-D933-459C-8AD6-540B5F271E7C}"/>
              </a:ext>
            </a:extLst>
          </p:cNvPr>
          <p:cNvSpPr/>
          <p:nvPr/>
        </p:nvSpPr>
        <p:spPr>
          <a:xfrm>
            <a:off x="3571875" y="3324225"/>
            <a:ext cx="809625" cy="1714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C20E658-DDA9-4020-913B-74336A304875}"/>
              </a:ext>
            </a:extLst>
          </p:cNvPr>
          <p:cNvSpPr/>
          <p:nvPr/>
        </p:nvSpPr>
        <p:spPr>
          <a:xfrm>
            <a:off x="6467186" y="2904786"/>
            <a:ext cx="1333500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6D34A2-C22C-41A8-9623-A88F322FEDCF}"/>
              </a:ext>
            </a:extLst>
          </p:cNvPr>
          <p:cNvSpPr txBox="1"/>
          <p:nvPr/>
        </p:nvSpPr>
        <p:spPr>
          <a:xfrm>
            <a:off x="7133936" y="1782395"/>
            <a:ext cx="2687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진료메모 등록 시 </a:t>
            </a:r>
            <a:r>
              <a:rPr lang="ko-KR" altLang="en-US" sz="1000" dirty="0" err="1">
                <a:solidFill>
                  <a:srgbClr val="FF0000"/>
                </a:solidFill>
              </a:rPr>
              <a:t>교차사이트스크립팅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ko-KR" altLang="en-US" sz="1000" dirty="0">
                <a:solidFill>
                  <a:srgbClr val="FF0000"/>
                </a:solidFill>
              </a:rPr>
              <a:t>방지</a:t>
            </a:r>
          </a:p>
        </p:txBody>
      </p:sp>
      <p:pic>
        <p:nvPicPr>
          <p:cNvPr id="29" name="그림 28" descr="텍스트이(가) 표시된 사진&#10;&#10;자동 생성된 설명">
            <a:extLst>
              <a:ext uri="{FF2B5EF4-FFF2-40B4-BE49-F238E27FC236}">
                <a16:creationId xmlns:a16="http://schemas.microsoft.com/office/drawing/2014/main" id="{E0816CBC-2154-4A90-BF48-97AE545DC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936" y="689479"/>
            <a:ext cx="2608098" cy="9432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89D2112F-F1EB-41AA-9149-AC3FE372FA15}"/>
              </a:ext>
            </a:extLst>
          </p:cNvPr>
          <p:cNvSpPr/>
          <p:nvPr/>
        </p:nvSpPr>
        <p:spPr>
          <a:xfrm>
            <a:off x="6694424" y="2118701"/>
            <a:ext cx="2316331" cy="7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11C0F58-EF24-44AE-8B91-80334C62CF93}"/>
              </a:ext>
            </a:extLst>
          </p:cNvPr>
          <p:cNvSpPr/>
          <p:nvPr/>
        </p:nvSpPr>
        <p:spPr>
          <a:xfrm>
            <a:off x="3571875" y="2034855"/>
            <a:ext cx="809625" cy="637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D6B943-2090-439F-A5A7-4E7BF846E607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670516" y="2801847"/>
            <a:ext cx="133231" cy="1520886"/>
          </a:xfrm>
          <a:prstGeom prst="bentConnector2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C5D8468-6ADF-432A-875F-A26DC94461E3}"/>
              </a:ext>
            </a:extLst>
          </p:cNvPr>
          <p:cNvCxnSpPr>
            <a:stCxn id="30" idx="2"/>
            <a:endCxn id="8" idx="0"/>
          </p:cNvCxnSpPr>
          <p:nvPr/>
        </p:nvCxnSpPr>
        <p:spPr>
          <a:xfrm rot="5400000">
            <a:off x="2862572" y="2585215"/>
            <a:ext cx="1027346" cy="1200887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D55C237-0447-471F-B2D3-CDDF515CC9C3}"/>
              </a:ext>
            </a:extLst>
          </p:cNvPr>
          <p:cNvSpPr txBox="1"/>
          <p:nvPr/>
        </p:nvSpPr>
        <p:spPr>
          <a:xfrm>
            <a:off x="8542669" y="5368466"/>
            <a:ext cx="2946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chemeClr val="bg1"/>
                </a:solidFill>
              </a:rPr>
              <a:t>dgnssProcessCommand.type</a:t>
            </a:r>
            <a:r>
              <a:rPr lang="ko-KR" altLang="en-US" sz="1000" dirty="0">
                <a:solidFill>
                  <a:schemeClr val="bg1"/>
                </a:solidFill>
              </a:rPr>
              <a:t>이 </a:t>
            </a:r>
            <a:r>
              <a:rPr lang="en-US" altLang="ko-KR" sz="1000" dirty="0">
                <a:solidFill>
                  <a:schemeClr val="bg1"/>
                </a:solidFill>
              </a:rPr>
              <a:t>A</a:t>
            </a:r>
            <a:r>
              <a:rPr lang="ko-KR" altLang="en-US" sz="1000" dirty="0">
                <a:solidFill>
                  <a:schemeClr val="bg1"/>
                </a:solidFill>
              </a:rPr>
              <a:t>이면 신규환자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B</a:t>
            </a:r>
            <a:r>
              <a:rPr lang="ko-KR" altLang="en-US" sz="1000" dirty="0">
                <a:solidFill>
                  <a:schemeClr val="bg1"/>
                </a:solidFill>
              </a:rPr>
              <a:t>이면 입소환자로 구현</a:t>
            </a:r>
            <a:r>
              <a:rPr lang="en-US" altLang="ko-KR" sz="1000" dirty="0">
                <a:solidFill>
                  <a:schemeClr val="bg1"/>
                </a:solidFill>
              </a:rPr>
              <a:t>,</a:t>
            </a:r>
            <a:r>
              <a:rPr lang="ko-KR" altLang="en-US" sz="1000" dirty="0">
                <a:solidFill>
                  <a:schemeClr val="bg1"/>
                </a:solidFill>
              </a:rPr>
              <a:t> 이원신청시 구분하여</a:t>
            </a:r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ko-KR" altLang="en-US" sz="1000" dirty="0">
                <a:solidFill>
                  <a:schemeClr val="bg1"/>
                </a:solidFill>
              </a:rPr>
              <a:t>처리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EAC75C6-E272-4450-A93E-7943FB343190}"/>
              </a:ext>
            </a:extLst>
          </p:cNvPr>
          <p:cNvCxnSpPr/>
          <p:nvPr/>
        </p:nvCxnSpPr>
        <p:spPr>
          <a:xfrm>
            <a:off x="5837382" y="2811586"/>
            <a:ext cx="16625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0816A59-C6FB-433E-B54E-F86F6E1F8225}"/>
              </a:ext>
            </a:extLst>
          </p:cNvPr>
          <p:cNvCxnSpPr/>
          <p:nvPr/>
        </p:nvCxnSpPr>
        <p:spPr>
          <a:xfrm>
            <a:off x="5837381" y="4201014"/>
            <a:ext cx="166254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1082E61C-1DBA-43E0-B6BC-2A8064219D16}"/>
              </a:ext>
            </a:extLst>
          </p:cNvPr>
          <p:cNvCxnSpPr>
            <a:stCxn id="78" idx="3"/>
            <a:endCxn id="29" idx="3"/>
          </p:cNvCxnSpPr>
          <p:nvPr/>
        </p:nvCxnSpPr>
        <p:spPr>
          <a:xfrm flipV="1">
            <a:off x="9010755" y="1161080"/>
            <a:ext cx="731279" cy="993621"/>
          </a:xfrm>
          <a:prstGeom prst="bentConnector3">
            <a:avLst>
              <a:gd name="adj1" fmla="val 131260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3A2332DA-B18A-4EC5-AF2B-0393A2724F20}"/>
              </a:ext>
            </a:extLst>
          </p:cNvPr>
          <p:cNvCxnSpPr>
            <a:cxnSpLocks/>
            <a:stCxn id="76" idx="2"/>
            <a:endCxn id="15" idx="1"/>
          </p:cNvCxnSpPr>
          <p:nvPr/>
        </p:nvCxnSpPr>
        <p:spPr>
          <a:xfrm rot="16200000" flipH="1">
            <a:off x="7425938" y="2684784"/>
            <a:ext cx="888520" cy="1472524"/>
          </a:xfrm>
          <a:prstGeom prst="bentConnector2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3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텍스트 개체 틀 8">
            <a:extLst>
              <a:ext uri="{FF2B5EF4-FFF2-40B4-BE49-F238E27FC236}">
                <a16:creationId xmlns:a16="http://schemas.microsoft.com/office/drawing/2014/main" id="{BE8DB7E6-BB9E-4C89-8F22-F71C14EBB8F8}"/>
              </a:ext>
            </a:extLst>
          </p:cNvPr>
          <p:cNvSpPr txBox="1">
            <a:spLocks/>
          </p:cNvSpPr>
          <p:nvPr/>
        </p:nvSpPr>
        <p:spPr>
          <a:xfrm>
            <a:off x="192091" y="272191"/>
            <a:ext cx="9353754" cy="341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</a:rPr>
              <a:t>병상신청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54034C5-A0AF-473A-9B61-38041651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7" y="3370758"/>
            <a:ext cx="3834889" cy="3215051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4C00F1B-3DE6-4632-BB32-85EF96FD2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37" y="771124"/>
            <a:ext cx="3833430" cy="2517304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D642E1C-F5D2-47C1-A996-590BDCA68C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44" y="2453443"/>
            <a:ext cx="4583399" cy="1289939"/>
          </a:xfrm>
          <a:prstGeom prst="rect">
            <a:avLst/>
          </a:prstGeom>
        </p:spPr>
      </p:pic>
      <p:pic>
        <p:nvPicPr>
          <p:cNvPr id="13" name="그림 12" descr="텍스트, 장치, 측정기, 조종판이(가) 표시된 사진&#10;&#10;자동 생성된 설명">
            <a:extLst>
              <a:ext uri="{FF2B5EF4-FFF2-40B4-BE49-F238E27FC236}">
                <a16:creationId xmlns:a16="http://schemas.microsoft.com/office/drawing/2014/main" id="{12BFEE61-4DD2-480B-8977-CD5DB66EE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44" y="1565390"/>
            <a:ext cx="6392167" cy="685896"/>
          </a:xfrm>
          <a:prstGeom prst="rect">
            <a:avLst/>
          </a:prstGeom>
        </p:spPr>
      </p:pic>
      <p:pic>
        <p:nvPicPr>
          <p:cNvPr id="16" name="그림 15" descr="텍스트, 장치, 조종판이(가) 표시된 사진&#10;&#10;자동 생성된 설명">
            <a:extLst>
              <a:ext uri="{FF2B5EF4-FFF2-40B4-BE49-F238E27FC236}">
                <a16:creationId xmlns:a16="http://schemas.microsoft.com/office/drawing/2014/main" id="{7A1F9337-1DBA-466E-A801-9B4A74C72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44" y="742545"/>
            <a:ext cx="6449325" cy="657317"/>
          </a:xfrm>
          <a:prstGeom prst="rect">
            <a:avLst/>
          </a:prstGeom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3EEDF8E-C435-42C2-A817-7A794999F5C0}"/>
              </a:ext>
            </a:extLst>
          </p:cNvPr>
          <p:cNvCxnSpPr>
            <a:endCxn id="16" idx="1"/>
          </p:cNvCxnSpPr>
          <p:nvPr/>
        </p:nvCxnSpPr>
        <p:spPr>
          <a:xfrm flipV="1">
            <a:off x="2082800" y="1071204"/>
            <a:ext cx="2672844" cy="1020063"/>
          </a:xfrm>
          <a:prstGeom prst="bentConnector3">
            <a:avLst/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EA806C4-F35F-4104-9F89-1B3BEEAC5247}"/>
              </a:ext>
            </a:extLst>
          </p:cNvPr>
          <p:cNvCxnSpPr>
            <a:endCxn id="13" idx="1"/>
          </p:cNvCxnSpPr>
          <p:nvPr/>
        </p:nvCxnSpPr>
        <p:spPr>
          <a:xfrm flipV="1">
            <a:off x="2116667" y="1908338"/>
            <a:ext cx="2638977" cy="425278"/>
          </a:xfrm>
          <a:prstGeom prst="bentConnector3">
            <a:avLst>
              <a:gd name="adj1" fmla="val 69571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9BDE26A-C6DA-486D-8941-5756AE517BF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349406" y="3098413"/>
            <a:ext cx="3406238" cy="3017042"/>
          </a:xfrm>
          <a:prstGeom prst="bentConnector3">
            <a:avLst>
              <a:gd name="adj1" fmla="val 88834"/>
            </a:avLst>
          </a:prstGeom>
          <a:ln w="12700"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33FEE5A-A0FB-42FA-8806-697306647E14}"/>
              </a:ext>
            </a:extLst>
          </p:cNvPr>
          <p:cNvSpPr txBox="1"/>
          <p:nvPr/>
        </p:nvSpPr>
        <p:spPr>
          <a:xfrm>
            <a:off x="1887471" y="1474594"/>
            <a:ext cx="2851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진료기록을 진료완료로 수정하고 진료결과를 등록하고 병상신청을 등록하고 이원신청을 받은 병원의 잔여병상수를 감소시키고 담당기관을 진료병원으로 수정한다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2BEADD-D7E2-44B5-881D-222C5D0487D2}"/>
              </a:ext>
            </a:extLst>
          </p:cNvPr>
          <p:cNvSpPr txBox="1"/>
          <p:nvPr/>
        </p:nvSpPr>
        <p:spPr>
          <a:xfrm>
            <a:off x="2043390" y="4276947"/>
            <a:ext cx="2851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진료기록을 진료완료로 수정하고 진료결과를 등록하고 병상신청을 등록하고 입소환자를 </a:t>
            </a:r>
            <a:r>
              <a:rPr lang="ko-KR" altLang="en-US" sz="800" dirty="0" err="1">
                <a:solidFill>
                  <a:srgbClr val="FF0000"/>
                </a:solidFill>
              </a:rPr>
              <a:t>퇴원처리하고</a:t>
            </a:r>
            <a:r>
              <a:rPr lang="ko-KR" altLang="en-US" sz="800" dirty="0">
                <a:solidFill>
                  <a:srgbClr val="FF0000"/>
                </a:solidFill>
              </a:rPr>
              <a:t> 입소환자가 입소 중이던 생활치료센터의 잔여병상수를 증가시키고 이원신청을 받은 병원의 잔여병상수를 감소시키고 담당기관을 진료병원으로 수정한다</a:t>
            </a: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A50FAE5D-276D-40E7-A26B-A139D625B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644" y="4216135"/>
            <a:ext cx="4667901" cy="215295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4D245FE-BD3B-4729-83FF-72B1E97B02BC}"/>
              </a:ext>
            </a:extLst>
          </p:cNvPr>
          <p:cNvSpPr txBox="1"/>
          <p:nvPr/>
        </p:nvSpPr>
        <p:spPr>
          <a:xfrm>
            <a:off x="6813944" y="5492787"/>
            <a:ext cx="2851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하나의 </a:t>
            </a:r>
            <a:r>
              <a:rPr lang="en-US" altLang="ko-KR" sz="800" dirty="0">
                <a:solidFill>
                  <a:srgbClr val="FF0000"/>
                </a:solidFill>
              </a:rPr>
              <a:t>service</a:t>
            </a:r>
            <a:r>
              <a:rPr lang="ko-KR" altLang="en-US" sz="800" dirty="0">
                <a:solidFill>
                  <a:srgbClr val="FF0000"/>
                </a:solidFill>
              </a:rPr>
              <a:t>를 단위로 하여 </a:t>
            </a:r>
            <a:r>
              <a:rPr lang="en-US" altLang="ko-KR" sz="800" dirty="0">
                <a:solidFill>
                  <a:srgbClr val="FF0000"/>
                </a:solidFill>
              </a:rPr>
              <a:t>transaction</a:t>
            </a:r>
            <a:r>
              <a:rPr lang="ko-KR" altLang="en-US" sz="800" dirty="0">
                <a:solidFill>
                  <a:srgbClr val="FF0000"/>
                </a:solidFill>
              </a:rPr>
              <a:t>을 구성한다</a:t>
            </a:r>
          </a:p>
        </p:txBody>
      </p:sp>
    </p:spTree>
    <p:extLst>
      <p:ext uri="{BB962C8B-B14F-4D97-AF65-F5344CB8AC3E}">
        <p14:creationId xmlns:p14="http://schemas.microsoft.com/office/powerpoint/2010/main" val="337453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121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이광효(수학과)</dc:creator>
  <cp:lastModifiedBy>이광효(수학과)</cp:lastModifiedBy>
  <cp:revision>1</cp:revision>
  <dcterms:created xsi:type="dcterms:W3CDTF">2022-03-07T05:23:27Z</dcterms:created>
  <dcterms:modified xsi:type="dcterms:W3CDTF">2022-03-07T08:24:39Z</dcterms:modified>
</cp:coreProperties>
</file>