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43">
          <p15:clr>
            <a:srgbClr val="000000"/>
          </p15:clr>
        </p15:guide>
        <p15:guide id="2" orient="horz" pos="5888">
          <p15:clr>
            <a:srgbClr val="000000"/>
          </p15:clr>
        </p15:guide>
        <p15:guide id="3" orient="horz" pos="852">
          <p15:clr>
            <a:srgbClr val="000000"/>
          </p15:clr>
        </p15:guide>
        <p15:guide id="4" pos="2160">
          <p15:clr>
            <a:srgbClr val="000000"/>
          </p15:clr>
        </p15:guide>
        <p15:guide id="5" pos="391">
          <p15:clr>
            <a:srgbClr val="000000"/>
          </p15:clr>
        </p15:guide>
        <p15:guide id="6" pos="392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FBEBD3-B75E-47DB-A425-E8905E2947B4}">
  <a:tblStyle styleId="{E5FBEBD3-B75E-47DB-A425-E8905E2947B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3" orient="horz"/>
        <p:guide pos="5888" orient="horz"/>
        <p:guide pos="852" orient="horz"/>
        <p:guide pos="2160"/>
        <p:guide pos="391"/>
        <p:guide pos="39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c39bb8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0c39bb8e1_0_1:notes"/>
          <p:cNvSpPr/>
          <p:nvPr>
            <p:ph idx="2" type="sldImg"/>
          </p:nvPr>
        </p:nvSpPr>
        <p:spPr>
          <a:xfrm>
            <a:off x="2241550" y="685800"/>
            <a:ext cx="237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0c39bb8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00c39bb8e1_0_14:notes"/>
          <p:cNvSpPr/>
          <p:nvPr>
            <p:ph idx="2" type="sldImg"/>
          </p:nvPr>
        </p:nvSpPr>
        <p:spPr>
          <a:xfrm>
            <a:off x="2241550" y="685800"/>
            <a:ext cx="237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2cebe8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a2cebe8f4_0_28:notes"/>
          <p:cNvSpPr/>
          <p:nvPr>
            <p:ph idx="2" type="sldImg"/>
          </p:nvPr>
        </p:nvSpPr>
        <p:spPr>
          <a:xfrm>
            <a:off x="2241550" y="685800"/>
            <a:ext cx="237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18350" y="2072682"/>
            <a:ext cx="52213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944460" y="3800873"/>
            <a:ext cx="296908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620714" y="3008784"/>
            <a:ext cx="5616575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3" name="Google Shape;23;p5"/>
          <p:cNvCxnSpPr/>
          <p:nvPr/>
        </p:nvCxnSpPr>
        <p:spPr>
          <a:xfrm>
            <a:off x="1700809" y="1280592"/>
            <a:ext cx="345638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620714" y="707521"/>
            <a:ext cx="5616575" cy="1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5004479" y="441896"/>
            <a:ext cx="122782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72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설계클래스 다이어그램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001108" y="2072682"/>
            <a:ext cx="48558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en-US"/>
              <a:t>설계클래스 다이어그램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759592" y="3800874"/>
            <a:ext cx="1338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코드피플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버전 0.2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 VO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20688" y="1775540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1.1.1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VO정의01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270797"/>
            <a:ext cx="6858000" cy="706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620714" y="920554"/>
            <a:ext cx="56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2996953" y="9503293"/>
            <a:ext cx="86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620689" y="135260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 VO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20688" y="1775540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1.2.1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VO정의02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" y="2325303"/>
            <a:ext cx="6553198" cy="608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620689" y="135260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 로그인 및 회원가입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20688" y="1775540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1.3.1 </a:t>
            </a: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및 회원가입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4840"/>
            <a:ext cx="6553199" cy="593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620689" y="135260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기능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20688" y="1775540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1.4.1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기능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4840"/>
            <a:ext cx="6516581" cy="714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20687" y="135260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20688" y="1775540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1.5.1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8501"/>
            <a:ext cx="6553200" cy="65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HR		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20689" y="135260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1.6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20688" y="1775540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1.6.1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5" y="2351917"/>
            <a:ext cx="6858001" cy="564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620714" y="920554"/>
            <a:ext cx="56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job	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2996953" y="9503293"/>
            <a:ext cx="86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20689" y="135260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1.7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20688" y="1775540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1.7.1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00" y="2204840"/>
            <a:ext cx="6236450" cy="71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검 토 이 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2" name="Google Shape;42;p9"/>
          <p:cNvGraphicFramePr/>
          <p:nvPr/>
        </p:nvGraphicFramePr>
        <p:xfrm>
          <a:off x="620713" y="1496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{E5FBEBD3-B75E-47DB-A425-E8905E2947B4}</a:tableStyleId>
              </a:tblPr>
              <a:tblGrid>
                <a:gridCol w="864075"/>
                <a:gridCol w="1080125"/>
                <a:gridCol w="1425750"/>
                <a:gridCol w="1310550"/>
                <a:gridCol w="936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직위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검토일자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</a:t>
                      </a:r>
                      <a:r>
                        <a:rPr lang="en-US" sz="1000" u="none" cap="none" strike="noStrike"/>
                        <a:t>A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김진혁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김진혁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PL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이광효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2021-10-29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강성진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마창수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마창수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임나리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2021-10-29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임나리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양기욱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2021-10-29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양기욱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제 · 개 정  이 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" name="Google Shape;49;p10"/>
          <p:cNvGraphicFramePr/>
          <p:nvPr/>
        </p:nvGraphicFramePr>
        <p:xfrm>
          <a:off x="620712" y="1496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{E5FBEBD3-B75E-47DB-A425-E8905E2947B4}</a:tableStyleId>
              </a:tblPr>
              <a:tblGrid>
                <a:gridCol w="864075"/>
                <a:gridCol w="3456375"/>
                <a:gridCol w="129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개정번호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제·개정 페이지 및 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제·개정 일자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다이어그램 수정 및 추가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2021.11.08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" name="Google Shape;56;p11"/>
          <p:cNvGraphicFramePr/>
          <p:nvPr/>
        </p:nvGraphicFramePr>
        <p:xfrm>
          <a:off x="620712" y="1496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{E5FBEBD3-B75E-47DB-A425-E8905E2947B4}</a:tableStyleId>
              </a:tblPr>
              <a:tblGrid>
                <a:gridCol w="648050"/>
                <a:gridCol w="1728200"/>
                <a:gridCol w="3240350"/>
              </a:tblGrid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BoardVO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ReplyVO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댓글의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CertHRVO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자격증-인재의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CertificationVO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자격증의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AtchFileVO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첨부파일의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BoardPagingVO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게시글페이징처리를을 위한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CompanyPagingVO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기업페이징처리를을 위한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HRPagingVO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인재페이징처리를 위한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JobOpeningPagingVO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채용공고페이징을 위한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ComFavVO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관심인재를 관리하는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CompanyVO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기업의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EduCodeVO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학력구분코드의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EduVO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학력의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HRCardVO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인재카드의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HRCrrVO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경력-인재의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HRFavVO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관심기업을 관리하는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HRInfoVO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인재기본정보의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HRMyInfoVO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인재상세정보의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HRSearchVO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인재검색의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JobGroupVO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직군의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ApplyVO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지원의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JobOpeningVO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채용공고의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3" name="Google Shape;63;p12"/>
          <p:cNvGraphicFramePr/>
          <p:nvPr/>
        </p:nvGraphicFramePr>
        <p:xfrm>
          <a:off x="620712" y="1496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{E5FBEBD3-B75E-47DB-A425-E8905E2947B4}</a:tableStyleId>
              </a:tblPr>
              <a:tblGrid>
                <a:gridCol w="648050"/>
                <a:gridCol w="1728200"/>
                <a:gridCol w="3240350"/>
              </a:tblGrid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JOCardVO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채용공고카드의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JobTitleVO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직무의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MemberVO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MessageVO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메시지의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prodVO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상품의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PLHRVO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활동분야-인재의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ProgLangVO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활동분야의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CityVO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시도의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ProvVO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시군구의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ScheduleVO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일정의 데이터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EachBoardPaging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마다 페이징처리된 게시글 목록을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BoardPagingList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페이징 처리된 게시글 목록을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BoardList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목록을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BoardInsert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게시글을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FileUpload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게시글의 파일첨부를 수행하는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BoardUpdate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게시글을 수정하는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BoardDelete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게시글을 삭제하는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UpdateBoardHit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게시글의 조회수를 증가시키는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UpdateBoardLike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게시글의 좋아요를 증가시키는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UpdateBoardRept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게시글의 신고수를 증가시키는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ReplyList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댓글 목록을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ReplyInsert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댓글을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ReplyUpdate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댓글을 수정하는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620712" y="1496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{E5FBEBD3-B75E-47DB-A425-E8905E2947B4}</a:tableStyleId>
              </a:tblPr>
              <a:tblGrid>
                <a:gridCol w="648050"/>
                <a:gridCol w="1728200"/>
                <a:gridCol w="3240350"/>
              </a:tblGrid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UpdateReplyLike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댓글의 좋아요를 증가시키는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UpdateReplyRept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댓글의 신고수를 증가시키는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CertList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자격증 목록을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CertInsert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자격증을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GoMyPage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로그인 상태에 맞는 마이페이지 화면을 분류하는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CompanyPagingList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페이징 처리된 기업정보를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CompanyDetailList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기업상세를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CompanyInfo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기업입력 폼을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CompanyInsert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기업을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CompanyUpdate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기업정보를 수정하는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AddFavCompany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관심기업을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DeleteFavCompany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관심기업을 해제하는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EduInsert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학력을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EduTypeList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학력구분 코드를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HRPagingList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페이징처리된 인재정보를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HRCardPagingList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페이징처리된 인재정보를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HRCardSearchList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검색조건에 맞는 인재정보를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MainHR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인재메뉴 화면을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HRDetail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인재상세정보를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HRMyInfo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인재의 마이페이지를 출력하는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RegiHRInfo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인재의 최초 프로필등록을 처리하는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CrrInsert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경력을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HRUpdateJobInfo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기본인재정보를 수정하는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620712" y="1496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{E5FBEBD3-B75E-47DB-A425-E8905E2947B4}</a:tableStyleId>
              </a:tblPr>
              <a:tblGrid>
                <a:gridCol w="648050"/>
                <a:gridCol w="1728200"/>
                <a:gridCol w="3240350"/>
              </a:tblGrid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DeleteFavHR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관심인재를 해제하는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JobGroupList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직군 목록을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JobOpeningCardPagingList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페이징처리된 채용공고를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JobOpeningCardSearchList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검색조건을 만족하는 채용공고를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JobOpeningPagingList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페이징처리된 채용공고를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JOCardDetil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채용공고 상세정보를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InsertJobOpeining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채용공고를 등록하는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UpdateJobOpening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채용공고를 수정하는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DeleteJobOpening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채용공고를 삭제하는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InsertClip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관심공고를 등록하는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DeleteClip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관심공고를 해제하는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Apply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지원을 등록하는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JobTitleList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직무 목록을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MemberJoin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회원정보를 등록하는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JoinIdCheck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회원가입시 아이디를 중복확인하는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MemberUpdate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회원정보를 수정하는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MemCertificationUpload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재직자증명서를 업로드하는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MemberDelete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회원을 삭제하는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Login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로그인을 처리하는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ExternalLogin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API로그인을 처리하는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IdSearch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아이디를 통해 회원정보를 가져오는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PassSearch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비밀번호 찾기를 처리하는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SetPassword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비밀번호를 설정하는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620714" y="920554"/>
            <a:ext cx="56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2996953" y="9503293"/>
            <a:ext cx="86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620712" y="1496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{E5FBEBD3-B75E-47DB-A425-E8905E2947B4}</a:tableStyleId>
              </a:tblPr>
              <a:tblGrid>
                <a:gridCol w="648050"/>
                <a:gridCol w="1728200"/>
                <a:gridCol w="3240350"/>
              </a:tblGrid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PlInsert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활동분야를 등록하는 클래스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ProgLangList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활동분야 목록을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CityList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시도 목록을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ConvertForm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입력된 시도, 시군구를 코드로 변환하는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ProvList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시군구 목록을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MainJoCal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채용달력메뉴 화면을 출력하는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ClipJoCal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관심등록한 채용공고를 일정에 등록하는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FavJoCal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관심등록한 기업의 모든 채용공고를 일정에 등록하는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HrMyCal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개인일정을 등록하는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FileUploadRequestWrapper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파일 업로드를 위한 Wrapper클래스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SHA256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비밀번호를 암호화하는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SqlMapClientFactory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SqlMapClient를 만드는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SessionCheck</a:t>
                      </a:r>
                      <a:endParaRPr sz="8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세션에 등록된 회원의 정보를 가져오는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CustomCharacterEncoding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"/>
                          <a:ea typeface="Gulim"/>
                          <a:cs typeface="Gulim"/>
                          <a:sym typeface="Gulim"/>
                        </a:rPr>
                        <a:t>인코딩을 처리하는 클래스</a:t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목          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878522" y="1847257"/>
            <a:ext cx="5390993" cy="411439"/>
            <a:chOff x="728784" y="1928664"/>
            <a:chExt cx="5508528" cy="5943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728784" y="1928664"/>
              <a:ext cx="2503200" cy="59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6000" lIns="36000" spcFirstLastPara="1" rIns="144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1.1</a:t>
              </a: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VO정의01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3" name="Google Shape;93;p16"/>
            <p:cNvCxnSpPr>
              <a:endCxn id="94" idx="1"/>
            </p:cNvCxnSpPr>
            <p:nvPr/>
          </p:nvCxnSpPr>
          <p:spPr>
            <a:xfrm>
              <a:off x="3305970" y="2080927"/>
              <a:ext cx="2667000" cy="22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5972970" y="1928664"/>
              <a:ext cx="264342" cy="3495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6000" lIns="144000" spcFirstLastPara="1" rIns="36000" wrap="square" tIns="360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704530" y="1424608"/>
            <a:ext cx="5594704" cy="241980"/>
            <a:chOff x="620688" y="1928664"/>
            <a:chExt cx="5616624" cy="349526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620688" y="1928664"/>
              <a:ext cx="1534268" cy="3495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6000" lIns="36000" spcFirstLastPara="1" rIns="144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자바학습 프로그램</a:t>
              </a:r>
              <a:endParaRPr b="1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Google Shape;97;p16"/>
            <p:cNvCxnSpPr>
              <a:endCxn id="98" idx="1"/>
            </p:cNvCxnSpPr>
            <p:nvPr/>
          </p:nvCxnSpPr>
          <p:spPr>
            <a:xfrm>
              <a:off x="2143569" y="2103427"/>
              <a:ext cx="38292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6"/>
            <p:cNvSpPr txBox="1"/>
            <p:nvPr/>
          </p:nvSpPr>
          <p:spPr>
            <a:xfrm>
              <a:off x="5972769" y="1928664"/>
              <a:ext cx="264543" cy="3495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6000" lIns="144000" spcFirstLastPara="1" rIns="36000" wrap="square" tIns="360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b="1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" name="Google Shape;99;p16"/>
          <p:cNvSpPr txBox="1"/>
          <p:nvPr/>
        </p:nvSpPr>
        <p:spPr>
          <a:xfrm>
            <a:off x="878544" y="2530559"/>
            <a:ext cx="2449800" cy="2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36000" spcFirstLastPara="1" rIns="144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 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및 회원가입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78544" y="3181927"/>
            <a:ext cx="2449800" cy="2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36000" spcFirstLastPara="1" rIns="144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 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78544" y="2877230"/>
            <a:ext cx="2449800" cy="2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36000" spcFirstLastPara="1" rIns="144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 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78544" y="2183884"/>
            <a:ext cx="2449800" cy="2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36000" spcFirstLastPara="1" rIns="144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 VO정의02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78544" y="3497998"/>
            <a:ext cx="2449800" cy="2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36000" spcFirstLastPara="1" rIns="144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1.6 HR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78544" y="3814070"/>
            <a:ext cx="2449800" cy="2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36000" spcFirstLastPara="1" rIns="144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1.7 Job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