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2C24BEA-C0B2-4B35-BD0C-35D5089BA548}">
  <a:tblStyle styleName="Table_0" styleId="{02C24BEA-C0B2-4B35-BD0C-35D5089BA54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Total Time</a:t>
            </a:r>
            <a:r>
              <a:rPr lang="en"/>
              <a:t> - the total time it takes for the last task to complete</a:t>
            </a:r>
          </a:p>
          <a:p>
            <a:pPr>
              <a:buNone/>
            </a:pPr>
            <a:r>
              <a:rPr b="1" lang="en"/>
              <a:t>Prioritized flow time</a:t>
            </a:r>
            <a:r>
              <a:rPr lang="en"/>
              <a:t> - based on task priority, minimize the sum of the completion time of all jobs.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Procedural</a:t>
            </a:r>
            <a:r>
              <a:rPr lang="en"/>
              <a:t> - Task dependencies</a:t>
            </a:r>
          </a:p>
          <a:p>
            <a:pPr rtl="0" lvl="0">
              <a:buNone/>
            </a:pPr>
            <a:r>
              <a:rPr b="1" lang="en"/>
              <a:t>Temporal</a:t>
            </a:r>
            <a:r>
              <a:rPr lang="en"/>
              <a:t> - Tasks must finish before a specified time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6400" lang="en"/>
              <a:t>A Genetic Algorithm for Task Scheduling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600" lang="en"/>
              <a:t>Sean Strickland, Theisen Sanders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292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Results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y="1993325" x="587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{02C24BEA-C0B2-4B35-BD0C-35D5089BA548}</a:tableStyleId>
              </a:tblPr>
              <a:tblGrid>
                <a:gridCol w="578350"/>
                <a:gridCol w="569550"/>
                <a:gridCol w="1180025"/>
                <a:gridCol w="961950"/>
                <a:gridCol w="1249725"/>
                <a:gridCol w="1145125"/>
                <a:gridCol w="1179875"/>
                <a:gridCol w="11052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Test #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Tasks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Dependencies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Processors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MCT Total Time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MCT Flowtime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GEN* Total Time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GEN* Flowtime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0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200" lang="en"/>
                        <a:t>25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200" lang="en"/>
                        <a:t>4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23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6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2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sz="1200" lang="en"/>
                        <a:t>16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200" lang="en"/>
                        <a:t>211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200" lang="en"/>
                        <a:t>15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sz="1200" lang="en"/>
                        <a:t>201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10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16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433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14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417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A000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8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3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17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495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15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200" lang="en"/>
                        <a:t>455</a:t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sp>
        <p:nvSpPr>
          <p:cNvPr id="91" name="Shape 91"/>
          <p:cNvSpPr txBox="1"/>
          <p:nvPr/>
        </p:nvSpPr>
        <p:spPr>
          <a:xfrm>
            <a:off y="3928725" x="6919800"/>
            <a:ext cy="297600" cx="163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1000" lang="en"/>
              <a:t>* Run for 10 generations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Genetic algorithms can improve the solution obtained from basic task scheduling heuristics while having a minimal effect on performance.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As with all genetic algorithms, performance and optimality of results are in the fine-tuning.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L="4191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
</a:t>
            </a:r>
            <a:r>
              <a:rPr sz="1600" lang="en"/>
              <a:t>Garey, M. R., D. S. Johnson, and R. Sethi. "The Complexity of Flowshop and Jobshop Scheduling." </a:t>
            </a:r>
            <a:r>
              <a:rPr sz="1600" lang="en" i="1"/>
              <a:t>Mathematics of Operations Research</a:t>
            </a:r>
            <a:r>
              <a:rPr sz="1600" lang="en"/>
              <a:t> 1.2 (1976): 117-29. Print.</a:t>
            </a:r>
          </a:p>
          <a:p>
            <a:r>
              <a:t/>
            </a:r>
          </a:p>
          <a:p>
            <a:pPr rtl="0" lvl="0" marL="4191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/>
              <a:t>Kaur, Kamaljit, Amit Chhabra, and Gurvinder Singh. "Heuristics Based Genetic Algorithm for Scheduling Static Tasks in Homogeneous Parallel System." </a:t>
            </a:r>
            <a:r>
              <a:rPr sz="1600" lang="en" i="1"/>
              <a:t>International Journal of Computer Science and Security</a:t>
            </a:r>
            <a:r>
              <a:rPr sz="1600" lang="en"/>
              <a:t> 4.2 (2010): n. pag. Print.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139150" x="457200"/>
            <a:ext cy="712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Goals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Apply a genetic algorithm to a well-known problem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Provide a mechanism to help others understand how genetic algorithms work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Task Scheduling (I)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Problem: </a:t>
            </a:r>
            <a:r>
              <a:rPr lang="en"/>
              <a:t>An optimization problem in which tasks T</a:t>
            </a:r>
            <a:r>
              <a:rPr baseline="-25000" lang="en"/>
              <a:t>1</a:t>
            </a:r>
            <a:r>
              <a:rPr lang="en"/>
              <a:t>, T</a:t>
            </a:r>
            <a:r>
              <a:rPr baseline="-25000" lang="en"/>
              <a:t>2</a:t>
            </a:r>
            <a:r>
              <a:rPr lang="en"/>
              <a:t>, …, T</a:t>
            </a:r>
            <a:r>
              <a:rPr baseline="-25000" lang="en"/>
              <a:t>n</a:t>
            </a:r>
            <a:r>
              <a:rPr lang="en"/>
              <a:t> are allocated to any number of processors.</a:t>
            </a:r>
          </a:p>
          <a:p>
            <a:r>
              <a:t/>
            </a:r>
          </a:p>
          <a:p>
            <a:pPr>
              <a:buNone/>
            </a:pPr>
            <a:r>
              <a:rPr b="1" lang="en"/>
              <a:t>Goal: </a:t>
            </a:r>
            <a:r>
              <a:rPr lang="en"/>
              <a:t>To reduce the total time it takes to complete all the tasks and to minimize the prioritized flow time.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Task Scheduling (II)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Constraints: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Procedural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Temporal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This is a </a:t>
            </a:r>
            <a:r>
              <a:rPr lang="en" i="1"/>
              <a:t>NP-Complete</a:t>
            </a:r>
            <a:r>
              <a:rPr lang="en"/>
              <a:t> problem so no optimal solution can be found in polynomial time when there are 3+ processors.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Genetic Algorithms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Genetic algorithms are local search algorithms in which a population of solutions is evolved over generations to produce better solutions.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Main Components: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Solution Encoding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Fitness Function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Crossover Function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Algorithm (I)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450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b="1" sz="2400" lang="en"/>
              <a:t>Initialization</a:t>
            </a:r>
            <a:r>
              <a:rPr sz="2400" lang="en"/>
              <a:t> - Use minimum completion time to generate initial population</a:t>
            </a:r>
          </a:p>
          <a:p>
            <a:pPr rtl="0" lvl="0">
              <a:lnSpc>
                <a:spcPct val="100000"/>
              </a:lnSpc>
              <a:buNone/>
            </a:pPr>
            <a:r>
              <a:rPr b="1" sz="2400" lang="en"/>
              <a:t>Fitness</a:t>
            </a:r>
            <a:r>
              <a:rPr sz="2400" lang="en"/>
              <a:t> - Weighted sum of total time and prioritized flow time</a:t>
            </a:r>
          </a:p>
          <a:p>
            <a:pPr rtl="0" lvl="0">
              <a:lnSpc>
                <a:spcPct val="100000"/>
              </a:lnSpc>
              <a:buNone/>
            </a:pPr>
            <a:r>
              <a:rPr b="1" sz="2400" lang="en"/>
              <a:t>Selection</a:t>
            </a:r>
            <a:r>
              <a:rPr sz="2400" lang="en"/>
              <a:t> - Roulette selection based on fitness values</a:t>
            </a:r>
          </a:p>
        </p:txBody>
      </p:sp>
      <p:sp>
        <p:nvSpPr>
          <p:cNvPr id="63" name="Shape 63"/>
          <p:cNvSpPr/>
          <p:nvPr/>
        </p:nvSpPr>
        <p:spPr>
          <a:xfrm>
            <a:off y="1572325" x="4962512"/>
            <a:ext cy="2981325" cx="3724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Our Algorithm (II)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586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Crossover </a:t>
            </a:r>
            <a:r>
              <a:rPr sz="2400" lang="en"/>
              <a:t>- Randomly select crossover index to split each parent into two sections.  Combine diagonally adjacent sections to produce two children.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2400" lang="en"/>
              <a:t>Mutation</a:t>
            </a:r>
            <a:r>
              <a:rPr sz="2400" lang="en"/>
              <a:t>- Randomly choose a task and move it to a random (dependency obeying) position in the schedule.</a:t>
            </a:r>
          </a:p>
        </p:txBody>
      </p:sp>
      <p:sp>
        <p:nvSpPr>
          <p:cNvPr id="70" name="Shape 70"/>
          <p:cNvSpPr/>
          <p:nvPr/>
        </p:nvSpPr>
        <p:spPr>
          <a:xfrm>
            <a:off y="1277050" x="6324600"/>
            <a:ext cy="3571875" cx="2362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Implementation (t)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Frontend:</a:t>
            </a:r>
          </a:p>
          <a:p>
            <a:pPr rtl="0" lvl="0">
              <a:lnSpc>
                <a:spcPct val="115000"/>
              </a:lnSpc>
              <a:buNone/>
            </a:pPr>
            <a:r>
              <a:rPr lang="en"/>
              <a:t>	The constraints and tasks are created on the frontend using an AngularJS framework.</a:t>
            </a:r>
          </a:p>
          <a:p>
            <a:pPr rtl="0" lvl="0">
              <a:lnSpc>
                <a:spcPct val="100000"/>
              </a:lnSpc>
              <a:buNone/>
            </a:pPr>
            <a:r>
              <a:rPr b="1" lang="en"/>
              <a:t>Backend:</a:t>
            </a:r>
          </a:p>
          <a:p>
            <a:pPr>
              <a:lnSpc>
                <a:spcPct val="100000"/>
              </a:lnSpc>
              <a:buNone/>
            </a:pPr>
            <a:r>
              <a:rPr lang="en"/>
              <a:t>	The tasks/constraints are submitted to the algorithm written in Python and results are returned to the frontend for display.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y="1283764" x="2538504"/>
            <a:ext cy="3659028" cx="4066991"/>
            <a:chOff y="1283764" x="2538504"/>
            <a:chExt cy="3659028" cx="4066991"/>
          </a:xfrm>
        </p:grpSpPr>
        <p:sp>
          <p:nvSpPr>
            <p:cNvPr id="83" name="Shape 83"/>
            <p:cNvSpPr/>
            <p:nvPr/>
          </p:nvSpPr>
          <p:spPr>
            <a:xfrm>
              <a:off y="1283764" x="2538504"/>
              <a:ext cy="3659028" cx="4066991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84" name="Shape 84"/>
            <p:cNvSpPr/>
            <p:nvPr/>
          </p:nvSpPr>
          <p:spPr>
            <a:xfrm>
              <a:off y="1458596" x="2695748"/>
              <a:ext cy="2200517" cx="375876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