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ADB9-C497-E90B-2B93-80AF151E4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43C320-4880-39AE-E692-592433F5B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07C551-065E-E8D3-90AF-98090C7E8114}"/>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5" name="Footer Placeholder 4">
            <a:extLst>
              <a:ext uri="{FF2B5EF4-FFF2-40B4-BE49-F238E27FC236}">
                <a16:creationId xmlns:a16="http://schemas.microsoft.com/office/drawing/2014/main" id="{77022EE1-7007-2818-DFA4-F454BF8CA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549DC-A6F7-D147-18E4-EF390E30C576}"/>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2929834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D5B1-A339-ED4A-2F3B-648D33B063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60E45F-5B76-B8E3-0B18-EDFCB7370C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7FE55-0B5B-B521-D902-F44B8588E2C2}"/>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5" name="Footer Placeholder 4">
            <a:extLst>
              <a:ext uri="{FF2B5EF4-FFF2-40B4-BE49-F238E27FC236}">
                <a16:creationId xmlns:a16="http://schemas.microsoft.com/office/drawing/2014/main" id="{613A2F61-6947-B6D0-59BE-6D460CBA51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601071-34F8-36CB-6E33-071655F73332}"/>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368485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085D5-0EC6-C39A-648B-32EA5933F6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BB1AD2-FE02-6016-1396-8A7AC2554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596CE-F786-3417-D04B-11F57F8F5604}"/>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5" name="Footer Placeholder 4">
            <a:extLst>
              <a:ext uri="{FF2B5EF4-FFF2-40B4-BE49-F238E27FC236}">
                <a16:creationId xmlns:a16="http://schemas.microsoft.com/office/drawing/2014/main" id="{D8F52D21-89C0-3313-E2CF-25BBDC843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29F29A-BD81-841D-B4E8-C28B41DA878B}"/>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3441908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292A-F0D4-4F02-19C8-1AD3B4539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3631C7-CB6A-5149-1BA1-321763FBCA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82D7B-824F-E456-A560-86D4FCEDEA4E}"/>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5" name="Footer Placeholder 4">
            <a:extLst>
              <a:ext uri="{FF2B5EF4-FFF2-40B4-BE49-F238E27FC236}">
                <a16:creationId xmlns:a16="http://schemas.microsoft.com/office/drawing/2014/main" id="{FCC2CFF3-ECC4-DF72-A652-824DECF7D3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67394-C8D1-84D3-20A4-50DCC4C93344}"/>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173923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B876-CD17-9DE0-75C7-712D1BABCD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9D1235-0299-0944-866B-E600B723FB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9E9337-1109-4EA5-84DA-C003C3A1E5F8}"/>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5" name="Footer Placeholder 4">
            <a:extLst>
              <a:ext uri="{FF2B5EF4-FFF2-40B4-BE49-F238E27FC236}">
                <a16:creationId xmlns:a16="http://schemas.microsoft.com/office/drawing/2014/main" id="{4AFB6BCB-C61C-F3B7-5321-1A56725F6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79F89-9674-EF34-11EC-194F6BD8FC57}"/>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133542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7CAF7-13A8-16C9-20F0-686FEF4320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DB0065-84B7-CBF0-49A7-3C36855544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E449F4-4F50-8B31-8983-2A5461758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E54842-E49F-822E-B568-A810A7E37245}"/>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6" name="Footer Placeholder 5">
            <a:extLst>
              <a:ext uri="{FF2B5EF4-FFF2-40B4-BE49-F238E27FC236}">
                <a16:creationId xmlns:a16="http://schemas.microsoft.com/office/drawing/2014/main" id="{963752AE-9C69-1356-4237-ADA98C6382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9D141-33F5-AAA7-1BCE-B27DAB384A98}"/>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362722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31D8-4CF3-1962-4E90-AC47F6ED22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E5CF70-99C1-F4E8-F114-87313D143B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790256-67E1-4D75-C3D5-715FA9E7FB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F51078-9CC3-FA51-6546-B94C484319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6F53F6-F275-A2DF-07FA-EF41C7ED5B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A5758A-EAD6-8F68-7ECD-8E38B6DED75C}"/>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8" name="Footer Placeholder 7">
            <a:extLst>
              <a:ext uri="{FF2B5EF4-FFF2-40B4-BE49-F238E27FC236}">
                <a16:creationId xmlns:a16="http://schemas.microsoft.com/office/drawing/2014/main" id="{AB550BEB-05D9-F1D0-F5E1-541D2D3D11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03B5AC-8931-A37E-0C45-4C39BA94CC81}"/>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283684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55C8-CE7F-917F-277D-C54012B993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97B1D8-4183-4FFE-A7BA-B9688EBBEB0C}"/>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4" name="Footer Placeholder 3">
            <a:extLst>
              <a:ext uri="{FF2B5EF4-FFF2-40B4-BE49-F238E27FC236}">
                <a16:creationId xmlns:a16="http://schemas.microsoft.com/office/drawing/2014/main" id="{4C21DF16-D78B-9CDC-8D1D-476273C1EC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787D8F-365A-A797-CDEE-D56A299796D2}"/>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190626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D4D54D-0B77-C34F-ABB3-5F506F77B7A7}"/>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3" name="Footer Placeholder 2">
            <a:extLst>
              <a:ext uri="{FF2B5EF4-FFF2-40B4-BE49-F238E27FC236}">
                <a16:creationId xmlns:a16="http://schemas.microsoft.com/office/drawing/2014/main" id="{40EFD8BD-C11F-90E3-5BC7-2FCF28E4AE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BC328B-90C5-C365-304C-BCBA83676D37}"/>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77873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2725-D183-3953-81DF-C98F90806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EE7865-94A6-2277-44FE-A84F385BD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47CFE8-3185-F0E1-0C0A-6A0992731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30B2C-38EF-4507-587D-0738720AB38C}"/>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6" name="Footer Placeholder 5">
            <a:extLst>
              <a:ext uri="{FF2B5EF4-FFF2-40B4-BE49-F238E27FC236}">
                <a16:creationId xmlns:a16="http://schemas.microsoft.com/office/drawing/2014/main" id="{09EBCFDD-9626-15FC-7B64-BD48195CA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711D83-D1D3-7494-B3E6-9EA9D19193EB}"/>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3814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FA46-FEB7-7298-E1B9-0BCB98454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A8A350-639C-CED8-6423-708AACDBAC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44B133-A97C-C9EE-5FA4-A3397200D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AF5B6-3E59-4C1E-CA26-C680441EDAE6}"/>
              </a:ext>
            </a:extLst>
          </p:cNvPr>
          <p:cNvSpPr>
            <a:spLocks noGrp="1"/>
          </p:cNvSpPr>
          <p:nvPr>
            <p:ph type="dt" sz="half" idx="10"/>
          </p:nvPr>
        </p:nvSpPr>
        <p:spPr/>
        <p:txBody>
          <a:bodyPr/>
          <a:lstStyle/>
          <a:p>
            <a:fld id="{CB16158B-0351-43B7-A826-46D25C8B4C96}" type="datetimeFigureOut">
              <a:rPr lang="en-IN" smtClean="0"/>
              <a:t>13-09-2023</a:t>
            </a:fld>
            <a:endParaRPr lang="en-IN"/>
          </a:p>
        </p:txBody>
      </p:sp>
      <p:sp>
        <p:nvSpPr>
          <p:cNvPr id="6" name="Footer Placeholder 5">
            <a:extLst>
              <a:ext uri="{FF2B5EF4-FFF2-40B4-BE49-F238E27FC236}">
                <a16:creationId xmlns:a16="http://schemas.microsoft.com/office/drawing/2014/main" id="{FAB83780-B533-60CF-BB2A-EF6765E911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AA8A12-9EA7-DA00-90F2-EE1C97443D63}"/>
              </a:ext>
            </a:extLst>
          </p:cNvPr>
          <p:cNvSpPr>
            <a:spLocks noGrp="1"/>
          </p:cNvSpPr>
          <p:nvPr>
            <p:ph type="sldNum" sz="quarter" idx="12"/>
          </p:nvPr>
        </p:nvSpPr>
        <p:spPr/>
        <p:txBody>
          <a:bodyPr/>
          <a:lstStyle/>
          <a:p>
            <a:fld id="{BFD3B29E-C83A-40EE-8381-D5B4079C6F21}" type="slidenum">
              <a:rPr lang="en-IN" smtClean="0"/>
              <a:t>‹#›</a:t>
            </a:fld>
            <a:endParaRPr lang="en-IN"/>
          </a:p>
        </p:txBody>
      </p:sp>
    </p:spTree>
    <p:extLst>
      <p:ext uri="{BB962C8B-B14F-4D97-AF65-F5344CB8AC3E}">
        <p14:creationId xmlns:p14="http://schemas.microsoft.com/office/powerpoint/2010/main" val="21757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5FA3FB-F23F-1244-AC11-6FF1897EC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A9EA97-77BA-83D1-4DA0-52A9AA35D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62422C-99F0-D134-027B-741AFC4802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6158B-0351-43B7-A826-46D25C8B4C96}" type="datetimeFigureOut">
              <a:rPr lang="en-IN" smtClean="0"/>
              <a:t>13-09-2023</a:t>
            </a:fld>
            <a:endParaRPr lang="en-IN"/>
          </a:p>
        </p:txBody>
      </p:sp>
      <p:sp>
        <p:nvSpPr>
          <p:cNvPr id="5" name="Footer Placeholder 4">
            <a:extLst>
              <a:ext uri="{FF2B5EF4-FFF2-40B4-BE49-F238E27FC236}">
                <a16:creationId xmlns:a16="http://schemas.microsoft.com/office/drawing/2014/main" id="{F7C64A9A-7F80-06ED-9AD9-1B178D138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C3AD05-CA71-5FA8-7F72-17E185C7B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3B29E-C83A-40EE-8381-D5B4079C6F21}" type="slidenum">
              <a:rPr lang="en-IN" smtClean="0"/>
              <a:t>‹#›</a:t>
            </a:fld>
            <a:endParaRPr lang="en-IN"/>
          </a:p>
        </p:txBody>
      </p:sp>
    </p:spTree>
    <p:extLst>
      <p:ext uri="{BB962C8B-B14F-4D97-AF65-F5344CB8AC3E}">
        <p14:creationId xmlns:p14="http://schemas.microsoft.com/office/powerpoint/2010/main" val="374802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in/pricing/details/synapse-analytic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icrosoftLearning/DP-203-Data-Engineer/blob/master/Allfiles/TransactionGenerator.zip"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7F82-458A-8A09-67AD-12F59C2D7A9D}"/>
              </a:ext>
            </a:extLst>
          </p:cNvPr>
          <p:cNvSpPr>
            <a:spLocks noGrp="1"/>
          </p:cNvSpPr>
          <p:nvPr>
            <p:ph type="ctrTitle"/>
          </p:nvPr>
        </p:nvSpPr>
        <p:spPr>
          <a:xfrm>
            <a:off x="1137920" y="101601"/>
            <a:ext cx="9530080" cy="477520"/>
          </a:xfrm>
        </p:spPr>
        <p:txBody>
          <a:bodyPr>
            <a:normAutofit/>
          </a:bodyPr>
          <a:lstStyle/>
          <a:p>
            <a:r>
              <a:rPr lang="en-US" sz="2800" b="1" dirty="0">
                <a:solidFill>
                  <a:schemeClr val="accent1">
                    <a:lumMod val="75000"/>
                  </a:schemeClr>
                </a:solidFill>
              </a:rPr>
              <a:t>Real-time stream processing with Stream Analytics</a:t>
            </a:r>
            <a:endParaRPr lang="en-IN" sz="2800" b="1" dirty="0">
              <a:solidFill>
                <a:schemeClr val="accent1">
                  <a:lumMod val="75000"/>
                </a:schemeClr>
              </a:solidFill>
            </a:endParaRPr>
          </a:p>
        </p:txBody>
      </p:sp>
      <p:sp>
        <p:nvSpPr>
          <p:cNvPr id="3" name="Subtitle 2">
            <a:extLst>
              <a:ext uri="{FF2B5EF4-FFF2-40B4-BE49-F238E27FC236}">
                <a16:creationId xmlns:a16="http://schemas.microsoft.com/office/drawing/2014/main" id="{93709A6B-A503-2E56-6D9F-8E1A18089877}"/>
              </a:ext>
            </a:extLst>
          </p:cNvPr>
          <p:cNvSpPr>
            <a:spLocks noGrp="1"/>
          </p:cNvSpPr>
          <p:nvPr>
            <p:ph type="subTitle" idx="1"/>
          </p:nvPr>
        </p:nvSpPr>
        <p:spPr>
          <a:xfrm>
            <a:off x="1071880" y="1981200"/>
            <a:ext cx="10048240" cy="4358640"/>
          </a:xfrm>
        </p:spPr>
        <p:txBody>
          <a:bodyPr>
            <a:normAutofit lnSpcReduction="10000"/>
          </a:bodyPr>
          <a:lstStyle/>
          <a:p>
            <a:pPr algn="l">
              <a:buFont typeface="+mj-lt"/>
              <a:buAutoNum type="arabicPeriod"/>
            </a:pPr>
            <a:r>
              <a:rPr lang="en-US" b="0" i="0" dirty="0">
                <a:solidFill>
                  <a:srgbClr val="1F2328"/>
                </a:solidFill>
                <a:effectLst/>
                <a:latin typeface="-apple-system"/>
              </a:rPr>
              <a:t> First</a:t>
            </a:r>
            <a:r>
              <a:rPr lang="en-US" dirty="0">
                <a:solidFill>
                  <a:srgbClr val="1F2328"/>
                </a:solidFill>
                <a:latin typeface="-apple-system"/>
              </a:rPr>
              <a:t>, </a:t>
            </a:r>
            <a:r>
              <a:rPr lang="en-US" b="0" i="0" dirty="0">
                <a:solidFill>
                  <a:srgbClr val="1F2328"/>
                </a:solidFill>
                <a:effectLst/>
                <a:latin typeface="-apple-system"/>
              </a:rPr>
              <a:t>we need to create an Event Hub , Stream Analytics Service and Azure Synapse Workspace</a:t>
            </a:r>
          </a:p>
          <a:p>
            <a:pPr algn="l">
              <a:buFont typeface="+mj-lt"/>
              <a:buAutoNum type="arabicPeriod"/>
            </a:pPr>
            <a:r>
              <a:rPr lang="en-US" b="0" i="0" dirty="0">
                <a:solidFill>
                  <a:srgbClr val="1F2328"/>
                </a:solidFill>
                <a:effectLst/>
                <a:latin typeface="-apple-system"/>
              </a:rPr>
              <a:t>Create a dedicated SQL Pool within Azure Synapse Workspace. Serverless SQL Pool cannot be used as T-SQL statements related to Tables are not supported.</a:t>
            </a:r>
          </a:p>
          <a:p>
            <a:pPr algn="l">
              <a:buFont typeface="+mj-lt"/>
              <a:buAutoNum type="arabicPeriod"/>
            </a:pPr>
            <a:r>
              <a:rPr lang="en-US" b="0" i="0" dirty="0">
                <a:solidFill>
                  <a:srgbClr val="1F2328"/>
                </a:solidFill>
                <a:effectLst/>
                <a:latin typeface="-apple-system"/>
              </a:rPr>
              <a:t>Create a database and a table within dedicated </a:t>
            </a:r>
            <a:r>
              <a:rPr lang="en-US" dirty="0">
                <a:solidFill>
                  <a:srgbClr val="1F2328"/>
                </a:solidFill>
                <a:latin typeface="-apple-system"/>
              </a:rPr>
              <a:t> SQL </a:t>
            </a:r>
            <a:r>
              <a:rPr lang="en-US" b="0" i="0" dirty="0">
                <a:solidFill>
                  <a:srgbClr val="1F2328"/>
                </a:solidFill>
                <a:effectLst/>
                <a:latin typeface="-apple-system"/>
              </a:rPr>
              <a:t>pool.</a:t>
            </a:r>
          </a:p>
          <a:p>
            <a:pPr algn="l">
              <a:buFont typeface="+mj-lt"/>
              <a:buAutoNum type="arabicPeriod"/>
            </a:pPr>
            <a:r>
              <a:rPr lang="en-US" b="0" i="0" dirty="0">
                <a:solidFill>
                  <a:srgbClr val="1F2328"/>
                </a:solidFill>
                <a:effectLst/>
                <a:latin typeface="-apple-system"/>
              </a:rPr>
              <a:t>Go to your Azure Stream Analytics Service and configure Input as Event Hub and Output as table within dedicated SQL pool in Synapse Workspace.</a:t>
            </a:r>
          </a:p>
          <a:p>
            <a:pPr algn="l">
              <a:buFont typeface="+mj-lt"/>
              <a:buAutoNum type="arabicPeriod"/>
            </a:pPr>
            <a:r>
              <a:rPr lang="en-US" b="0" i="0" dirty="0">
                <a:solidFill>
                  <a:srgbClr val="1F2328"/>
                </a:solidFill>
                <a:effectLst/>
                <a:latin typeface="-apple-system"/>
              </a:rPr>
              <a:t>Start your Stream Analytics Job</a:t>
            </a:r>
          </a:p>
          <a:p>
            <a:pPr algn="l">
              <a:buFont typeface="+mj-lt"/>
              <a:buAutoNum type="arabicPeriod"/>
            </a:pPr>
            <a:r>
              <a:rPr lang="en-US" b="0" i="0" dirty="0">
                <a:solidFill>
                  <a:srgbClr val="1F2328"/>
                </a:solidFill>
                <a:effectLst/>
                <a:latin typeface="-apple-system"/>
              </a:rPr>
              <a:t>Run Data Generator Tool to send data to your Event Hub Service</a:t>
            </a:r>
          </a:p>
          <a:p>
            <a:pPr algn="l">
              <a:buFont typeface="+mj-lt"/>
              <a:buAutoNum type="arabicPeriod"/>
            </a:pPr>
            <a:r>
              <a:rPr lang="en-US" b="0" i="0" dirty="0">
                <a:solidFill>
                  <a:srgbClr val="1F2328"/>
                </a:solidFill>
                <a:effectLst/>
                <a:latin typeface="-apple-system"/>
              </a:rPr>
              <a:t>Now you can use Power BI service provided in Azure Synapse Workspace to create dashboard over the data present in the table</a:t>
            </a:r>
          </a:p>
          <a:p>
            <a:endParaRPr lang="en-IN" dirty="0"/>
          </a:p>
        </p:txBody>
      </p:sp>
      <p:sp>
        <p:nvSpPr>
          <p:cNvPr id="22" name="TextBox 21">
            <a:extLst>
              <a:ext uri="{FF2B5EF4-FFF2-40B4-BE49-F238E27FC236}">
                <a16:creationId xmlns:a16="http://schemas.microsoft.com/office/drawing/2014/main" id="{CA0CEA1D-E171-2C2D-19D5-B2BA3E596DB4}"/>
              </a:ext>
            </a:extLst>
          </p:cNvPr>
          <p:cNvSpPr txBox="1"/>
          <p:nvPr/>
        </p:nvSpPr>
        <p:spPr>
          <a:xfrm>
            <a:off x="690880" y="5476238"/>
            <a:ext cx="7528560" cy="176293"/>
          </a:xfrm>
          <a:prstGeom prst="rect">
            <a:avLst/>
          </a:prstGeom>
          <a:noFill/>
        </p:spPr>
        <p:txBody>
          <a:bodyPr wrap="square">
            <a:spAutoFit/>
          </a:bodyPr>
          <a:lstStyle/>
          <a:p>
            <a:endParaRPr lang="en-IN" dirty="0"/>
          </a:p>
        </p:txBody>
      </p:sp>
      <p:sp>
        <p:nvSpPr>
          <p:cNvPr id="24" name="TextBox 23">
            <a:extLst>
              <a:ext uri="{FF2B5EF4-FFF2-40B4-BE49-F238E27FC236}">
                <a16:creationId xmlns:a16="http://schemas.microsoft.com/office/drawing/2014/main" id="{45D60A93-F63C-4C53-5022-8F9F941CC691}"/>
              </a:ext>
            </a:extLst>
          </p:cNvPr>
          <p:cNvSpPr txBox="1"/>
          <p:nvPr/>
        </p:nvSpPr>
        <p:spPr>
          <a:xfrm>
            <a:off x="690880" y="853440"/>
            <a:ext cx="10261600" cy="1107996"/>
          </a:xfrm>
          <a:prstGeom prst="rect">
            <a:avLst/>
          </a:prstGeom>
          <a:noFill/>
        </p:spPr>
        <p:txBody>
          <a:bodyPr wrap="square" rtlCol="0">
            <a:spAutoFit/>
          </a:bodyPr>
          <a:lstStyle/>
          <a:p>
            <a:r>
              <a:rPr lang="en-US" dirty="0">
                <a:highlight>
                  <a:srgbClr val="C0C0C0"/>
                </a:highlight>
              </a:rPr>
              <a:t>Problem Statement </a:t>
            </a:r>
            <a:r>
              <a:rPr lang="en-US" dirty="0"/>
              <a:t>:=  </a:t>
            </a:r>
            <a:r>
              <a:rPr lang="en-US" sz="1200" dirty="0"/>
              <a:t>Contoso Auto is collecting vehicle telemetry and wants to use Event Hubs to rapidly ingest and store the data in its raw form, then do some processing in near real-time. In the end, they want to create a dashboard that automatically updates with new data as it flows in after being processed. What they would like to see on the dashboard are various visualizations of detected anomalies, like engines overheating, abnormal oil pressure, and aggressive driving, using components such as a map to show anomalies related to cities, as well as various charts and graphs depicting this information in a clear way.</a:t>
            </a:r>
            <a:endParaRPr lang="en-IN" sz="1200" dirty="0"/>
          </a:p>
        </p:txBody>
      </p:sp>
    </p:spTree>
    <p:extLst>
      <p:ext uri="{BB962C8B-B14F-4D97-AF65-F5344CB8AC3E}">
        <p14:creationId xmlns:p14="http://schemas.microsoft.com/office/powerpoint/2010/main" val="323330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A7F49E-193F-6A5C-1C10-58EE79CE0222}"/>
              </a:ext>
            </a:extLst>
          </p:cNvPr>
          <p:cNvSpPr txBox="1"/>
          <p:nvPr/>
        </p:nvSpPr>
        <p:spPr>
          <a:xfrm>
            <a:off x="365760" y="355598"/>
            <a:ext cx="5384800" cy="461665"/>
          </a:xfrm>
          <a:prstGeom prst="rect">
            <a:avLst/>
          </a:prstGeom>
          <a:noFill/>
        </p:spPr>
        <p:txBody>
          <a:bodyPr wrap="square">
            <a:spAutoFit/>
          </a:bodyPr>
          <a:lstStyle/>
          <a:p>
            <a:r>
              <a:rPr lang="en-US" sz="2400" b="1" dirty="0">
                <a:solidFill>
                  <a:schemeClr val="accent1">
                    <a:lumMod val="75000"/>
                  </a:schemeClr>
                </a:solidFill>
              </a:rPr>
              <a:t>Detailed Steps :</a:t>
            </a:r>
            <a:endParaRPr lang="en-IN" sz="2400" b="1" dirty="0">
              <a:solidFill>
                <a:schemeClr val="accent1">
                  <a:lumMod val="75000"/>
                </a:schemeClr>
              </a:solidFill>
            </a:endParaRPr>
          </a:p>
        </p:txBody>
      </p:sp>
      <p:sp>
        <p:nvSpPr>
          <p:cNvPr id="4" name="TextBox 3">
            <a:extLst>
              <a:ext uri="{FF2B5EF4-FFF2-40B4-BE49-F238E27FC236}">
                <a16:creationId xmlns:a16="http://schemas.microsoft.com/office/drawing/2014/main" id="{0FC7DF8C-0FCF-64C2-4018-81C3323C1B26}"/>
              </a:ext>
            </a:extLst>
          </p:cNvPr>
          <p:cNvSpPr txBox="1"/>
          <p:nvPr/>
        </p:nvSpPr>
        <p:spPr>
          <a:xfrm>
            <a:off x="365760" y="1270000"/>
            <a:ext cx="11501120" cy="5078313"/>
          </a:xfrm>
          <a:prstGeom prst="rect">
            <a:avLst/>
          </a:prstGeom>
          <a:noFill/>
        </p:spPr>
        <p:txBody>
          <a:bodyPr wrap="square" rtlCol="0">
            <a:spAutoFit/>
          </a:bodyPr>
          <a:lstStyle/>
          <a:p>
            <a:pPr marL="342900" indent="-342900">
              <a:buAutoNum type="arabicPeriod"/>
            </a:pPr>
            <a:r>
              <a:rPr lang="en-US" dirty="0"/>
              <a:t>Browse to Azure Portal and create a Resource group. Use this resource group for all the resources we are going to create in this project.</a:t>
            </a:r>
          </a:p>
          <a:p>
            <a:pPr marL="342900" indent="-342900">
              <a:buAutoNum type="arabicPeriod"/>
            </a:pPr>
            <a:r>
              <a:rPr lang="en-US" dirty="0"/>
              <a:t>Go to Event Hub Service and create a namespace. An Event Hub namespace is a managed container for all your event hubs. Choose your Subscription and Resource group , provide the name for namespace and keep the Pricing tier as Basic.</a:t>
            </a:r>
          </a:p>
          <a:p>
            <a:pPr marL="342900" indent="-342900">
              <a:buAutoNum type="arabicPeriod"/>
            </a:pPr>
            <a:r>
              <a:rPr lang="en-US" dirty="0"/>
              <a:t>After the resource is deployed, go to the namespace and select Event Hubs under Entities section in left hand side menu.</a:t>
            </a:r>
          </a:p>
          <a:p>
            <a:pPr marL="342900" indent="-342900">
              <a:buAutoNum type="arabicPeriod"/>
            </a:pPr>
            <a:r>
              <a:rPr lang="en-US" dirty="0"/>
              <a:t>Click on the button above to create a new event hub named “</a:t>
            </a:r>
            <a:r>
              <a:rPr lang="en-US" dirty="0">
                <a:highlight>
                  <a:srgbClr val="FFFF00"/>
                </a:highlight>
              </a:rPr>
              <a:t>telemetry</a:t>
            </a:r>
            <a:r>
              <a:rPr lang="en-US" dirty="0"/>
              <a:t>”</a:t>
            </a:r>
          </a:p>
          <a:p>
            <a:pPr marL="342900" indent="-342900">
              <a:buAutoNum type="arabicPeriod"/>
            </a:pPr>
            <a:r>
              <a:rPr lang="en-US" dirty="0"/>
              <a:t>After you event hub is deployed, click on the instance and then click on shared access policies under setting section in left hand menu. Here we will configure access policy to allow sending events to this event hub.</a:t>
            </a:r>
          </a:p>
          <a:p>
            <a:pPr marL="342900" indent="-342900">
              <a:buAutoNum type="arabicPeriod"/>
            </a:pPr>
            <a:r>
              <a:rPr lang="en-US" dirty="0"/>
              <a:t>Select +Add on the top toolbar. A form “Add SAS Policy” Opens up. Add the name as “</a:t>
            </a:r>
            <a:r>
              <a:rPr lang="en-US" dirty="0">
                <a:highlight>
                  <a:srgbClr val="FFFF00"/>
                </a:highlight>
              </a:rPr>
              <a:t>Write</a:t>
            </a:r>
            <a:r>
              <a:rPr lang="en-US" dirty="0"/>
              <a:t>” and  only check “</a:t>
            </a:r>
            <a:r>
              <a:rPr lang="en-US" dirty="0">
                <a:highlight>
                  <a:srgbClr val="FFFF00"/>
                </a:highlight>
              </a:rPr>
              <a:t>Send</a:t>
            </a:r>
            <a:r>
              <a:rPr lang="en-US" dirty="0"/>
              <a:t>” option in that form. Click on create button after you’re finished. Select your policy from the list that appears and copy that </a:t>
            </a:r>
            <a:r>
              <a:rPr lang="en-US" dirty="0">
                <a:highlight>
                  <a:srgbClr val="FFFF00"/>
                </a:highlight>
              </a:rPr>
              <a:t>Connection String – Primary key </a:t>
            </a:r>
            <a:r>
              <a:rPr lang="en-US" dirty="0"/>
              <a:t>value</a:t>
            </a:r>
          </a:p>
          <a:p>
            <a:pPr marL="342900" indent="-342900">
              <a:buAutoNum type="arabicPeriod"/>
            </a:pPr>
            <a:r>
              <a:rPr lang="en-US" dirty="0"/>
              <a:t>Now let’s configure Synapse Analytic service. Search for Azure Synapse Analytics on the dashboard of Azure Portal. Select +Create option to start creating a synapse workspace. Select your Subscription and Resource group. Provide a name for workspace , account name and file system name. Click on the next security section to provide SQL server admin user and password. Note down this password, we need to use it Later on. Leave all other settings as default and select Review + Create option create this workspace.</a:t>
            </a:r>
            <a:endParaRPr lang="en-IN" dirty="0"/>
          </a:p>
        </p:txBody>
      </p:sp>
    </p:spTree>
    <p:extLst>
      <p:ext uri="{BB962C8B-B14F-4D97-AF65-F5344CB8AC3E}">
        <p14:creationId xmlns:p14="http://schemas.microsoft.com/office/powerpoint/2010/main" val="76223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921D3D-275B-3093-3BB7-F9A68E26218D}"/>
              </a:ext>
            </a:extLst>
          </p:cNvPr>
          <p:cNvSpPr txBox="1"/>
          <p:nvPr/>
        </p:nvSpPr>
        <p:spPr>
          <a:xfrm>
            <a:off x="264160" y="467360"/>
            <a:ext cx="11663680" cy="5909310"/>
          </a:xfrm>
          <a:prstGeom prst="rect">
            <a:avLst/>
          </a:prstGeom>
          <a:noFill/>
        </p:spPr>
        <p:txBody>
          <a:bodyPr wrap="square" rtlCol="0">
            <a:spAutoFit/>
          </a:bodyPr>
          <a:lstStyle/>
          <a:p>
            <a:r>
              <a:rPr lang="en-US" dirty="0"/>
              <a:t>8. Go to your newly created workspace. We will create a new dedicated SQL pool. Always Pause the SQL pool when not in use otherwise you will incur charges/credits even when you are not actively using it. You can read more about the Azure Synapse Pricing here - </a:t>
            </a:r>
            <a:r>
              <a:rPr lang="en-US" dirty="0">
                <a:hlinkClick r:id="rId2"/>
              </a:rPr>
              <a:t>https://azure.microsoft.com/en-in/pricing/details/synapse-analytics/</a:t>
            </a:r>
            <a:endParaRPr lang="en-US" dirty="0"/>
          </a:p>
          <a:p>
            <a:endParaRPr lang="en-US" dirty="0"/>
          </a:p>
          <a:p>
            <a:r>
              <a:rPr lang="en-US" dirty="0"/>
              <a:t>9. We cannot use serverless SQL Pool although it’s already built-in and follow pay per query model because it does not support T-SQL Statements to perform DML operations on table.</a:t>
            </a:r>
          </a:p>
          <a:p>
            <a:endParaRPr lang="en-US" dirty="0"/>
          </a:p>
          <a:p>
            <a:r>
              <a:rPr lang="en-US" dirty="0"/>
              <a:t>10. Click on +New option to create a new dedicated SQL Pool. Provide a name and keep the performance to DW100c by sliding it left side as this much will be sufficient for this project. Click “Review + Create”.</a:t>
            </a:r>
          </a:p>
          <a:p>
            <a:endParaRPr lang="en-US" dirty="0"/>
          </a:p>
          <a:p>
            <a:r>
              <a:rPr lang="en-US" dirty="0"/>
              <a:t>11. In the meantime your dedicated SQL Pool is being Provisioned, go to overview section on left hand menu and scroll down a little bit to click on “Open Synapse Studio” link.</a:t>
            </a:r>
          </a:p>
          <a:p>
            <a:endParaRPr lang="en-US" dirty="0"/>
          </a:p>
          <a:p>
            <a:r>
              <a:rPr lang="en-US" dirty="0"/>
              <a:t>12. In the Azure Synapse Studio, Select Data Hub. In the SQL Database section, select your dedicated SQL Pool. Click on three dots that appear after the name. Select “New SQL Script” </a:t>
            </a:r>
            <a:r>
              <a:rPr lang="en-US" dirty="0">
                <a:sym typeface="Wingdings" panose="05000000000000000000" pitchFamily="2" charset="2"/>
              </a:rPr>
              <a:t> “Empty Script”</a:t>
            </a:r>
          </a:p>
          <a:p>
            <a:endParaRPr lang="en-US" dirty="0">
              <a:sym typeface="Wingdings" panose="05000000000000000000" pitchFamily="2" charset="2"/>
            </a:endParaRPr>
          </a:p>
          <a:p>
            <a:r>
              <a:rPr lang="en-US" dirty="0">
                <a:sym typeface="Wingdings" panose="05000000000000000000" pitchFamily="2" charset="2"/>
              </a:rPr>
              <a:t>13. Copy Paste the CREATE TABLE QUERY From here. Make sure your dedicated SQL Pool is available now for use. If not wait for some time, until it shows green checkmark before the name</a:t>
            </a:r>
          </a:p>
          <a:p>
            <a:endParaRPr lang="en-US" dirty="0"/>
          </a:p>
          <a:p>
            <a:endParaRPr lang="en-US" dirty="0"/>
          </a:p>
          <a:p>
            <a:endParaRPr lang="en-US" dirty="0"/>
          </a:p>
        </p:txBody>
      </p:sp>
    </p:spTree>
    <p:extLst>
      <p:ext uri="{BB962C8B-B14F-4D97-AF65-F5344CB8AC3E}">
        <p14:creationId xmlns:p14="http://schemas.microsoft.com/office/powerpoint/2010/main" val="56085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CF775-17F9-3653-E98C-BDB4416F0886}"/>
              </a:ext>
            </a:extLst>
          </p:cNvPr>
          <p:cNvSpPr txBox="1"/>
          <p:nvPr/>
        </p:nvSpPr>
        <p:spPr>
          <a:xfrm>
            <a:off x="386080" y="436881"/>
            <a:ext cx="11470640" cy="5909310"/>
          </a:xfrm>
          <a:prstGeom prst="rect">
            <a:avLst/>
          </a:prstGeom>
          <a:noFill/>
        </p:spPr>
        <p:txBody>
          <a:bodyPr wrap="square" rtlCol="0">
            <a:spAutoFit/>
          </a:bodyPr>
          <a:lstStyle/>
          <a:p>
            <a:r>
              <a:rPr lang="en-IN" b="0" dirty="0">
                <a:solidFill>
                  <a:srgbClr val="0000FF"/>
                </a:solidFill>
                <a:effectLst/>
                <a:latin typeface="Consolas" panose="020B0609020204030204" pitchFamily="49" charset="0"/>
              </a:rPr>
              <a:t>CREATE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TABLE</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dbo.VehicleAveragesByRegion</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AverageEngineTemperature</a:t>
            </a:r>
            <a:r>
              <a:rPr lang="en-IN" b="0" dirty="0">
                <a:solidFill>
                  <a:srgbClr val="000000"/>
                </a:solidFill>
                <a:effectLst/>
                <a:latin typeface="Consolas" panose="020B0609020204030204" pitchFamily="49" charset="0"/>
              </a:rPr>
              <a:t>] [float] </a:t>
            </a:r>
            <a:r>
              <a:rPr lang="en-IN" b="0" dirty="0">
                <a:solidFill>
                  <a:srgbClr val="0000FF"/>
                </a:solidFill>
                <a:effectLst/>
                <a:latin typeface="Consolas" panose="020B0609020204030204" pitchFamily="49" charset="0"/>
              </a:rPr>
              <a:t>NOT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AverageSpeed</a:t>
            </a:r>
            <a:r>
              <a:rPr lang="en-IN" b="0" dirty="0">
                <a:solidFill>
                  <a:srgbClr val="000000"/>
                </a:solidFill>
                <a:effectLst/>
                <a:latin typeface="Consolas" panose="020B0609020204030204" pitchFamily="49" charset="0"/>
              </a:rPr>
              <a:t>] [float] </a:t>
            </a:r>
            <a:r>
              <a:rPr lang="en-IN" b="0" dirty="0">
                <a:solidFill>
                  <a:srgbClr val="0000FF"/>
                </a:solidFill>
                <a:effectLst/>
                <a:latin typeface="Consolas" panose="020B0609020204030204" pitchFamily="49" charset="0"/>
              </a:rPr>
              <a:t>NOT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AverageTirePressure</a:t>
            </a:r>
            <a:r>
              <a:rPr lang="en-IN" b="0" dirty="0">
                <a:solidFill>
                  <a:srgbClr val="000000"/>
                </a:solidFill>
                <a:effectLst/>
                <a:latin typeface="Consolas" panose="020B0609020204030204" pitchFamily="49" charset="0"/>
              </a:rPr>
              <a:t>] [float] </a:t>
            </a:r>
            <a:r>
              <a:rPr lang="en-IN" b="0" dirty="0">
                <a:solidFill>
                  <a:srgbClr val="0000FF"/>
                </a:solidFill>
                <a:effectLst/>
                <a:latin typeface="Consolas" panose="020B0609020204030204" pitchFamily="49" charset="0"/>
              </a:rPr>
              <a:t>NOT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AverageOdometerReading</a:t>
            </a:r>
            <a:r>
              <a:rPr lang="en-IN" b="0" dirty="0">
                <a:solidFill>
                  <a:srgbClr val="000000"/>
                </a:solidFill>
                <a:effectLst/>
                <a:latin typeface="Consolas" panose="020B0609020204030204" pitchFamily="49" charset="0"/>
              </a:rPr>
              <a:t>] [float] </a:t>
            </a:r>
            <a:r>
              <a:rPr lang="en-IN" b="0" dirty="0">
                <a:solidFill>
                  <a:srgbClr val="0000FF"/>
                </a:solidFill>
                <a:effectLst/>
                <a:latin typeface="Consolas" panose="020B0609020204030204" pitchFamily="49" charset="0"/>
              </a:rPr>
              <a:t>NOT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[region] [string]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NOT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WITH</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DISTRIBUTION = ROUND_ROBIN,</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CLUSTERED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COLUMNSTORE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INDEX</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GO</a:t>
            </a:r>
          </a:p>
          <a:p>
            <a:endParaRPr lang="en-IN" b="0" dirty="0">
              <a:solidFill>
                <a:srgbClr val="000000"/>
              </a:solidFill>
              <a:effectLst/>
              <a:latin typeface="Consolas" panose="020B0609020204030204" pitchFamily="49" charset="0"/>
            </a:endParaRPr>
          </a:p>
          <a:p>
            <a:r>
              <a:rPr lang="en-IN" dirty="0"/>
              <a:t>14. Run the Script</a:t>
            </a:r>
          </a:p>
          <a:p>
            <a:endParaRPr lang="en-IN" dirty="0"/>
          </a:p>
          <a:p>
            <a:r>
              <a:rPr lang="en-IN" dirty="0"/>
              <a:t>15. Now Configure Stream Analytics Job.  Search for Stream Analytics Service and click +Create option. Select Resource Group , Subscription and Region detail and Provide a name for the job. In the Storage tab, click on “Add Storage account” and provide a storage account that you already have or you can create a new storage account and select that account here. Keep the authentication mode as “Connection String’ only. Click “Review + Create”</a:t>
            </a:r>
          </a:p>
        </p:txBody>
      </p:sp>
    </p:spTree>
    <p:extLst>
      <p:ext uri="{BB962C8B-B14F-4D97-AF65-F5344CB8AC3E}">
        <p14:creationId xmlns:p14="http://schemas.microsoft.com/office/powerpoint/2010/main" val="207181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AA3790-A524-0BFE-E651-FED5E6633E5E}"/>
              </a:ext>
            </a:extLst>
          </p:cNvPr>
          <p:cNvSpPr txBox="1"/>
          <p:nvPr/>
        </p:nvSpPr>
        <p:spPr>
          <a:xfrm>
            <a:off x="264160" y="213360"/>
            <a:ext cx="11724640" cy="6186309"/>
          </a:xfrm>
          <a:prstGeom prst="rect">
            <a:avLst/>
          </a:prstGeom>
          <a:noFill/>
        </p:spPr>
        <p:txBody>
          <a:bodyPr wrap="square" rtlCol="0">
            <a:spAutoFit/>
          </a:bodyPr>
          <a:lstStyle/>
          <a:p>
            <a:pPr marL="342900" indent="-342900">
              <a:buAutoNum type="arabicPeriod" startAt="16"/>
            </a:pPr>
            <a:r>
              <a:rPr lang="en-US" dirty="0"/>
              <a:t>After your resource gets deployed, click on Input under Job topology section in the left-hand side menu of that resource.</a:t>
            </a:r>
          </a:p>
          <a:p>
            <a:endParaRPr lang="en-US" dirty="0"/>
          </a:p>
          <a:p>
            <a:r>
              <a:rPr lang="en-US" dirty="0"/>
              <a:t>17. Here we will configure input for this job as Event Hub. Click on “+Add Input” an select “Event Hub”. Provide name as “</a:t>
            </a:r>
            <a:r>
              <a:rPr lang="en-US" dirty="0" err="1">
                <a:highlight>
                  <a:srgbClr val="FFFF00"/>
                </a:highlight>
              </a:rPr>
              <a:t>telemetryincoming</a:t>
            </a:r>
            <a:r>
              <a:rPr lang="en-US" dirty="0"/>
              <a:t>’. Select your subscription, namespace and event hub name you have created earlier. Keep rest of the setting as default and click on save option.</a:t>
            </a:r>
          </a:p>
          <a:p>
            <a:endParaRPr lang="en-US" dirty="0"/>
          </a:p>
          <a:p>
            <a:r>
              <a:rPr lang="en-US" dirty="0"/>
              <a:t>18. Now we will configure output from here to be “Synapse Analytics Service’. Click on “+Add Output” and select “Azure Synapse Analytics”. Provide Output alias as “</a:t>
            </a:r>
            <a:r>
              <a:rPr lang="en-US" dirty="0" err="1">
                <a:highlight>
                  <a:srgbClr val="FFFF00"/>
                </a:highlight>
              </a:rPr>
              <a:t>AverageDataByRegion</a:t>
            </a:r>
            <a:r>
              <a:rPr lang="en-US" dirty="0"/>
              <a:t>’. Select your subscription and double check whether your dedicated SQL pool is selected in database section. Click Authentication mode as SQL Server Authentication. Provide username and password that you may have noted down which creating synapse workspace. Provide table name as “</a:t>
            </a:r>
            <a:r>
              <a:rPr lang="en-US" dirty="0" err="1">
                <a:highlight>
                  <a:srgbClr val="FFFF00"/>
                </a:highlight>
              </a:rPr>
              <a:t>VehicleAveragesByRegion</a:t>
            </a:r>
            <a:r>
              <a:rPr lang="en-US" dirty="0"/>
              <a:t>”. Click Save.</a:t>
            </a:r>
          </a:p>
          <a:p>
            <a:endParaRPr lang="en-US" dirty="0"/>
          </a:p>
          <a:p>
            <a:r>
              <a:rPr lang="en-US" dirty="0"/>
              <a:t>19. Now let’s configure query. Go to Query section and copy/paste the query on next slide on the query editor. Click Save to save your query changes.</a:t>
            </a:r>
          </a:p>
          <a:p>
            <a:endParaRPr lang="en-US" dirty="0"/>
          </a:p>
          <a:p>
            <a:r>
              <a:rPr lang="en-US" dirty="0"/>
              <a:t>20. You can test your query before even starting your job.</a:t>
            </a:r>
          </a:p>
          <a:p>
            <a:endParaRPr lang="en-US" dirty="0"/>
          </a:p>
          <a:p>
            <a:r>
              <a:rPr lang="en-US" dirty="0"/>
              <a:t>21. For that let’s run the data generator tool. Find that application here </a:t>
            </a:r>
            <a:r>
              <a:rPr lang="en-US" dirty="0">
                <a:sym typeface="Wingdings" panose="05000000000000000000" pitchFamily="2" charset="2"/>
              </a:rPr>
              <a:t> </a:t>
            </a:r>
            <a:r>
              <a:rPr lang="en-IN" b="0" i="0" u="none" strike="noStrike" dirty="0">
                <a:effectLst/>
                <a:latin typeface="-apple-system"/>
                <a:hlinkClick r:id="rId2"/>
              </a:rPr>
              <a:t>https://github.com/MicrosoftLearning/DP-203-Data-Engineer/blob/master/Allfiles/TransactionGenerator.zip</a:t>
            </a:r>
            <a:r>
              <a:rPr lang="en-IN" b="0" i="0" dirty="0">
                <a:solidFill>
                  <a:srgbClr val="1F2328"/>
                </a:solidFill>
                <a:effectLst/>
                <a:latin typeface="-apple-system"/>
              </a:rPr>
              <a:t> . Download and Unzip the folder. Go to newly unzipped folder and </a:t>
            </a:r>
            <a:r>
              <a:rPr lang="en-US" b="0" i="0" dirty="0">
                <a:solidFill>
                  <a:srgbClr val="1F2328"/>
                </a:solidFill>
                <a:effectLst/>
                <a:latin typeface="-apple-system"/>
              </a:rPr>
              <a:t>open the </a:t>
            </a:r>
            <a:r>
              <a:rPr lang="en-US" b="0" i="0" dirty="0" err="1">
                <a:solidFill>
                  <a:srgbClr val="1F2328"/>
                </a:solidFill>
                <a:effectLst/>
                <a:highlight>
                  <a:srgbClr val="FFFF00"/>
                </a:highlight>
                <a:latin typeface="-apple-system"/>
              </a:rPr>
              <a:t>appsettings.json</a:t>
            </a:r>
            <a:r>
              <a:rPr lang="en-US" b="0" i="0" dirty="0">
                <a:solidFill>
                  <a:srgbClr val="1F2328"/>
                </a:solidFill>
                <a:effectLst/>
                <a:highlight>
                  <a:srgbClr val="FFFF00"/>
                </a:highlight>
                <a:latin typeface="-apple-system"/>
              </a:rPr>
              <a:t> </a:t>
            </a:r>
            <a:r>
              <a:rPr lang="en-US" b="0" i="0" dirty="0">
                <a:solidFill>
                  <a:srgbClr val="1F2328"/>
                </a:solidFill>
                <a:effectLst/>
                <a:latin typeface="-apple-system"/>
              </a:rPr>
              <a:t>file. Paste your telemetry Event Hub connection string value next to EVENT_HUB_CONNECTION_STRING. Make sure you have quotes (“”) around the value, as shown. Save the file.</a:t>
            </a:r>
            <a:endParaRPr lang="en-US" dirty="0"/>
          </a:p>
          <a:p>
            <a:pPr marL="342900" indent="-342900">
              <a:buAutoNum type="arabicPeriod" startAt="16"/>
            </a:pPr>
            <a:endParaRPr lang="en-IN" dirty="0"/>
          </a:p>
        </p:txBody>
      </p:sp>
    </p:spTree>
    <p:extLst>
      <p:ext uri="{BB962C8B-B14F-4D97-AF65-F5344CB8AC3E}">
        <p14:creationId xmlns:p14="http://schemas.microsoft.com/office/powerpoint/2010/main" val="105421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D0C85-5B06-0F2D-77D6-8D8A18784B90}"/>
              </a:ext>
            </a:extLst>
          </p:cNvPr>
          <p:cNvSpPr txBox="1"/>
          <p:nvPr/>
        </p:nvSpPr>
        <p:spPr>
          <a:xfrm>
            <a:off x="304800" y="416560"/>
            <a:ext cx="11623040" cy="5909310"/>
          </a:xfrm>
          <a:prstGeom prst="rect">
            <a:avLst/>
          </a:prstGeom>
          <a:noFill/>
        </p:spPr>
        <p:txBody>
          <a:bodyPr wrap="square" rtlCol="0">
            <a:spAutoFit/>
          </a:bodyPr>
          <a:lstStyle/>
          <a:p>
            <a:r>
              <a:rPr lang="en-IN" b="0" dirty="0">
                <a:solidFill>
                  <a:srgbClr val="0000FF"/>
                </a:solidFill>
                <a:effectLst/>
                <a:latin typeface="Consolas" panose="020B0609020204030204" pitchFamily="49" charset="0"/>
              </a:rPr>
              <a:t>WITH</a:t>
            </a:r>
            <a:endParaRPr lang="en-IN" b="0" dirty="0">
              <a:solidFill>
                <a:srgbClr val="000000"/>
              </a:solidFill>
              <a:effectLst/>
              <a:latin typeface="Consolas" panose="020B0609020204030204" pitchFamily="49" charset="0"/>
            </a:endParaRPr>
          </a:p>
          <a:p>
            <a:r>
              <a:rPr lang="en-IN" b="0" dirty="0" err="1">
                <a:solidFill>
                  <a:srgbClr val="000000"/>
                </a:solidFill>
                <a:effectLst/>
                <a:latin typeface="Consolas" panose="020B0609020204030204" pitchFamily="49" charset="0"/>
              </a:rPr>
              <a:t>VehicleAverages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select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AVG</a:t>
            </a:r>
            <a:r>
              <a:rPr lang="en-IN" b="0" dirty="0">
                <a:solidFill>
                  <a:srgbClr val="008080"/>
                </a:solidFill>
                <a:effectLst/>
                <a:latin typeface="Consolas" panose="020B0609020204030204" pitchFamily="49" charset="0"/>
              </a:rPr>
              <a:t>(</a:t>
            </a:r>
            <a:r>
              <a:rPr lang="en-IN" b="0" dirty="0" err="1">
                <a:solidFill>
                  <a:srgbClr val="000000"/>
                </a:solidFill>
                <a:effectLst/>
                <a:latin typeface="Consolas" panose="020B0609020204030204" pitchFamily="49" charset="0"/>
              </a:rPr>
              <a:t>engineTemperature</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averageEngineTemperature</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AVG</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speed</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averageSpeed</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AVG</a:t>
            </a:r>
            <a:r>
              <a:rPr lang="en-IN" b="0" dirty="0">
                <a:solidFill>
                  <a:srgbClr val="008080"/>
                </a:solidFill>
                <a:effectLst/>
                <a:latin typeface="Consolas" panose="020B0609020204030204" pitchFamily="49" charset="0"/>
              </a:rPr>
              <a:t>(</a:t>
            </a:r>
            <a:r>
              <a:rPr lang="en-IN" b="0" dirty="0" err="1">
                <a:solidFill>
                  <a:srgbClr val="000000"/>
                </a:solidFill>
                <a:effectLst/>
                <a:latin typeface="Consolas" panose="020B0609020204030204" pitchFamily="49" charset="0"/>
              </a:rPr>
              <a:t>tirepressure</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AverageTirePressure</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AVG</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odometer</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AverageOdometerReading</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region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region</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telemetryincoming</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GROUP</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BY</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800000"/>
                </a:solidFill>
                <a:effectLst/>
                <a:latin typeface="Consolas" panose="020B0609020204030204" pitchFamily="49" charset="0"/>
              </a:rPr>
              <a:t>TumblingWindow</a:t>
            </a:r>
            <a:r>
              <a:rPr lang="en-IN" b="0" dirty="0">
                <a:solidFill>
                  <a:srgbClr val="008080"/>
                </a:solidFill>
                <a:effectLst/>
                <a:latin typeface="Consolas" panose="020B0609020204030204" pitchFamily="49" charset="0"/>
              </a:rPr>
              <a:t>(</a:t>
            </a:r>
            <a:r>
              <a:rPr lang="en-IN" b="0" dirty="0">
                <a:solidFill>
                  <a:srgbClr val="800000"/>
                </a:solidFill>
                <a:effectLst/>
                <a:latin typeface="Consolas" panose="020B0609020204030204" pitchFamily="49" charset="0"/>
              </a:rPr>
              <a:t>Duration</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second</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 10</a:t>
            </a:r>
            <a:r>
              <a:rPr lang="en-IN" b="0" dirty="0">
                <a:solidFill>
                  <a:srgbClr val="008080"/>
                </a:solidFill>
                <a:effectLst/>
                <a:latin typeface="Consolas" panose="020B0609020204030204" pitchFamily="49" charset="0"/>
              </a:rPr>
              <a:t>)),</a:t>
            </a:r>
            <a:r>
              <a:rPr lang="en-IN" b="0" dirty="0">
                <a:solidFill>
                  <a:srgbClr val="000000"/>
                </a:solidFill>
                <a:effectLst/>
                <a:latin typeface="Consolas" panose="020B0609020204030204" pitchFamily="49" charset="0"/>
              </a:rPr>
              <a:t>region</a:t>
            </a:r>
          </a:p>
          <a:p>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8000"/>
                </a:solidFill>
                <a:effectLst/>
                <a:latin typeface="Consolas" panose="020B0609020204030204" pitchFamily="49" charset="0"/>
              </a:rPr>
              <a:t>-- INSERT INTO SYNAPSE ANALYTICS</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SELECT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8080"/>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INTO</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AverageDataByRegion</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FROM</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VehicleAverages</a:t>
            </a:r>
            <a:endParaRPr lang="en-IN"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68513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4FBF4C-DB48-06A7-75A3-7B918F2E6DF6}"/>
              </a:ext>
            </a:extLst>
          </p:cNvPr>
          <p:cNvSpPr txBox="1"/>
          <p:nvPr/>
        </p:nvSpPr>
        <p:spPr>
          <a:xfrm>
            <a:off x="640080" y="477520"/>
            <a:ext cx="11176000" cy="2862322"/>
          </a:xfrm>
          <a:prstGeom prst="rect">
            <a:avLst/>
          </a:prstGeom>
          <a:noFill/>
        </p:spPr>
        <p:txBody>
          <a:bodyPr wrap="square" rtlCol="0">
            <a:spAutoFit/>
          </a:bodyPr>
          <a:lstStyle/>
          <a:p>
            <a:r>
              <a:rPr lang="en-US" dirty="0"/>
              <a:t>22. Now find a file called “</a:t>
            </a:r>
            <a:r>
              <a:rPr lang="en-US" dirty="0">
                <a:highlight>
                  <a:srgbClr val="FFFF00"/>
                </a:highlight>
              </a:rPr>
              <a:t>TransactionGenerator.exe</a:t>
            </a:r>
            <a:r>
              <a:rPr lang="en-US" dirty="0"/>
              <a:t>”. Click on “Ru Anyway” option. It will start sending events to your event hub. You can stop it by pressing “Ctrl + C’’ OR by exiting from that terminal.</a:t>
            </a:r>
          </a:p>
          <a:p>
            <a:endParaRPr lang="en-US" dirty="0"/>
          </a:p>
          <a:p>
            <a:r>
              <a:rPr lang="en-US" dirty="0"/>
              <a:t>23. Go to your Stream Analytics service and you will notice events have started coming in. You can test your query in the query window to see whether output matches your expectation. If yes, then configure to run this job by clicking on start icon in the top toolbar on the overview section.</a:t>
            </a:r>
          </a:p>
          <a:p>
            <a:endParaRPr lang="en-US" dirty="0"/>
          </a:p>
          <a:p>
            <a:r>
              <a:rPr lang="en-US" dirty="0"/>
              <a:t>References := </a:t>
            </a:r>
          </a:p>
          <a:p>
            <a:r>
              <a:rPr lang="en-US" dirty="0"/>
              <a:t>https://microsoftlearning.github.io/DP-203-Data-Engineer/Instructions/Labs/LAB_10_stream_analytics.html</a:t>
            </a:r>
          </a:p>
          <a:p>
            <a:endParaRPr lang="en-IN" dirty="0"/>
          </a:p>
        </p:txBody>
      </p:sp>
    </p:spTree>
    <p:extLst>
      <p:ext uri="{BB962C8B-B14F-4D97-AF65-F5344CB8AC3E}">
        <p14:creationId xmlns:p14="http://schemas.microsoft.com/office/powerpoint/2010/main" val="2330948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1491</Words>
  <Application>Microsoft Office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Calibri</vt:lpstr>
      <vt:lpstr>Calibri Light</vt:lpstr>
      <vt:lpstr>Consolas</vt:lpstr>
      <vt:lpstr>Office Theme</vt:lpstr>
      <vt:lpstr>Real-time stream processing with Stream Analytics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stream processing with Stream Analytics</dc:title>
  <dc:creator>Muskan Kansal</dc:creator>
  <cp:lastModifiedBy>Muskan Kansal</cp:lastModifiedBy>
  <cp:revision>4</cp:revision>
  <dcterms:created xsi:type="dcterms:W3CDTF">2023-09-13T06:40:44Z</dcterms:created>
  <dcterms:modified xsi:type="dcterms:W3CDTF">2023-09-13T08:48:04Z</dcterms:modified>
</cp:coreProperties>
</file>