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9" r:id="rId3"/>
    <p:sldId id="266" r:id="rId4"/>
    <p:sldId id="270" r:id="rId5"/>
    <p:sldId id="264" r:id="rId6"/>
    <p:sldId id="258" r:id="rId7"/>
    <p:sldId id="267" r:id="rId8"/>
    <p:sldId id="265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61E71DBD-6EFE-4B11-AEA0-9978558BC1CF}">
          <p14:sldIdLst>
            <p14:sldId id="256"/>
          </p14:sldIdLst>
        </p14:section>
        <p14:section name="コンセプト" id="{281BF7D4-4853-41FA-8C12-6CC2567FA04A}">
          <p14:sldIdLst>
            <p14:sldId id="269"/>
            <p14:sldId id="266"/>
          </p14:sldIdLst>
        </p14:section>
        <p14:section name="遊び方" id="{68E84D0C-BC6B-4FDE-9824-44CF824DADF2}">
          <p14:sldIdLst>
            <p14:sldId id="270"/>
            <p14:sldId id="264"/>
            <p14:sldId id="258"/>
            <p14:sldId id="267"/>
            <p14:sldId id="26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BA61-AA4F-4A10-AC93-1A065B56C411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7CB9A-C202-4EEB-BB11-19A560B05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56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そして</a:t>
            </a:r>
            <a:r>
              <a:rPr kumimoji="1" lang="ja-JP" altLang="en-US" dirty="0" smtClean="0"/>
              <a:t>、この侍が有名になったとともに、大名が忍者を</a:t>
            </a:r>
            <a:endParaRPr kumimoji="1" lang="en-US" altLang="ja-JP" dirty="0" smtClean="0"/>
          </a:p>
          <a:p>
            <a:r>
              <a:rPr lang="ja-JP" altLang="en-US" dirty="0" smtClean="0"/>
              <a:t>いろんな</a:t>
            </a:r>
            <a:r>
              <a:rPr lang="ja-JP" altLang="en-US" dirty="0" smtClean="0"/>
              <a:t>ところから</a:t>
            </a:r>
            <a:r>
              <a:rPr lang="ja-JP" altLang="en-US" dirty="0"/>
              <a:t>攻撃</a:t>
            </a:r>
            <a:r>
              <a:rPr lang="ja-JP" altLang="en-US" dirty="0" smtClean="0"/>
              <a:t>してくるが、対処法ただ一つ</a:t>
            </a:r>
            <a:endParaRPr lang="en-US" altLang="ja-JP" dirty="0" smtClean="0"/>
          </a:p>
          <a:p>
            <a:r>
              <a:rPr kumimoji="1" lang="ja-JP" altLang="en-US" dirty="0" smtClean="0"/>
              <a:t>「あにめしょん」</a:t>
            </a:r>
            <a:endParaRPr kumimoji="1" lang="en-US" altLang="ja-JP" dirty="0" smtClean="0"/>
          </a:p>
          <a:p>
            <a:r>
              <a:rPr lang="ja-JP" altLang="en-US" dirty="0" smtClean="0"/>
              <a:t>これです</a:t>
            </a:r>
            <a:r>
              <a:rPr lang="ja-JP" altLang="en-US" dirty="0"/>
              <a:t>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7CB9A-C202-4EEB-BB11-19A560B054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6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2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 userDrawn="1"/>
        </p:nvGrpSpPr>
        <p:grpSpPr>
          <a:xfrm>
            <a:off x="952500" y="-156400"/>
            <a:ext cx="10296526" cy="5661850"/>
            <a:chOff x="952500" y="-156400"/>
            <a:chExt cx="10296526" cy="5661850"/>
          </a:xfrm>
        </p:grpSpPr>
        <p:pic>
          <p:nvPicPr>
            <p:cNvPr id="7" name="図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300000">
              <a:off x="3467474" y="289600"/>
              <a:ext cx="1100131" cy="208133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7758531" y="289599"/>
              <a:ext cx="1100131" cy="208133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7" t="16006" r="7325" b="23724"/>
            <a:stretch/>
          </p:blipFill>
          <p:spPr>
            <a:xfrm>
              <a:off x="952500" y="595307"/>
              <a:ext cx="10296526" cy="491014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3467474" y="289600"/>
            <a:ext cx="1100131" cy="20813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7758531" y="289599"/>
            <a:ext cx="1100131" cy="20813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16006" r="7325" b="23724"/>
          <a:stretch/>
        </p:blipFill>
        <p:spPr>
          <a:xfrm>
            <a:off x="952500" y="595307"/>
            <a:ext cx="10296526" cy="491014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858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15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618" y="5724263"/>
            <a:ext cx="14907236" cy="25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6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侍</a:t>
            </a:r>
            <a:r>
              <a:rPr lang="ja-JP" altLang="en-US" dirty="0"/>
              <a:t>すし</a:t>
            </a:r>
            <a:r>
              <a:rPr kumimoji="1" lang="ja-JP" altLang="en-US" dirty="0" smtClean="0"/>
              <a:t>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ゲーム企画・シナリオ専攻一年　タンカ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59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/>
              <a:t>侍</a:t>
            </a:r>
            <a:r>
              <a:rPr kumimoji="1" lang="ja-JP" altLang="en-US" sz="4000" dirty="0" smtClean="0"/>
              <a:t>と</a:t>
            </a:r>
            <a:r>
              <a:rPr kumimoji="1" lang="ja-JP" altLang="en-US" sz="6600" dirty="0" smtClean="0"/>
              <a:t>すし</a:t>
            </a:r>
            <a:r>
              <a:rPr kumimoji="1" lang="ja-JP" altLang="en-US" sz="4000" dirty="0" smtClean="0"/>
              <a:t>の</a:t>
            </a:r>
            <a:r>
              <a:rPr kumimoji="1" lang="ja-JP" altLang="en-US" sz="6600" dirty="0" smtClean="0"/>
              <a:t>出会</a:t>
            </a:r>
            <a:r>
              <a:rPr kumimoji="1" lang="ja-JP" altLang="en-US" sz="4000" dirty="0" smtClean="0"/>
              <a:t>いは</a:t>
            </a:r>
            <a:r>
              <a:rPr kumimoji="1" lang="en-US" altLang="ja-JP" sz="4000" dirty="0" smtClean="0"/>
              <a:t>……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ジャンル：刀アクション、エンドレスゲーム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プラットフォーム：</a:t>
            </a:r>
            <a:r>
              <a:rPr lang="en-US" altLang="ja-JP" sz="2400" dirty="0" smtClean="0"/>
              <a:t>android</a:t>
            </a:r>
          </a:p>
          <a:p>
            <a:r>
              <a:rPr lang="ja-JP" altLang="en-US" sz="2400" dirty="0" smtClean="0"/>
              <a:t>ターゲット：フィクションにリアリティを求め</a:t>
            </a:r>
            <a:r>
              <a:rPr lang="ja-JP" altLang="en-US" sz="2800" dirty="0" smtClean="0"/>
              <a:t>ない</a:t>
            </a:r>
            <a:r>
              <a:rPr lang="ja-JP" altLang="en-US" sz="2400" dirty="0" smtClean="0"/>
              <a:t>人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プレイ</a:t>
            </a:r>
            <a:r>
              <a:rPr kumimoji="1" lang="ja-JP" altLang="en-US" sz="2400" dirty="0" smtClean="0"/>
              <a:t>人数：</a:t>
            </a:r>
            <a:r>
              <a:rPr kumimoji="1" lang="en-US" altLang="ja-JP" sz="2400" dirty="0"/>
              <a:t>1</a:t>
            </a:r>
            <a:r>
              <a:rPr kumimoji="1" lang="ja-JP" altLang="en-US" sz="2400" dirty="0" smtClean="0"/>
              <a:t>人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81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dirty="0" smtClean="0"/>
              <a:t>こんな</a:t>
            </a:r>
            <a:r>
              <a:rPr kumimoji="1" lang="ja-JP" altLang="en-US" sz="6600" dirty="0" smtClean="0"/>
              <a:t>物語</a:t>
            </a:r>
            <a:r>
              <a:rPr kumimoji="1" lang="ja-JP" altLang="en-US" sz="4400" dirty="0" smtClean="0"/>
              <a:t>だった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時は江戸、剣術を極めた</a:t>
            </a:r>
            <a:r>
              <a:rPr kumimoji="1" lang="ja-JP" altLang="en-US" sz="3200" dirty="0" smtClean="0"/>
              <a:t>侍</a:t>
            </a:r>
            <a:r>
              <a:rPr kumimoji="1" lang="ja-JP" altLang="en-US" sz="2400" dirty="0" smtClean="0"/>
              <a:t>がいた</a:t>
            </a:r>
            <a:r>
              <a:rPr kumimoji="1" lang="ja-JP" altLang="en-US" sz="2400" dirty="0" smtClean="0"/>
              <a:t>。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されど</a:t>
            </a:r>
            <a:r>
              <a:rPr lang="ja-JP" altLang="en-US" sz="2400" dirty="0"/>
              <a:t>大名</a:t>
            </a:r>
            <a:r>
              <a:rPr lang="ja-JP" altLang="en-US" sz="2400" dirty="0" smtClean="0"/>
              <a:t>はこの侍の才能を嫉妬し、彼を追放した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その侍は自分の剣術で</a:t>
            </a:r>
            <a:r>
              <a:rPr lang="ja-JP" altLang="en-US" sz="2400" dirty="0" smtClean="0"/>
              <a:t>何かをやると思って</a:t>
            </a:r>
            <a:r>
              <a:rPr lang="en-US" altLang="ja-JP" sz="2400" dirty="0" smtClean="0"/>
              <a:t>……</a:t>
            </a:r>
          </a:p>
          <a:p>
            <a:pPr marL="0" indent="0">
              <a:buNone/>
            </a:pPr>
            <a:r>
              <a:rPr kumimoji="1" lang="ja-JP" altLang="en-US" sz="3200" dirty="0" smtClean="0"/>
              <a:t>すし</a:t>
            </a:r>
            <a:r>
              <a:rPr kumimoji="1" lang="ja-JP" altLang="en-US" sz="3200" dirty="0"/>
              <a:t>屋</a:t>
            </a:r>
            <a:r>
              <a:rPr kumimoji="1" lang="ja-JP" altLang="en-US" sz="2400" dirty="0" smtClean="0"/>
              <a:t>を開いた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それはなんと、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3200" dirty="0"/>
              <a:t>刀</a:t>
            </a:r>
            <a:r>
              <a:rPr kumimoji="1" lang="ja-JP" altLang="en-US" sz="2400" dirty="0" smtClean="0"/>
              <a:t>で</a:t>
            </a:r>
            <a:r>
              <a:rPr kumimoji="1" lang="ja-JP" altLang="en-US" sz="2400" dirty="0"/>
              <a:t>すし</a:t>
            </a:r>
            <a:r>
              <a:rPr kumimoji="1" lang="ja-JP" altLang="en-US" sz="2400" dirty="0" smtClean="0"/>
              <a:t>を作ることだと</a:t>
            </a:r>
            <a:endParaRPr kumimoji="1" lang="en-US" altLang="ja-JP" sz="24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7689723" y="1074556"/>
            <a:ext cx="3438525" cy="4190102"/>
            <a:chOff x="7647813" y="1188856"/>
            <a:chExt cx="3438525" cy="419010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13" y="2121408"/>
              <a:ext cx="3438525" cy="325755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99931">
              <a:off x="8099043" y="1188856"/>
              <a:ext cx="1337337" cy="133733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7351">
              <a:off x="7756496" y="1865892"/>
              <a:ext cx="1337337" cy="1337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19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600" dirty="0"/>
              <a:t>刀</a:t>
            </a:r>
            <a:r>
              <a:rPr lang="ja-JP" altLang="en-US" sz="3600" dirty="0"/>
              <a:t>で</a:t>
            </a:r>
            <a:r>
              <a:rPr lang="ja-JP" altLang="en-US" sz="6600" dirty="0"/>
              <a:t>すし</a:t>
            </a:r>
            <a:endParaRPr kumimoji="1" lang="ja-JP" altLang="en-US" sz="66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244852" y="2184668"/>
            <a:ext cx="7702296" cy="4098007"/>
            <a:chOff x="804672" y="3429000"/>
            <a:chExt cx="5017008" cy="2669299"/>
          </a:xfrm>
        </p:grpSpPr>
        <p:sp>
          <p:nvSpPr>
            <p:cNvPr id="6" name="角丸四角形 5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00" y="3096358"/>
            <a:ext cx="428538" cy="6652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9741" flipH="1">
            <a:off x="3912457" y="3317749"/>
            <a:ext cx="1249483" cy="145446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06" y="5820188"/>
            <a:ext cx="1219202" cy="1219202"/>
          </a:xfrm>
          <a:prstGeom prst="rect">
            <a:avLst/>
          </a:prstGeom>
        </p:spPr>
      </p:pic>
      <p:cxnSp>
        <p:nvCxnSpPr>
          <p:cNvPr id="13" name="直線コネクタ 12"/>
          <p:cNvCxnSpPr/>
          <p:nvPr/>
        </p:nvCxnSpPr>
        <p:spPr>
          <a:xfrm>
            <a:off x="4651350" y="3096356"/>
            <a:ext cx="21334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9" y="3323200"/>
            <a:ext cx="1219202" cy="121920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75" y="3905361"/>
            <a:ext cx="428538" cy="665283"/>
          </a:xfrm>
          <a:prstGeom prst="rect">
            <a:avLst/>
          </a:prstGeom>
        </p:spPr>
      </p:pic>
      <p:grpSp>
        <p:nvGrpSpPr>
          <p:cNvPr id="23" name="グループ化 22"/>
          <p:cNvGrpSpPr/>
          <p:nvPr/>
        </p:nvGrpSpPr>
        <p:grpSpPr>
          <a:xfrm>
            <a:off x="5536431" y="4982074"/>
            <a:ext cx="883801" cy="883774"/>
            <a:chOff x="5536431" y="4982074"/>
            <a:chExt cx="883801" cy="883774"/>
          </a:xfrm>
        </p:grpSpPr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431" y="5135659"/>
              <a:ext cx="883801" cy="730189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2093" y="4982074"/>
              <a:ext cx="772478" cy="772478"/>
            </a:xfrm>
            <a:prstGeom prst="rect">
              <a:avLst/>
            </a:prstGeom>
          </p:spPr>
        </p:pic>
      </p:grpSp>
      <p:pic>
        <p:nvPicPr>
          <p:cNvPr id="19" name="図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29" y="3637343"/>
            <a:ext cx="725806" cy="725806"/>
          </a:xfrm>
          <a:prstGeom prst="rect">
            <a:avLst/>
          </a:prstGeom>
        </p:spPr>
      </p:pic>
      <p:cxnSp>
        <p:nvCxnSpPr>
          <p:cNvPr id="17" name="直線コネクタ 16"/>
          <p:cNvCxnSpPr/>
          <p:nvPr/>
        </p:nvCxnSpPr>
        <p:spPr>
          <a:xfrm>
            <a:off x="5110222" y="3922268"/>
            <a:ext cx="1592330" cy="1559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56" y="2927430"/>
            <a:ext cx="428538" cy="665283"/>
          </a:xfrm>
          <a:prstGeom prst="rect">
            <a:avLst/>
          </a:prstGeom>
        </p:spPr>
      </p:pic>
      <p:cxnSp>
        <p:nvCxnSpPr>
          <p:cNvPr id="25" name="直線コネクタ 24"/>
          <p:cNvCxnSpPr/>
          <p:nvPr/>
        </p:nvCxnSpPr>
        <p:spPr>
          <a:xfrm>
            <a:off x="5317903" y="2944338"/>
            <a:ext cx="954203" cy="18249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09" y="3265283"/>
            <a:ext cx="1337337" cy="133733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95" y="3265283"/>
            <a:ext cx="1337337" cy="133733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54167E-6 0 L 0.17175 0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17239 -0.01435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4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 L 0.16315 -0.31829 C 0.19713 -0.38958 0.24817 -0.42778 0.30182 -0.42778 C 0.36276 -0.42778 0.41159 -0.38958 0.44557 -0.31829 L 0.60924 0 " pathEditMode="relative" rAng="0" ptsTypes="AAAAA">
                                      <p:cBhvr>
                                        <p:cTn id="35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6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0833E-6 -4.07407E-6 L 0.12695 0.0196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97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-1.85185E-6 L -4.375E-6 0.1997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58333E-6 -1.48148E-6 L 0.07461 0.25741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1287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0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0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C 0.06706 0.04398 0.13424 0.08796 0.17695 0.23588 C 0.21966 0.3838 0.24349 0.78056 0.25638 0.88796 C 0.2694 0.99514 0.26224 0.9375 0.25495 0.87986 " pathEditMode="relative" rAng="0" ptsTypes="AAAA">
                                      <p:cBhvr>
                                        <p:cTn id="1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47384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023 C -0.05312 0.05347 -0.1056 0.10671 -0.1418 0.22014 C -0.17786 0.33357 -0.21745 0.68033 -0.21745 0.68056 L -0.21745 0.68033 L -0.21745 0.68056 L -0.21745 0.68033 " pathEditMode="relative" rAng="0" ptsTypes="AAAAAA">
                                      <p:cBhvr>
                                        <p:cTn id="1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6" y="3400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600" dirty="0"/>
              <a:t>刀</a:t>
            </a:r>
            <a:r>
              <a:rPr lang="ja-JP" altLang="en-US" sz="3600" dirty="0" smtClean="0"/>
              <a:t>で</a:t>
            </a:r>
            <a:r>
              <a:rPr lang="ja-JP" altLang="en-US" sz="6600" dirty="0" smtClean="0"/>
              <a:t>すし</a:t>
            </a:r>
            <a:endParaRPr kumimoji="1" lang="ja-JP" altLang="en-US" sz="6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52" y="2903587"/>
            <a:ext cx="1219202" cy="12192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02" y="5637017"/>
            <a:ext cx="1044703" cy="8631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50" y="4524004"/>
            <a:ext cx="725806" cy="7258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15" y="5556785"/>
            <a:ext cx="772478" cy="772478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5820029" y="5220945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7915064" y="4190636"/>
            <a:ext cx="2004058" cy="1369559"/>
            <a:chOff x="7364448" y="3557927"/>
            <a:chExt cx="2004058" cy="1369559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8031169" y="3557927"/>
              <a:ext cx="1337337" cy="1337337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7364448" y="3590149"/>
              <a:ext cx="1337337" cy="1337337"/>
            </a:xfrm>
            <a:prstGeom prst="rect">
              <a:avLst/>
            </a:prstGeom>
          </p:spPr>
        </p:pic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92" y="2924703"/>
            <a:ext cx="1219202" cy="1219202"/>
          </a:xfrm>
          <a:prstGeom prst="rect">
            <a:avLst/>
          </a:prstGeom>
        </p:spPr>
      </p:pic>
      <p:sp>
        <p:nvSpPr>
          <p:cNvPr id="15" name="下矢印 14"/>
          <p:cNvSpPr/>
          <p:nvPr/>
        </p:nvSpPr>
        <p:spPr>
          <a:xfrm>
            <a:off x="8826769" y="4180415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5820029" y="4174156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9741" flipH="1">
            <a:off x="2389023" y="3737670"/>
            <a:ext cx="1249483" cy="145446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05" y="3478622"/>
            <a:ext cx="428538" cy="665283"/>
          </a:xfrm>
          <a:prstGeom prst="rect">
            <a:avLst/>
          </a:prstGeom>
        </p:spPr>
      </p:pic>
      <p:cxnSp>
        <p:nvCxnSpPr>
          <p:cNvPr id="18" name="直線コネクタ 17"/>
          <p:cNvCxnSpPr/>
          <p:nvPr/>
        </p:nvCxnSpPr>
        <p:spPr>
          <a:xfrm>
            <a:off x="4882916" y="3407884"/>
            <a:ext cx="2098524" cy="2975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8099578" y="2924703"/>
            <a:ext cx="1574380" cy="12557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1427652" y="3513188"/>
            <a:ext cx="1797311" cy="412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乗算 31"/>
          <p:cNvSpPr/>
          <p:nvPr/>
        </p:nvSpPr>
        <p:spPr>
          <a:xfrm>
            <a:off x="9250453" y="3732795"/>
            <a:ext cx="1021124" cy="1021124"/>
          </a:xfrm>
          <a:prstGeom prst="mathMultiply">
            <a:avLst>
              <a:gd name="adj1" fmla="val 13552"/>
            </a:avLst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979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600" dirty="0" smtClean="0"/>
              <a:t>様々</a:t>
            </a:r>
            <a:r>
              <a:rPr kumimoji="1" lang="ja-JP" altLang="en-US" sz="4000" dirty="0" smtClean="0"/>
              <a:t>な</a:t>
            </a:r>
            <a:r>
              <a:rPr kumimoji="1" lang="ja-JP" altLang="en-US" sz="6600" dirty="0" smtClean="0"/>
              <a:t>魚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78" y="2741325"/>
            <a:ext cx="2200689" cy="2200689"/>
          </a:xfrm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57" y="2917126"/>
            <a:ext cx="2200689" cy="2200689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74" y="2741325"/>
            <a:ext cx="2200689" cy="2200689"/>
          </a:xfrm>
          <a:prstGeom prst="rect">
            <a:avLst/>
          </a:prstGeom>
        </p:spPr>
      </p:pic>
      <p:sp>
        <p:nvSpPr>
          <p:cNvPr id="8" name="楕円 7"/>
          <p:cNvSpPr/>
          <p:nvPr/>
        </p:nvSpPr>
        <p:spPr>
          <a:xfrm rot="2571641">
            <a:off x="8389052" y="3254459"/>
            <a:ext cx="1670716" cy="8227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5686072" y="2750069"/>
            <a:ext cx="1056329" cy="103960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38180" y="2992982"/>
            <a:ext cx="2024575" cy="3939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670754" y="4420596"/>
            <a:ext cx="2024575" cy="3939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4739575" y="4026553"/>
            <a:ext cx="1876202" cy="91546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1275031" y="3878833"/>
            <a:ext cx="2886730" cy="14036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724124" y="3789673"/>
            <a:ext cx="2344978" cy="2368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7802377" y="3490012"/>
            <a:ext cx="2427647" cy="14520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09" y="2632594"/>
            <a:ext cx="2314158" cy="231415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98" y="2663457"/>
            <a:ext cx="2218788" cy="221878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42" y="2655684"/>
            <a:ext cx="2234335" cy="2234335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274" y="2992982"/>
            <a:ext cx="2235236" cy="223523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07" y="1997449"/>
            <a:ext cx="5419858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2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6000" dirty="0"/>
              <a:t>人気</a:t>
            </a:r>
            <a:r>
              <a:rPr lang="ja-JP" altLang="en-US" sz="3600" dirty="0"/>
              <a:t>を</a:t>
            </a:r>
            <a:r>
              <a:rPr lang="ja-JP" altLang="en-US" sz="6000" dirty="0"/>
              <a:t>集</a:t>
            </a:r>
            <a:r>
              <a:rPr lang="ja-JP" altLang="en-US" dirty="0"/>
              <a:t>め</a:t>
            </a:r>
            <a:r>
              <a:rPr lang="ja-JP" altLang="en-US" sz="6000" dirty="0"/>
              <a:t>、商売</a:t>
            </a:r>
            <a:r>
              <a:rPr lang="ja-JP" altLang="en-US" sz="3600" dirty="0"/>
              <a:t>を</a:t>
            </a:r>
            <a:r>
              <a:rPr lang="ja-JP" altLang="en-US" sz="6000" dirty="0"/>
              <a:t>盛</a:t>
            </a:r>
            <a:r>
              <a:rPr lang="ja-JP" altLang="en-US" dirty="0"/>
              <a:t>り</a:t>
            </a:r>
            <a:r>
              <a:rPr lang="ja-JP" altLang="en-US" sz="6000" dirty="0"/>
              <a:t>上</a:t>
            </a:r>
            <a:r>
              <a:rPr lang="ja-JP" altLang="en-US" dirty="0"/>
              <a:t>げろ</a:t>
            </a:r>
            <a:endParaRPr kumimoji="1" lang="ja-JP" altLang="en-US" sz="48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27519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人気は商売の</a:t>
            </a:r>
            <a:r>
              <a:rPr lang="ja-JP" altLang="en-US" dirty="0" smtClean="0"/>
              <a:t>イノチ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>
          <a:xfrm>
            <a:off x="6373368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だから客を大切</a:t>
            </a:r>
            <a:r>
              <a:rPr lang="ja-JP" altLang="en-US" dirty="0" smtClean="0"/>
              <a:t>に</a:t>
            </a:r>
            <a:endParaRPr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856247" y="2471166"/>
            <a:ext cx="5017008" cy="2669299"/>
            <a:chOff x="804672" y="3429000"/>
            <a:chExt cx="5017008" cy="2669299"/>
          </a:xfrm>
        </p:grpSpPr>
        <p:sp>
          <p:nvSpPr>
            <p:cNvPr id="5" name="角丸四角形 4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40" y="3752192"/>
            <a:ext cx="317209" cy="1073923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2106482" y="3508007"/>
            <a:ext cx="1028051" cy="1152766"/>
            <a:chOff x="8526780" y="3965679"/>
            <a:chExt cx="1028051" cy="11527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634" y="3965679"/>
              <a:ext cx="630717" cy="630717"/>
            </a:xfrm>
            <a:prstGeom prst="rect">
              <a:avLst/>
            </a:prstGeom>
          </p:spPr>
        </p:pic>
        <p:cxnSp>
          <p:nvCxnSpPr>
            <p:cNvPr id="12" name="直線コネクタ 11"/>
            <p:cNvCxnSpPr/>
            <p:nvPr/>
          </p:nvCxnSpPr>
          <p:spPr>
            <a:xfrm>
              <a:off x="8526780" y="4281037"/>
              <a:ext cx="1018686" cy="91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22781" flipH="1">
              <a:off x="8927465" y="4388156"/>
              <a:ext cx="627366" cy="730289"/>
            </a:xfrm>
            <a:prstGeom prst="rect">
              <a:avLst/>
            </a:prstGeom>
          </p:spPr>
        </p:pic>
      </p:grpSp>
      <p:sp>
        <p:nvSpPr>
          <p:cNvPr id="23" name="下矢印 22"/>
          <p:cNvSpPr/>
          <p:nvPr/>
        </p:nvSpPr>
        <p:spPr>
          <a:xfrm flipV="1">
            <a:off x="4643527" y="3979598"/>
            <a:ext cx="273616" cy="592062"/>
          </a:xfrm>
          <a:prstGeom prst="downArrow">
            <a:avLst/>
          </a:prstGeom>
          <a:gradFill flip="none" rotWithShape="1">
            <a:gsLst>
              <a:gs pos="10000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3270379" y="3536967"/>
            <a:ext cx="823653" cy="948144"/>
            <a:chOff x="3428307" y="4492536"/>
            <a:chExt cx="823653" cy="948144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133464" b="16283"/>
            <a:stretch/>
          </p:blipFill>
          <p:spPr>
            <a:xfrm>
              <a:off x="3428307" y="4492536"/>
              <a:ext cx="823653" cy="948144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605" r="-13973" b="21665"/>
            <a:stretch/>
          </p:blipFill>
          <p:spPr>
            <a:xfrm>
              <a:off x="3463290" y="4553498"/>
              <a:ext cx="439501" cy="887182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8192" b="26038"/>
            <a:stretch/>
          </p:blipFill>
          <p:spPr>
            <a:xfrm>
              <a:off x="3573089" y="4603030"/>
              <a:ext cx="381691" cy="83765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-65266" b="31417"/>
            <a:stretch/>
          </p:blipFill>
          <p:spPr>
            <a:xfrm>
              <a:off x="3644195" y="4661452"/>
              <a:ext cx="584906" cy="779228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6364224" y="2471166"/>
            <a:ext cx="5017008" cy="2669299"/>
            <a:chOff x="804672" y="3429000"/>
            <a:chExt cx="5017008" cy="2669299"/>
          </a:xfrm>
        </p:grpSpPr>
        <p:sp>
          <p:nvSpPr>
            <p:cNvPr id="32" name="角丸四角形 31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8543017" y="3524774"/>
            <a:ext cx="1050910" cy="1172009"/>
            <a:chOff x="8543017" y="3524774"/>
            <a:chExt cx="1050910" cy="1172009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8770274" y="3524774"/>
              <a:ext cx="823653" cy="948144"/>
              <a:chOff x="3428307" y="4492536"/>
              <a:chExt cx="823653" cy="948144"/>
            </a:xfrm>
          </p:grpSpPr>
          <p:pic>
            <p:nvPicPr>
              <p:cNvPr id="37" name="図 3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-133464" b="16283"/>
              <a:stretch/>
            </p:blipFill>
            <p:spPr>
              <a:xfrm>
                <a:off x="3428307" y="4492536"/>
                <a:ext cx="823653" cy="948144"/>
              </a:xfrm>
              <a:prstGeom prst="rect">
                <a:avLst/>
              </a:prstGeom>
            </p:spPr>
          </p:pic>
          <p:pic>
            <p:nvPicPr>
              <p:cNvPr id="38" name="図 3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0605" r="-13973" b="21665"/>
              <a:stretch/>
            </p:blipFill>
            <p:spPr>
              <a:xfrm>
                <a:off x="3463290" y="4553498"/>
                <a:ext cx="439501" cy="887182"/>
              </a:xfrm>
              <a:prstGeom prst="rect">
                <a:avLst/>
              </a:prstGeom>
            </p:spPr>
          </p:pic>
          <p:pic>
            <p:nvPicPr>
              <p:cNvPr id="39" name="図 38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8192" b="26038"/>
              <a:stretch/>
            </p:blipFill>
            <p:spPr>
              <a:xfrm>
                <a:off x="3573089" y="4603030"/>
                <a:ext cx="381691" cy="837650"/>
              </a:xfrm>
              <a:prstGeom prst="rect">
                <a:avLst/>
              </a:prstGeom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-1" r="-65266" b="31417"/>
              <a:stretch/>
            </p:blipFill>
            <p:spPr>
              <a:xfrm>
                <a:off x="3644195" y="4661452"/>
                <a:ext cx="584906" cy="779228"/>
              </a:xfrm>
              <a:prstGeom prst="rect">
                <a:avLst/>
              </a:prstGeom>
            </p:spPr>
          </p:pic>
        </p:grpSp>
        <p:grpSp>
          <p:nvGrpSpPr>
            <p:cNvPr id="45" name="グループ化 44"/>
            <p:cNvGrpSpPr/>
            <p:nvPr/>
          </p:nvGrpSpPr>
          <p:grpSpPr>
            <a:xfrm>
              <a:off x="8543017" y="3859375"/>
              <a:ext cx="1028051" cy="837408"/>
              <a:chOff x="7841468" y="6020592"/>
              <a:chExt cx="1028051" cy="837408"/>
            </a:xfrm>
          </p:grpSpPr>
          <p:cxnSp>
            <p:nvCxnSpPr>
              <p:cNvPr id="43" name="直線コネクタ 42"/>
              <p:cNvCxnSpPr/>
              <p:nvPr/>
            </p:nvCxnSpPr>
            <p:spPr>
              <a:xfrm>
                <a:off x="7841468" y="6020592"/>
                <a:ext cx="1018686" cy="91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22781" flipH="1">
                <a:off x="8242153" y="6127711"/>
                <a:ext cx="627366" cy="730289"/>
              </a:xfrm>
              <a:prstGeom prst="rect">
                <a:avLst/>
              </a:prstGeom>
            </p:spPr>
          </p:pic>
        </p:grpSp>
      </p:grp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34" y="3851536"/>
            <a:ext cx="317209" cy="1073923"/>
          </a:xfrm>
          <a:prstGeom prst="rect">
            <a:avLst/>
          </a:prstGeom>
        </p:spPr>
      </p:pic>
      <p:sp>
        <p:nvSpPr>
          <p:cNvPr id="47" name="下矢印 46"/>
          <p:cNvSpPr/>
          <p:nvPr/>
        </p:nvSpPr>
        <p:spPr>
          <a:xfrm>
            <a:off x="10146821" y="4070148"/>
            <a:ext cx="273616" cy="592062"/>
          </a:xfrm>
          <a:prstGeom prst="downArrow">
            <a:avLst/>
          </a:prstGeom>
          <a:gradFill flip="none" rotWithShape="0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乗算 47"/>
          <p:cNvSpPr/>
          <p:nvPr/>
        </p:nvSpPr>
        <p:spPr>
          <a:xfrm>
            <a:off x="9163583" y="2657496"/>
            <a:ext cx="1376023" cy="137602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/>
        </p:nvGrpSpPr>
        <p:grpSpPr>
          <a:xfrm>
            <a:off x="3154664" y="4390924"/>
            <a:ext cx="400306" cy="361472"/>
            <a:chOff x="4505610" y="5577901"/>
            <a:chExt cx="1044703" cy="943357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610" y="5658133"/>
              <a:ext cx="1044703" cy="863125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723" y="5577901"/>
              <a:ext cx="772478" cy="772478"/>
            </a:xfrm>
            <a:prstGeom prst="rect">
              <a:avLst/>
            </a:prstGeom>
          </p:spPr>
        </p:pic>
      </p:grpSp>
      <p:sp>
        <p:nvSpPr>
          <p:cNvPr id="52" name="コンテンツ プレースホルダー 3"/>
          <p:cNvSpPr txBox="1">
            <a:spLocks/>
          </p:cNvSpPr>
          <p:nvPr/>
        </p:nvSpPr>
        <p:spPr>
          <a:xfrm>
            <a:off x="987311" y="5309382"/>
            <a:ext cx="4754880" cy="991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上手くすしを作っていれば、店の人気が上がり、たくさんのお客様が並んで来る</a:t>
            </a:r>
            <a:endParaRPr lang="en-US" altLang="ja-JP" sz="1800" dirty="0" smtClean="0"/>
          </a:p>
          <a:p>
            <a:r>
              <a:rPr lang="ja-JP" altLang="en-US" sz="1800" dirty="0" smtClean="0"/>
              <a:t>寿司を食べてもらえば、お金がもらえる</a:t>
            </a:r>
            <a:endParaRPr lang="ja-JP" altLang="en-US" sz="1800" dirty="0"/>
          </a:p>
        </p:txBody>
      </p:sp>
      <p:sp>
        <p:nvSpPr>
          <p:cNvPr id="53" name="コンテンツ プレースホルダー 5"/>
          <p:cNvSpPr txBox="1">
            <a:spLocks/>
          </p:cNvSpPr>
          <p:nvPr/>
        </p:nvSpPr>
        <p:spPr>
          <a:xfrm>
            <a:off x="6495288" y="5332115"/>
            <a:ext cx="4754880" cy="9689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すしを切るときは、お客様を切らないように注意</a:t>
            </a:r>
            <a:endParaRPr lang="en-US" altLang="ja-JP" sz="1800" dirty="0" smtClean="0"/>
          </a:p>
          <a:p>
            <a:r>
              <a:rPr lang="ja-JP" altLang="en-US" sz="1800" dirty="0" smtClean="0"/>
              <a:t>人気がなくなるとゲームオーバー</a:t>
            </a:r>
            <a:endParaRPr lang="ja-JP" altLang="en-US" sz="18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755602" y="3418617"/>
            <a:ext cx="6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n w="3175">
                  <a:noFill/>
                </a:ln>
                <a:solidFill>
                  <a:schemeClr val="bg1"/>
                </a:solidFill>
              </a:rPr>
              <a:t>人気</a:t>
            </a:r>
            <a:endParaRPr kumimoji="1" lang="ja-JP" altLang="en-US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762046" y="3352134"/>
            <a:ext cx="664676" cy="15120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0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47" grpId="0" animBg="1"/>
      <p:bldP spid="47" grpId="1" animBg="1"/>
      <p:bldP spid="48" grpId="0" animBg="1"/>
      <p:bldP spid="52" grpId="0" animBg="1"/>
      <p:bldP spid="53" grpId="0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忍者襲来！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3020"/>
          <a:stretch/>
        </p:blipFill>
        <p:spPr>
          <a:xfrm flipH="1">
            <a:off x="7351059" y="760077"/>
            <a:ext cx="1353670" cy="8543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03"/>
          <a:stretch/>
        </p:blipFill>
        <p:spPr>
          <a:xfrm>
            <a:off x="4747167" y="2376383"/>
            <a:ext cx="2000213" cy="15053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0"/>
          <a:stretch/>
        </p:blipFill>
        <p:spPr>
          <a:xfrm>
            <a:off x="1268225" y="2327846"/>
            <a:ext cx="1838325" cy="77394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6016" flipH="1">
            <a:off x="-2171242" y="4238419"/>
            <a:ext cx="3307087" cy="384963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00"/>
          <a:stretch/>
        </p:blipFill>
        <p:spPr>
          <a:xfrm>
            <a:off x="1268225" y="3101788"/>
            <a:ext cx="1838325" cy="10643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97"/>
          <a:stretch/>
        </p:blipFill>
        <p:spPr>
          <a:xfrm>
            <a:off x="4759359" y="3881718"/>
            <a:ext cx="2000213" cy="190836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2"/>
          <a:stretch/>
        </p:blipFill>
        <p:spPr>
          <a:xfrm flipH="1">
            <a:off x="7351059" y="1614391"/>
            <a:ext cx="1353670" cy="14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33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91159 -0.3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3" y="-15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3.33333E-6 L 0.00807 -0.0166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8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1.11111E-6 L -4.16667E-6 -3.7037E-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8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5.55112E-17 L 0.00717 -0.0039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2.59259E-6 L -0.00521 0.009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2.91667E-6 3.7037E-6 L 0.00417 -0.0189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9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2.91667E-6 3.7037E-7 L -0.00781 0.0101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5024" y="1819656"/>
            <a:ext cx="10058400" cy="1609344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/>
              <a:t>ご</a:t>
            </a:r>
            <a:r>
              <a:rPr kumimoji="1" lang="ja-JP" altLang="en-US" sz="6600" dirty="0" smtClean="0"/>
              <a:t>清聴</a:t>
            </a:r>
            <a:r>
              <a:rPr kumimoji="1" lang="ja-JP" altLang="en-US" sz="4800" dirty="0" smtClean="0"/>
              <a:t>ありがとうございました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821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660</TotalTime>
  <Words>212</Words>
  <Application>Microsoft Office PowerPoint</Application>
  <PresentationFormat>ワイド画面</PresentationFormat>
  <Paragraphs>32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HG明朝B</vt:lpstr>
      <vt:lpstr>游ゴシック</vt:lpstr>
      <vt:lpstr>Rockwell</vt:lpstr>
      <vt:lpstr>Rockwell Condensed</vt:lpstr>
      <vt:lpstr>Wingdings</vt:lpstr>
      <vt:lpstr>木版活字</vt:lpstr>
      <vt:lpstr>侍すし屋</vt:lpstr>
      <vt:lpstr>侍とすしの出会いは……</vt:lpstr>
      <vt:lpstr>こんな物語だった</vt:lpstr>
      <vt:lpstr>刀ですし</vt:lpstr>
      <vt:lpstr>刀ですし</vt:lpstr>
      <vt:lpstr>様々な魚</vt:lpstr>
      <vt:lpstr>人気を集め、商売を盛り上げろ</vt:lpstr>
      <vt:lpstr>忍者襲来！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侍寿司屋</dc:title>
  <dc:creator>student</dc:creator>
  <cp:lastModifiedBy>student</cp:lastModifiedBy>
  <cp:revision>59</cp:revision>
  <dcterms:created xsi:type="dcterms:W3CDTF">2018-02-28T01:04:48Z</dcterms:created>
  <dcterms:modified xsi:type="dcterms:W3CDTF">2018-03-20T06:00:43Z</dcterms:modified>
</cp:coreProperties>
</file>