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7" r:id="rId22"/>
    <p:sldId id="278" r:id="rId23"/>
    <p:sldId id="279" r:id="rId24"/>
    <p:sldId id="281" r:id="rId25"/>
    <p:sldId id="27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2AB0A-7F50-4A85-3ECD-100ACA6D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88CDF-7353-A562-D74E-64FDEB84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E2535-FE98-A5B8-A4F9-B79A7007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9FA08-928C-4DB2-45D8-E3E42400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7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D95D0-0919-318D-5047-5B00FA4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21779-BED3-E465-4A71-2F4826C1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4A8A7-6FFA-4BBC-FCD8-62D3004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6B1FD-865C-7791-E67F-EBE308CF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7D83A-570D-5CCC-A446-F28B71AC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4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55B45-BCED-D5D6-9193-2076F027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BD2DA8-2815-4E29-A491-C76EF1F7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79A74-6FB6-9ECC-37D3-F62CBB2D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9BFE2-C7A1-9DF7-BCD7-EE8C25D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D5DAC-D151-BF0D-EA62-4EB350B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236C-FB3D-5744-2B58-A5BAED72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6DB2F-469C-D6C9-F17C-AA793E54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642B9-0152-9058-F156-25E45EE3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B288F-CC60-6B91-E3D6-E70B26D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3B66B-4D8F-AA77-C2E0-126942F0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3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DBBD-9F8F-989F-B1C4-1293D887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7B0C3-A7AB-314E-E829-9D2C0A81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4E339-9583-1838-CEBA-C94498C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B94CB-3F20-46C5-DBBA-712DCC4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9F6EB-FEE4-DAA8-0BCF-24C9142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9674A-B93E-0C7F-8AA9-7B7F28BD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2CDE4-9337-DF8E-8D9F-5300F598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531B0E-FC12-E580-1F2C-E705F39C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D25FE-88B6-7FD6-9142-6486733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61F0F-7B07-4AA1-89F0-F556E19C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CE807-6506-C201-F5A3-18397C36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95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3140A-879E-7AE2-2305-9A97DB3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E1BF2-EC85-DE98-CDF7-2EDB41A9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65CED-41AD-5426-7A70-4C961FCC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87194-5343-6FC3-F7F1-D11A11E1D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EF3050-2BCA-7A97-64A6-CA56C6B9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8E4676-07FB-6C10-820C-2A5F576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831EA0-2AA8-7FF3-E4E1-F1FD3F91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9A7B7-548F-FEF0-9D71-306A7FA2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C7C5-0316-F2D4-4296-9CFA78B8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26B975-1AFB-2398-D5DB-A1CAF811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280AF5-6B09-9613-5FF9-1A46956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11255F-1B53-4CFD-2768-DC0A9698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CD2C5-5CF3-DA74-2043-B135699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B6D762-3D62-FB7C-7336-8BA82A0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72A216-B8BE-5228-EC05-3E8D304E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3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6D48-BF68-F247-A4D9-CB0D7CBB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2EC05-DFE8-D36D-2986-A314C75F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D34362-01DF-3F02-7F7B-520DA0A7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0E0D8-EDE7-B67C-99FB-95744E8B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893723-EFAE-71D0-E336-F557C7C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69FDC-F1EC-466C-3354-CE049302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5131B-1B0F-E6DB-5A32-193CC122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FBD98F-988D-E30B-64F1-006E2A408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D46B-88F9-0A36-8482-7EA88C7E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ACBA74-02C0-75FF-BDB4-E1BC0171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C191C7-F12F-FEA7-B697-06B7DA6A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5FFC3-4E43-DC9E-D991-C72B0D4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88740A-39A6-AB6A-B921-B661EF10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C1B0B-E617-DC75-2CE2-F833F887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BEA9A5-C980-476C-61AE-24CD9C08AC8A}"/>
              </a:ext>
            </a:extLst>
          </p:cNvPr>
          <p:cNvSpPr/>
          <p:nvPr userDrawn="1"/>
        </p:nvSpPr>
        <p:spPr>
          <a:xfrm>
            <a:off x="143690" y="319405"/>
            <a:ext cx="237309" cy="65385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BAEFF6-2375-2B83-E5E6-B586BE5C65F1}"/>
              </a:ext>
            </a:extLst>
          </p:cNvPr>
          <p:cNvSpPr/>
          <p:nvPr userDrawn="1"/>
        </p:nvSpPr>
        <p:spPr>
          <a:xfrm>
            <a:off x="244926" y="146004"/>
            <a:ext cx="364673" cy="4382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5F64C7-B459-8EC9-0E90-DC1AD7AAE3DA}"/>
              </a:ext>
            </a:extLst>
          </p:cNvPr>
          <p:cNvSpPr/>
          <p:nvPr userDrawn="1"/>
        </p:nvSpPr>
        <p:spPr>
          <a:xfrm>
            <a:off x="359226" y="319405"/>
            <a:ext cx="364673" cy="4382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logo-ufsm - Libras Online">
            <a:extLst>
              <a:ext uri="{FF2B5EF4-FFF2-40B4-BE49-F238E27FC236}">
                <a16:creationId xmlns:a16="http://schemas.microsoft.com/office/drawing/2014/main" id="{20B9E0DB-1C29-AD62-5AFF-0BC52A4186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2" t="18251" r="25618" b="9535"/>
          <a:stretch/>
        </p:blipFill>
        <p:spPr bwMode="auto">
          <a:xfrm>
            <a:off x="11482761" y="5836557"/>
            <a:ext cx="656477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30DE-AD3A-B1C8-E010-44030DA40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Neuras em Visão Computacional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F145A-B262-19EF-6664-41B2378BC5A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02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307C-F4C2-05F6-B97C-992F5307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</p:spPr>
            <p:txBody>
              <a:bodyPr>
                <a:normAutofit lnSpcReduction="10000"/>
              </a:bodyPr>
              <a:lstStyle/>
              <a:p>
                <a:endParaRPr lang="pt-BR" dirty="0"/>
              </a:p>
              <a:p>
                <a:r>
                  <a:rPr lang="pt-BR" dirty="0"/>
                  <a:t>Tamanho da nova camada atual: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𝑛𝑜𝑣𝑎𝐴𝑙𝑡𝑢𝑟𝑎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𝑎𝑙𝑡𝑢𝑟𝑎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𝑛𝑜𝑣𝑎𝐿𝑎𝑟𝑔𝑢𝑟𝑎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𝑙𝑎𝑟𝑔𝑢𝑟𝑎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Example of convolution layer with 3 x 3 kernel size and pooling layer... |  Download Scientific Diagram">
            <a:extLst>
              <a:ext uri="{FF2B5EF4-FFF2-40B4-BE49-F238E27FC236}">
                <a16:creationId xmlns:a16="http://schemas.microsoft.com/office/drawing/2014/main" id="{824F7868-F7EA-2F9D-94D8-76C403176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r="62525"/>
          <a:stretch/>
        </p:blipFill>
        <p:spPr bwMode="auto">
          <a:xfrm>
            <a:off x="8911773" y="1371374"/>
            <a:ext cx="2975428" cy="34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3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6701-ED76-8B1C-1734-109057C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F396D-58E2-36B4-25B0-323C5BE0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Padding</a:t>
            </a:r>
            <a:r>
              <a:rPr lang="pt-BR" b="1" dirty="0"/>
              <a:t> Zero:</a:t>
            </a:r>
          </a:p>
          <a:p>
            <a:endParaRPr lang="pt-BR" dirty="0"/>
          </a:p>
          <a:p>
            <a:r>
              <a:rPr lang="pt-BR" dirty="0"/>
              <a:t>Algumas vezes queremos que a camada tenha o mesmo tamanho que a anterior;</a:t>
            </a:r>
          </a:p>
          <a:p>
            <a:endParaRPr lang="pt-BR" dirty="0"/>
          </a:p>
          <a:p>
            <a:r>
              <a:rPr lang="pt-BR" dirty="0"/>
              <a:t>Adicionamos um espaçamento de zeros para preencher as casas não existentes;</a:t>
            </a:r>
          </a:p>
        </p:txBody>
      </p:sp>
    </p:spTree>
    <p:extLst>
      <p:ext uri="{BB962C8B-B14F-4D97-AF65-F5344CB8AC3E}">
        <p14:creationId xmlns:p14="http://schemas.microsoft.com/office/powerpoint/2010/main" val="20701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F660-915A-76AD-036A-1FED6BD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</p:spPr>
            <p:txBody>
              <a:bodyPr>
                <a:normAutofit/>
              </a:bodyPr>
              <a:lstStyle/>
              <a:p>
                <a:endParaRPr lang="pt-BR" dirty="0"/>
              </a:p>
              <a:p>
                <a:r>
                  <a:rPr lang="pt-BR" dirty="0"/>
                  <a:t>Mesmo tamanho das camadas;</a:t>
                </a:r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D83097C8-E633-1FE0-E796-7A37F1EFD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" t="7197" b="7364"/>
          <a:stretch/>
        </p:blipFill>
        <p:spPr>
          <a:xfrm>
            <a:off x="6116274" y="1825625"/>
            <a:ext cx="6075726" cy="38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EFED-52E7-1C8E-4348-3851D8A6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42653-3634-825C-B965-68F72145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Stride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Define o passo entre um campo e percepção e outro;</a:t>
            </a:r>
          </a:p>
          <a:p>
            <a:r>
              <a:rPr lang="pt-BR" dirty="0"/>
              <a:t>Podem ser definidos verticalmente e horizontalmente independentes;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Sem a opção </a:t>
            </a:r>
            <a:r>
              <a:rPr lang="pt-BR" b="1" dirty="0" err="1"/>
              <a:t>padding</a:t>
            </a:r>
            <a:r>
              <a:rPr lang="pt-BR" b="1" dirty="0"/>
              <a:t> zero</a:t>
            </a:r>
            <a:r>
              <a:rPr lang="pt-BR" dirty="0"/>
              <a:t>, parte do input podem ser ignorado; </a:t>
            </a:r>
          </a:p>
          <a:p>
            <a:endParaRPr lang="pt-BR" dirty="0"/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E0018DD3-4639-49BD-609F-6C1D85F6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896" y="49403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 Beginner's Guide To Understanding Convolutional Neural Networks Part 2 –  Adit Deshpande – Engineering at Forward | UCLA CS '19">
            <a:extLst>
              <a:ext uri="{FF2B5EF4-FFF2-40B4-BE49-F238E27FC236}">
                <a16:creationId xmlns:a16="http://schemas.microsoft.com/office/drawing/2014/main" id="{71DE6AFD-B615-CE3E-513F-E93578FEE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 r="23267" b="14372"/>
          <a:stretch/>
        </p:blipFill>
        <p:spPr bwMode="auto">
          <a:xfrm>
            <a:off x="8436830" y="2726715"/>
            <a:ext cx="2916970" cy="413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8AEF2A-189C-42BD-8577-F3973B2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</p:spPr>
            <p:txBody>
              <a:bodyPr/>
              <a:lstStyle/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𝑎𝑙𝑡𝑢𝑟𝑎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Novo tamanho é dividido pelo </a:t>
                </a:r>
                <a:r>
                  <a:rPr lang="pt-BR" dirty="0" err="1"/>
                  <a:t>stride</a:t>
                </a:r>
                <a:r>
                  <a:rPr lang="pt-BR" dirty="0"/>
                  <a:t>;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  <a:blipFill>
                <a:blip r:embed="rId3"/>
                <a:stretch>
                  <a:fillRect l="-1711" t="-2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A Beginner's Guide To Understanding Convolutional Neural Networks Part 2 –  Adit Deshpande – Engineering at Forward | UCLA CS '19">
            <a:extLst>
              <a:ext uri="{FF2B5EF4-FFF2-40B4-BE49-F238E27FC236}">
                <a16:creationId xmlns:a16="http://schemas.microsoft.com/office/drawing/2014/main" id="{B9CB2A25-20B3-F119-9C0A-040411A8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860"/>
          <a:stretch/>
        </p:blipFill>
        <p:spPr bwMode="auto">
          <a:xfrm>
            <a:off x="8307928" y="1311424"/>
            <a:ext cx="3174773" cy="311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0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nvolutional neural networks introduction - Machine Learning Group - Cosmos">
            <a:extLst>
              <a:ext uri="{FF2B5EF4-FFF2-40B4-BE49-F238E27FC236}">
                <a16:creationId xmlns:a16="http://schemas.microsoft.com/office/drawing/2014/main" id="{0AE3A1C9-C779-F767-78C5-59E1BD91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20" y="2838450"/>
            <a:ext cx="6793910" cy="3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0F1641-A44D-D496-46BB-5FCEA50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BEDF6-A5A9-5FDB-4227-44708C4D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matriz de pesos aplicada ao campo de percepção do neurônio.</a:t>
            </a:r>
          </a:p>
          <a:p>
            <a:endParaRPr lang="pt-BR" dirty="0"/>
          </a:p>
          <a:p>
            <a:r>
              <a:rPr lang="pt-BR" dirty="0"/>
              <a:t>Os filtros vão ser</a:t>
            </a:r>
            <a:br>
              <a:rPr lang="pt-BR" dirty="0"/>
            </a:br>
            <a:r>
              <a:rPr lang="pt-BR" dirty="0"/>
              <a:t>produzidos a partir do</a:t>
            </a:r>
            <a:br>
              <a:rPr lang="pt-BR" dirty="0"/>
            </a:br>
            <a:r>
              <a:rPr lang="pt-BR" dirty="0"/>
              <a:t>treinamento da rede.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21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2963-FC5E-BCC6-2301-26BE8B4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AB69C-B302-6451-ACF4-244EC8C5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camada de neurônios que aplicam o mesmo filtro criam um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Tem como objetivo destacar áreas da imagem no qual o filtro foi melhor ativado;</a:t>
            </a:r>
          </a:p>
          <a:p>
            <a:pPr lvl="1"/>
            <a:r>
              <a:rPr lang="pt-BR" dirty="0"/>
              <a:t>Mapa de ativação;</a:t>
            </a:r>
          </a:p>
          <a:p>
            <a:endParaRPr lang="pt-BR" dirty="0"/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definem o comprimento da camada;</a:t>
            </a:r>
          </a:p>
        </p:txBody>
      </p:sp>
      <p:pic>
        <p:nvPicPr>
          <p:cNvPr id="5" name="Picture 4" descr="Surpresa - ícones de pessoas grátis">
            <a:extLst>
              <a:ext uri="{FF2B5EF4-FFF2-40B4-BE49-F238E27FC236}">
                <a16:creationId xmlns:a16="http://schemas.microsoft.com/office/drawing/2014/main" id="{3492E37E-66A6-4674-8329-E19E0D0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4831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0890F-2FC5-275E-D1B3-C328868D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BD7D5-313A-B250-0A42-7F610A68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cada filtro se obtém uma representação do mapa de características, em que cada pixel é a saída de um neurônio;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5EA853-5F6A-771A-0EE2-4C1234B8D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38"/>
          <a:stretch/>
        </p:blipFill>
        <p:spPr>
          <a:xfrm>
            <a:off x="1770676" y="2716696"/>
            <a:ext cx="8650647" cy="4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2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C1C-69FE-2423-2F7E-E08D83D1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4663-DF08-4C8A-69EC-264A2176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neurônio da camada </a:t>
            </a:r>
            <a:r>
              <a:rPr lang="pt-BR" b="1" dirty="0"/>
              <a:t>K</a:t>
            </a:r>
            <a:r>
              <a:rPr lang="pt-BR" dirty="0"/>
              <a:t> está conectado aos neurônios da camada </a:t>
            </a:r>
            <a:r>
              <a:rPr lang="pt-BR" b="1" dirty="0"/>
              <a:t>K-1</a:t>
            </a:r>
            <a:r>
              <a:rPr lang="pt-BR" dirty="0"/>
              <a:t> no campo de percepção dentro de todos os mapas de características;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6" name="Picture 2" descr="Input and output feature maps of a convolutional layer. | Download  Scientific Diagram">
            <a:extLst>
              <a:ext uri="{FF2B5EF4-FFF2-40B4-BE49-F238E27FC236}">
                <a16:creationId xmlns:a16="http://schemas.microsoft.com/office/drawing/2014/main" id="{6A48D739-6998-081B-713B-8D57CD6D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85" y="3111416"/>
            <a:ext cx="6208229" cy="35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2947-43B1-0916-4B44-9892E9B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D440F-686F-0C9A-A36F-0CE5F2F3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camada </a:t>
            </a:r>
            <a:r>
              <a:rPr lang="pt-BR" dirty="0" err="1"/>
              <a:t>convolucional</a:t>
            </a:r>
            <a:r>
              <a:rPr lang="pt-BR" dirty="0"/>
              <a:t> é o principal bloco de construção de uma rede </a:t>
            </a:r>
            <a:r>
              <a:rPr lang="pt-BR" dirty="0" err="1"/>
              <a:t>convolucional</a:t>
            </a:r>
            <a:r>
              <a:rPr lang="pt-BR" dirty="0"/>
              <a:t>;</a:t>
            </a:r>
          </a:p>
          <a:p>
            <a:r>
              <a:rPr lang="pt-BR" dirty="0"/>
              <a:t>Ela contém um grupo de filtros e gera um vários mapas de características;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todas as camadas de uma rede </a:t>
            </a:r>
            <a:r>
              <a:rPr lang="pt-BR" dirty="0" err="1"/>
              <a:t>convolucional</a:t>
            </a:r>
            <a:r>
              <a:rPr lang="pt-BR" dirty="0"/>
              <a:t> são camadas </a:t>
            </a:r>
            <a:r>
              <a:rPr lang="pt-BR" dirty="0" err="1"/>
              <a:t>convolucionais</a:t>
            </a:r>
            <a:r>
              <a:rPr lang="pt-BR" dirty="0"/>
              <a:t>; </a:t>
            </a:r>
          </a:p>
        </p:txBody>
      </p:sp>
      <p:pic>
        <p:nvPicPr>
          <p:cNvPr id="14340" name="Picture 4" descr="Surpresa - ícones de pessoas grátis">
            <a:extLst>
              <a:ext uri="{FF2B5EF4-FFF2-40B4-BE49-F238E27FC236}">
                <a16:creationId xmlns:a16="http://schemas.microsoft.com/office/drawing/2014/main" id="{C04C18F7-09ED-F27A-9593-6490CDD6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018" y="4038600"/>
            <a:ext cx="1871869" cy="187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B97E3-EAF3-1204-B534-AB5D978D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4915F-FB9C-DBAE-D2C5-5DDF56005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Luiz Henrique B. Lago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9DE2C4-6451-3936-1EC0-3D010F238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Cap 14 – </a:t>
            </a:r>
            <a:r>
              <a:rPr lang="pt-BR" dirty="0" err="1"/>
              <a:t>Deep</a:t>
            </a:r>
            <a:r>
              <a:rPr lang="pt-BR" dirty="0"/>
              <a:t> Computer Vision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Convolutional</a:t>
            </a:r>
            <a:r>
              <a:rPr lang="pt-BR" dirty="0"/>
              <a:t> Neural Networks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700A72-501A-C229-57B7-1F50E764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77" y="681037"/>
            <a:ext cx="3040519" cy="3989161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C44B57C-FAC0-560B-CF6E-EF940ADB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8963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3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5ACD8-2F2F-E9AD-F251-064DEF1F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4F512-46CE-C016-0A66-F7D89B64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o comprimento de cada nível;</a:t>
            </a:r>
          </a:p>
          <a:p>
            <a:endParaRPr lang="pt-BR" dirty="0"/>
          </a:p>
          <a:p>
            <a:r>
              <a:rPr lang="pt-BR" dirty="0"/>
              <a:t>Numa imagem, geralmente os canais são divididos pelos tons de cores (RGB); </a:t>
            </a:r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representa também a quantidade de canais; </a:t>
            </a:r>
          </a:p>
        </p:txBody>
      </p:sp>
    </p:spTree>
    <p:extLst>
      <p:ext uri="{BB962C8B-B14F-4D97-AF65-F5344CB8AC3E}">
        <p14:creationId xmlns:p14="http://schemas.microsoft.com/office/powerpoint/2010/main" val="164801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459B-7937-2066-3089-137B4CFD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A8E2C-BCEB-8821-F8AD-DDA09A75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como objetivo reduzir a matriz de informações de uma camada para outra;</a:t>
            </a:r>
          </a:p>
          <a:p>
            <a:r>
              <a:rPr lang="pt-BR" dirty="0"/>
              <a:t>Apresenta as mesmas características de campo de percepção;</a:t>
            </a:r>
          </a:p>
          <a:p>
            <a:r>
              <a:rPr lang="pt-BR" dirty="0"/>
              <a:t>Não contém pesos, ao invés, utiliza funções de agregação;</a:t>
            </a:r>
          </a:p>
          <a:p>
            <a:pPr lvl="1"/>
            <a:r>
              <a:rPr lang="pt-BR" dirty="0" err="1"/>
              <a:t>Eg</a:t>
            </a:r>
            <a:r>
              <a:rPr lang="pt-BR" dirty="0"/>
              <a:t>. Max, Min, Sum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 saída terá a mesma quantidade de canais que a entrada;</a:t>
            </a:r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96A51DB4-8890-A6D6-B19F-B3220FBA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2" y="4747281"/>
            <a:ext cx="1564619" cy="15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4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6AA3-626F-D3A6-DDBA-50985DAD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8C6C9-5786-00A0-775D-17B3C1EF7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Exemplos concretos:</a:t>
            </a:r>
          </a:p>
          <a:p>
            <a:pPr lvl="1"/>
            <a:r>
              <a:rPr lang="pt-BR" dirty="0"/>
              <a:t>Sem </a:t>
            </a:r>
            <a:r>
              <a:rPr lang="pt-BR" b="1" dirty="0"/>
              <a:t>zero </a:t>
            </a:r>
            <a:r>
              <a:rPr lang="pt-BR" b="1" dirty="0" err="1"/>
              <a:t>padding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 </a:t>
            </a:r>
            <a:r>
              <a:rPr lang="pt-BR" dirty="0"/>
              <a:t>2;</a:t>
            </a:r>
          </a:p>
          <a:p>
            <a:pPr lvl="1"/>
            <a:r>
              <a:rPr lang="pt-BR" b="1" dirty="0" err="1"/>
              <a:t>Stride</a:t>
            </a:r>
            <a:r>
              <a:rPr lang="pt-BR" dirty="0"/>
              <a:t> 2;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E56D1-71E3-F1FC-2318-838F0AB11B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dirty="0"/>
              <a:t>Executa a média arredondada nos dados de entrada;</a:t>
            </a:r>
          </a:p>
        </p:txBody>
      </p:sp>
      <p:pic>
        <p:nvPicPr>
          <p:cNvPr id="13314" name="Picture 2" descr="What is Pooling in a Convolutional Neural Network (CNN): Pooling Layers  Explained - Programmathically">
            <a:extLst>
              <a:ext uri="{FF2B5EF4-FFF2-40B4-BE49-F238E27FC236}">
                <a16:creationId xmlns:a16="http://schemas.microsoft.com/office/drawing/2014/main" id="{32337B62-A017-BA80-AF6D-214DDF3F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3429000"/>
            <a:ext cx="8454887" cy="32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7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85124-9947-004C-6FC0-69C8F237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Construção de uma rede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46F263-7922-0009-C713-14CF266D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dirty="0"/>
              <a:t>Geralmente uma rede </a:t>
            </a:r>
            <a:r>
              <a:rPr lang="pt-BR" dirty="0" err="1"/>
              <a:t>convolucional</a:t>
            </a:r>
            <a:r>
              <a:rPr lang="pt-BR" dirty="0"/>
              <a:t> é composta por:</a:t>
            </a:r>
          </a:p>
          <a:p>
            <a:pPr lvl="1"/>
            <a:r>
              <a:rPr lang="pt-BR" dirty="0"/>
              <a:t>Grupos de camadas </a:t>
            </a:r>
            <a:r>
              <a:rPr lang="pt-BR" dirty="0" err="1"/>
              <a:t>convolucionais</a:t>
            </a:r>
            <a:r>
              <a:rPr lang="pt-BR" dirty="0"/>
              <a:t> e uma camada de </a:t>
            </a:r>
            <a:r>
              <a:rPr lang="pt-BR" dirty="0" err="1"/>
              <a:t>pooling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Ao final algumas camadas de uma rede totalmente conectada;</a:t>
            </a:r>
          </a:p>
          <a:p>
            <a:pPr lvl="1"/>
            <a:r>
              <a:rPr lang="pt-BR" dirty="0"/>
              <a:t>A ultima camada resulta na predição de rede;</a:t>
            </a: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C8E2B9-E819-6DCE-C072-2F1E7825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97" y="4001294"/>
            <a:ext cx="7182264" cy="22389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F485CD-6D8D-499F-B438-F31F78DB6C99}"/>
              </a:ext>
            </a:extLst>
          </p:cNvPr>
          <p:cNvSpPr txBox="1"/>
          <p:nvPr/>
        </p:nvSpPr>
        <p:spPr>
          <a:xfrm>
            <a:off x="3949148" y="6176963"/>
            <a:ext cx="2730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Identificador de Padrões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1D2D79-1660-B7B6-30B4-2BD9BC661C3B}"/>
              </a:ext>
            </a:extLst>
          </p:cNvPr>
          <p:cNvSpPr txBox="1"/>
          <p:nvPr/>
        </p:nvSpPr>
        <p:spPr>
          <a:xfrm>
            <a:off x="7679634" y="6176963"/>
            <a:ext cx="149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Classificador</a:t>
            </a:r>
          </a:p>
        </p:txBody>
      </p:sp>
    </p:spTree>
    <p:extLst>
      <p:ext uri="{BB962C8B-B14F-4D97-AF65-F5344CB8AC3E}">
        <p14:creationId xmlns:p14="http://schemas.microsoft.com/office/powerpoint/2010/main" val="85635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3B01A-D5F9-57AC-6C70-6E9B1A22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0932E-0D05-5DF2-4F99-45C80EB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0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6AFF4-5EA8-2DC4-ACF6-93599C91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Implementãção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17AAB-C42E-2863-9F6F-82F775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Sei não....</a:t>
            </a:r>
          </a:p>
        </p:txBody>
      </p:sp>
    </p:spTree>
    <p:extLst>
      <p:ext uri="{BB962C8B-B14F-4D97-AF65-F5344CB8AC3E}">
        <p14:creationId xmlns:p14="http://schemas.microsoft.com/office/powerpoint/2010/main" val="37228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F1D29F-3078-5533-8F35-5EF78EB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69BAFB-2F75-65EA-02CA-FAE8ACEF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Analisar, interpretar e extrair informações de imagens;</a:t>
            </a:r>
          </a:p>
          <a:p>
            <a:endParaRPr lang="pt-BR" dirty="0"/>
          </a:p>
          <a:p>
            <a:r>
              <a:rPr lang="pt-BR" dirty="0"/>
              <a:t>Características de animais:</a:t>
            </a:r>
          </a:p>
          <a:p>
            <a:pPr lvl="1"/>
            <a:r>
              <a:rPr lang="pt-BR" dirty="0"/>
              <a:t>Reconhecer faces familiares;</a:t>
            </a:r>
          </a:p>
          <a:p>
            <a:pPr lvl="1"/>
            <a:r>
              <a:rPr lang="pt-BR" dirty="0"/>
              <a:t>Contar objetos;</a:t>
            </a:r>
          </a:p>
          <a:p>
            <a:pPr lvl="1"/>
            <a:r>
              <a:rPr lang="pt-BR" dirty="0"/>
              <a:t>Identificar cenários;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2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23E1-9921-6C7E-1239-2430CE8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4629A-A071-5827-26C3-B13B06B3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Informações facilmente</a:t>
            </a:r>
            <a:br>
              <a:rPr lang="pt-BR" dirty="0"/>
            </a:br>
            <a:r>
              <a:rPr lang="pt-BR" dirty="0"/>
              <a:t>reconhecidas:</a:t>
            </a:r>
          </a:p>
          <a:p>
            <a:pPr lvl="1"/>
            <a:r>
              <a:rPr lang="pt-BR" dirty="0"/>
              <a:t>São 3 Cachorros;</a:t>
            </a:r>
          </a:p>
          <a:p>
            <a:pPr lvl="1"/>
            <a:r>
              <a:rPr lang="pt-BR" dirty="0"/>
              <a:t>Estão num campo;</a:t>
            </a:r>
          </a:p>
          <a:p>
            <a:pPr lvl="1"/>
            <a:r>
              <a:rPr lang="pt-BR" dirty="0"/>
              <a:t>O do meio carrega algo; </a:t>
            </a:r>
          </a:p>
          <a:p>
            <a:endParaRPr lang="pt-BR" dirty="0"/>
          </a:p>
          <a:p>
            <a:r>
              <a:rPr lang="pt-BR" dirty="0"/>
              <a:t>Como abstrair isso para que </a:t>
            </a:r>
            <a:br>
              <a:rPr lang="pt-BR" dirty="0"/>
            </a:br>
            <a:r>
              <a:rPr lang="pt-BR" dirty="0"/>
              <a:t>uma máquina entenda?</a:t>
            </a:r>
          </a:p>
        </p:txBody>
      </p:sp>
      <p:pic>
        <p:nvPicPr>
          <p:cNvPr id="3074" name="Picture 2" descr="Quais são as características de um bom parque para cachorros?">
            <a:extLst>
              <a:ext uri="{FF2B5EF4-FFF2-40B4-BE49-F238E27FC236}">
                <a16:creationId xmlns:a16="http://schemas.microsoft.com/office/drawing/2014/main" id="{E3AFD870-34C0-7B49-5AAD-CC06FB1BF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r="15156"/>
          <a:stretch/>
        </p:blipFill>
        <p:spPr bwMode="auto">
          <a:xfrm>
            <a:off x="6355347" y="1440542"/>
            <a:ext cx="52511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0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25366-1855-B811-D9C7-8B832DEE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2DDDD-0674-ED68-A17F-727DC664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Como o ser humano entende essas imagens?</a:t>
            </a:r>
          </a:p>
          <a:p>
            <a:endParaRPr lang="pt-BR" dirty="0"/>
          </a:p>
          <a:p>
            <a:r>
              <a:rPr lang="pt-BR" dirty="0"/>
              <a:t>Pesquisa de David H. Hubel e Torsten Wiesel (1958 e 1959);</a:t>
            </a:r>
          </a:p>
          <a:p>
            <a:r>
              <a:rPr lang="pt-BR" dirty="0"/>
              <a:t>Neurônios com campos de percepções pequenos;</a:t>
            </a:r>
          </a:p>
          <a:p>
            <a:r>
              <a:rPr lang="pt-BR" dirty="0"/>
              <a:t>Neurônios especializados:</a:t>
            </a:r>
          </a:p>
          <a:p>
            <a:pPr lvl="1"/>
            <a:r>
              <a:rPr lang="pt-BR" dirty="0"/>
              <a:t>Linhas;</a:t>
            </a:r>
          </a:p>
          <a:p>
            <a:pPr lvl="1"/>
            <a:r>
              <a:rPr lang="pt-BR" dirty="0"/>
              <a:t>Contornos;</a:t>
            </a:r>
          </a:p>
          <a:p>
            <a:pPr lvl="1"/>
            <a:r>
              <a:rPr lang="pt-BR" dirty="0"/>
              <a:t>Formas;</a:t>
            </a:r>
          </a:p>
          <a:p>
            <a:pPr lvl="1"/>
            <a:r>
              <a:rPr lang="pt-BR" dirty="0"/>
              <a:t>Reconhecimento de objeto;</a:t>
            </a:r>
          </a:p>
          <a:p>
            <a:pPr lvl="1"/>
            <a:r>
              <a:rPr lang="pt-BR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42735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ERM - Theory and Practice in Machine Learning and Computer Vision">
            <a:extLst>
              <a:ext uri="{FF2B5EF4-FFF2-40B4-BE49-F238E27FC236}">
                <a16:creationId xmlns:a16="http://schemas.microsoft.com/office/drawing/2014/main" id="{9B1513CB-4E02-CB31-3A74-376E63D4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5258" y="681037"/>
            <a:ext cx="4396741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29CFD8-4A48-3FDC-D0D2-741DF97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B7E8A-25E7-D5FF-8FB1-D431C87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Neurônios com um campo visual maior:</a:t>
            </a:r>
          </a:p>
          <a:p>
            <a:pPr lvl="1"/>
            <a:r>
              <a:rPr lang="pt-BR" dirty="0"/>
              <a:t>Reagiam a padrões mais complexos;</a:t>
            </a:r>
          </a:p>
          <a:p>
            <a:pPr lvl="1"/>
            <a:r>
              <a:rPr lang="pt-BR" dirty="0"/>
              <a:t>Eram baseados na saída dos neurônios de campo visual menor;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Usavam os padrões simples encontrados para gerar padrões mais complexos;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567BA-C58C-6C68-3C66-CA1C983B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96049-DE5E-B570-8CC9-7BC86343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com neurônios:</a:t>
            </a:r>
          </a:p>
          <a:p>
            <a:pPr lvl="1"/>
            <a:r>
              <a:rPr lang="pt-BR" dirty="0"/>
              <a:t>Especializados em reconhecimentos de padrões;</a:t>
            </a:r>
          </a:p>
          <a:p>
            <a:pPr lvl="1"/>
            <a:r>
              <a:rPr lang="pt-BR" dirty="0"/>
              <a:t>Campo de visão pequeno;</a:t>
            </a:r>
          </a:p>
          <a:p>
            <a:pPr lvl="1"/>
            <a:endParaRPr lang="pt-BR" dirty="0"/>
          </a:p>
          <a:p>
            <a:r>
              <a:rPr lang="pt-BR" dirty="0"/>
              <a:t>Cada camada da rede se especializa em reconhecimentos mais complexos que a camada anterior;</a:t>
            </a:r>
          </a:p>
        </p:txBody>
      </p:sp>
      <p:pic>
        <p:nvPicPr>
          <p:cNvPr id="5122" name="Picture 2" descr="Do Deep Learning ,computer Vision And CNN, Prjects | kumarindustriesagro.com">
            <a:extLst>
              <a:ext uri="{FF2B5EF4-FFF2-40B4-BE49-F238E27FC236}">
                <a16:creationId xmlns:a16="http://schemas.microsoft.com/office/drawing/2014/main" id="{3386451A-80CB-754F-1EAA-82EADC825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67090" b="3999"/>
          <a:stretch/>
        </p:blipFill>
        <p:spPr bwMode="auto">
          <a:xfrm>
            <a:off x="5500913" y="4625748"/>
            <a:ext cx="5569973" cy="177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4939-96CE-252D-7042-CFA286B1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0F5B4-338D-F12B-5FDC-3EEFFA13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Cada camada é conectada a uma fração da camada anterior;</a:t>
            </a:r>
          </a:p>
          <a:p>
            <a:pPr lvl="1"/>
            <a:r>
              <a:rPr lang="pt-BR" dirty="0"/>
              <a:t>Campo de percepção;</a:t>
            </a:r>
          </a:p>
          <a:p>
            <a:endParaRPr lang="pt-BR" dirty="0"/>
          </a:p>
          <a:p>
            <a:r>
              <a:rPr lang="pt-BR" dirty="0"/>
              <a:t> Uma rede pode conter múltiplas camadas;</a:t>
            </a:r>
          </a:p>
          <a:p>
            <a:endParaRPr lang="pt-BR" dirty="0"/>
          </a:p>
          <a:p>
            <a:r>
              <a:rPr lang="pt-BR" dirty="0"/>
              <a:t>A primeira camada é sempre a imagem de entrada;</a:t>
            </a:r>
          </a:p>
        </p:txBody>
      </p:sp>
    </p:spTree>
    <p:extLst>
      <p:ext uri="{BB962C8B-B14F-4D97-AF65-F5344CB8AC3E}">
        <p14:creationId xmlns:p14="http://schemas.microsoft.com/office/powerpoint/2010/main" val="111553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01E6-0CD1-AA11-2C39-B8F14F96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0F6BD-D798-45A8-A416-1D44A80B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Campo de percepção do </a:t>
            </a:r>
            <a:br>
              <a:rPr lang="pt-BR" dirty="0"/>
            </a:br>
            <a:r>
              <a:rPr lang="pt-BR" dirty="0"/>
              <a:t>neurônio;</a:t>
            </a:r>
          </a:p>
          <a:p>
            <a:endParaRPr lang="pt-BR" dirty="0"/>
          </a:p>
          <a:p>
            <a:r>
              <a:rPr lang="pt-BR" dirty="0"/>
              <a:t>É o tamanho do campo em</a:t>
            </a:r>
            <a:br>
              <a:rPr lang="pt-BR" dirty="0"/>
            </a:br>
            <a:r>
              <a:rPr lang="pt-BR" dirty="0"/>
              <a:t>altura x largura que o vai</a:t>
            </a:r>
            <a:br>
              <a:rPr lang="pt-BR" dirty="0"/>
            </a:br>
            <a:r>
              <a:rPr lang="pt-BR" dirty="0"/>
              <a:t>receber como input da </a:t>
            </a:r>
            <a:br>
              <a:rPr lang="pt-BR" dirty="0"/>
            </a:br>
            <a:r>
              <a:rPr lang="pt-BR" dirty="0"/>
              <a:t>camada anterior;</a:t>
            </a:r>
          </a:p>
          <a:p>
            <a:endParaRPr lang="pt-BR" dirty="0"/>
          </a:p>
          <a:p>
            <a:r>
              <a:rPr lang="pt-BR" dirty="0"/>
              <a:t>Altura e largura podem ter</a:t>
            </a:r>
            <a:br>
              <a:rPr lang="pt-BR" dirty="0"/>
            </a:br>
            <a:r>
              <a:rPr lang="pt-BR" dirty="0"/>
              <a:t>tamanhos diferentes</a:t>
            </a:r>
          </a:p>
          <a:p>
            <a:endParaRPr lang="pt-BR" dirty="0"/>
          </a:p>
        </p:txBody>
      </p:sp>
      <p:pic>
        <p:nvPicPr>
          <p:cNvPr id="6146" name="Picture 2" descr="Map of a Convolutional Layer, over 5 × 5 Kernel Size. | Download Scientific  Diagram">
            <a:extLst>
              <a:ext uri="{FF2B5EF4-FFF2-40B4-BE49-F238E27FC236}">
                <a16:creationId xmlns:a16="http://schemas.microsoft.com/office/drawing/2014/main" id="{50874E4C-BB0E-2B4A-D8BC-4248F622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1" y="1374556"/>
            <a:ext cx="6384925" cy="4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61D63BE8-2872-B11B-B779-46C06354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403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06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802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Comic Sans MS</vt:lpstr>
      <vt:lpstr>Tema do Office</vt:lpstr>
      <vt:lpstr>Redes Neuras em Visão Computacional</vt:lpstr>
      <vt:lpstr>Apresentações</vt:lpstr>
      <vt:lpstr>Visão Computacional</vt:lpstr>
      <vt:lpstr>Visão Computacional</vt:lpstr>
      <vt:lpstr>Arquitetura do Córtex Visual</vt:lpstr>
      <vt:lpstr>Arquitetura do Córtex Visual</vt:lpstr>
      <vt:lpstr>Redes Convolucionais</vt:lpstr>
      <vt:lpstr>Redes Convolucionais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Filtros</vt:lpstr>
      <vt:lpstr>Mapa de Características</vt:lpstr>
      <vt:lpstr>Mapa de Características</vt:lpstr>
      <vt:lpstr>Mapa de Características</vt:lpstr>
      <vt:lpstr>Camada Convolucional</vt:lpstr>
      <vt:lpstr>Canais</vt:lpstr>
      <vt:lpstr>Camadas de Agrupamento</vt:lpstr>
      <vt:lpstr>Camada de Agrupamento</vt:lpstr>
      <vt:lpstr>Construção de uma rede Convolucional </vt:lpstr>
      <vt:lpstr>Apresentação do PowerPoint</vt:lpstr>
      <vt:lpstr>Implementãção?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Neuras em Visão Computacional</dc:title>
  <dc:creator>Crazy NDS</dc:creator>
  <cp:lastModifiedBy>Crazy NDS</cp:lastModifiedBy>
  <cp:revision>1</cp:revision>
  <dcterms:created xsi:type="dcterms:W3CDTF">2023-04-25T22:57:10Z</dcterms:created>
  <dcterms:modified xsi:type="dcterms:W3CDTF">2023-04-26T01:20:01Z</dcterms:modified>
</cp:coreProperties>
</file>