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80" r:id="rId20"/>
    <p:sldId id="274" r:id="rId21"/>
    <p:sldId id="277" r:id="rId22"/>
    <p:sldId id="278" r:id="rId23"/>
    <p:sldId id="279" r:id="rId24"/>
    <p:sldId id="281" r:id="rId25"/>
    <p:sldId id="276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2AB0A-7F50-4A85-3ECD-100ACA6D2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mic Sans MS" panose="030F0702030302020204" pitchFamily="66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88CDF-7353-A562-D74E-64FDEB84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2E2535-FE98-A5B8-A4F9-B79A7007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9FA08-928C-4DB2-45D8-E3E42400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7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D95D0-0919-318D-5047-5B00FA48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621779-BED3-E465-4A71-2F4826C16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94A8A7-6FFA-4BBC-FCD8-62D3004A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16B1FD-865C-7791-E67F-EBE308CF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D7D83A-570D-5CCC-A446-F28B71AC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64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855B45-BCED-D5D6-9193-2076F0277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BD2DA8-2815-4E29-A491-C76EF1F76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979A74-6FB6-9ECC-37D3-F62CBB2D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79BFE2-C7A1-9DF7-BCD7-EE8C25DC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DD5DAC-D151-BF0D-EA62-4EB350BA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03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5236C-FB3D-5744-2B58-A5BAED72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Comic Sans MS" panose="030F0702030302020204" pitchFamily="66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16DB2F-469C-D6C9-F17C-AA793E54E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1642B9-0152-9058-F156-25E45EE3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0B288F-CC60-6B91-E3D6-E70B26DA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E3B66B-4D8F-AA77-C2E0-126942F0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83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5DBBD-9F8F-989F-B1C4-1293D887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47B0C3-A7AB-314E-E829-9D2C0A81B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14E339-9583-1838-CEBA-C94498CE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BB94CB-3F20-46C5-DBBA-712DCC44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69F6EB-FEE4-DAA8-0BCF-24C91425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9674A-B93E-0C7F-8AA9-7B7F28BD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F2CDE4-9337-DF8E-8D9F-5300F598F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531B0E-FC12-E580-1F2C-E705F39C9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6D25FE-88B6-7FD6-9142-64867333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761F0F-7B07-4AA1-89F0-F556E19C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FCE807-6506-C201-F5A3-18397C36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95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3140A-879E-7AE2-2305-9A97DB34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5E1BF2-EC85-DE98-CDF7-2EDB41A94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265CED-41AD-5426-7A70-4C961FCCD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187194-5343-6FC3-F7F1-D11A11E1D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EF3050-2BCA-7A97-64A6-CA56C6B90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98E4676-07FB-6C10-820C-2A5F576E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B831EA0-2AA8-7FF3-E4E1-F1FD3F91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49A7B7-548F-FEF0-9D71-306A7FA2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61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9C7C5-0316-F2D4-4296-9CFA78B8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26B975-1AFB-2398-D5DB-A1CAF811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280AF5-6B09-9613-5FF9-1A46956C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11255F-1B53-4CFD-2768-DC0A9698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52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89CD2C5-5CF3-DA74-2043-B1356999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B6D762-3D62-FB7C-7336-8BA82A05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72A216-B8BE-5228-EC05-3E8D304E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32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16D48-BF68-F247-A4D9-CB0D7CBB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82EC05-DFE8-D36D-2986-A314C75FF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D34362-01DF-3F02-7F7B-520DA0A7A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90E0D8-EDE7-B67C-99FB-95744E8B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893723-EFAE-71D0-E336-F557C7C1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669FDC-F1EC-466C-3354-CE049302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0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5131B-1B0F-E6DB-5A32-193CC122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FBD98F-988D-E30B-64F1-006E2A408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53D46B-88F9-0A36-8482-7EA88C7ED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ACBA74-02C0-75FF-BDB4-E1BC0171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C191C7-F12F-FEA7-B697-06B7DA6A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C5FFC3-4E43-DC9E-D991-C72B0D4D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03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988740A-39A6-AB6A-B921-B661EF10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EC1B0B-E617-DC75-2CE2-F833F8872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EBEA9A5-C980-476C-61AE-24CD9C08AC8A}"/>
              </a:ext>
            </a:extLst>
          </p:cNvPr>
          <p:cNvSpPr/>
          <p:nvPr userDrawn="1"/>
        </p:nvSpPr>
        <p:spPr>
          <a:xfrm>
            <a:off x="143690" y="319405"/>
            <a:ext cx="237309" cy="65385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BAEFF6-2375-2B83-E5E6-B586BE5C65F1}"/>
              </a:ext>
            </a:extLst>
          </p:cNvPr>
          <p:cNvSpPr/>
          <p:nvPr userDrawn="1"/>
        </p:nvSpPr>
        <p:spPr>
          <a:xfrm>
            <a:off x="244926" y="146004"/>
            <a:ext cx="364673" cy="4382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F5F64C7-B459-8EC9-0E90-DC1AD7AAE3DA}"/>
              </a:ext>
            </a:extLst>
          </p:cNvPr>
          <p:cNvSpPr/>
          <p:nvPr userDrawn="1"/>
        </p:nvSpPr>
        <p:spPr>
          <a:xfrm>
            <a:off x="359226" y="319405"/>
            <a:ext cx="364673" cy="4382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logo-ufsm - Libras Online">
            <a:extLst>
              <a:ext uri="{FF2B5EF4-FFF2-40B4-BE49-F238E27FC236}">
                <a16:creationId xmlns:a16="http://schemas.microsoft.com/office/drawing/2014/main" id="{20B9E0DB-1C29-AD62-5AFF-0BC52A41864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2" t="18251" r="25618" b="9535"/>
          <a:stretch/>
        </p:blipFill>
        <p:spPr bwMode="auto">
          <a:xfrm>
            <a:off x="11482761" y="5836557"/>
            <a:ext cx="656477" cy="95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84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C30DE-AD3A-B1C8-E010-44030DA40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pt-BR" sz="6600" dirty="0"/>
              <a:t>Redes Neuras em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428602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3307C-F4C2-05F6-B97C-992F5307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Convolucionais</a:t>
            </a:r>
            <a:r>
              <a:rPr lang="pt-BR" dirty="0"/>
              <a:t> (Conceitos)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CF10808-DD2C-0646-1FBB-296B58F603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8266043" cy="4351338"/>
              </a:xfrm>
            </p:spPr>
            <p:txBody>
              <a:bodyPr>
                <a:normAutofit lnSpcReduction="10000"/>
              </a:bodyPr>
              <a:lstStyle/>
              <a:p>
                <a:endParaRPr lang="pt-BR" dirty="0"/>
              </a:p>
              <a:p>
                <a:r>
                  <a:rPr lang="pt-BR" dirty="0"/>
                  <a:t>Tamanho da nova camada atual: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𝑛𝑜𝑣𝑎𝐴𝑙𝑡𝑢𝑟𝑎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𝑎𝑙𝑡𝑢𝑟𝑎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𝑘𝑒𝑟𝑛𝑒𝑙𝑆𝑖𝑧𝑒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𝑛𝑜𝑣𝑎𝐿𝑎𝑟𝑔𝑢𝑟𝑎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𝑙𝑎𝑟𝑔𝑢𝑟𝑎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𝑘𝑒𝑟𝑛𝑒𝑙𝑆𝑖𝑧𝑒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Campo de visão do neurônio:</a:t>
                </a:r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𝑘𝑒𝑟𝑛𝑒𝑙𝑠𝑖𝑧𝑒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𝑎𝑙𝑡𝑢𝑟𝑎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𝑘𝑒𝑟𝑛𝑒𝑙𝑠𝑖𝑧𝑒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𝑙𝑎𝑟𝑔𝑢𝑟𝑎</m:t>
                        </m:r>
                      </m:e>
                    </m:d>
                  </m:oMath>
                </a14:m>
                <a:endParaRPr lang="pt-B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𝑛𝑜𝑣𝑜𝑁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CF10808-DD2C-0646-1FBB-296B58F603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8266043" cy="4351338"/>
              </a:xfrm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Example of convolution layer with 3 x 3 kernel size and pooling layer... |  Download Scientific Diagram">
            <a:extLst>
              <a:ext uri="{FF2B5EF4-FFF2-40B4-BE49-F238E27FC236}">
                <a16:creationId xmlns:a16="http://schemas.microsoft.com/office/drawing/2014/main" id="{824F7868-F7EA-2F9D-94D8-76C4031763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2" r="62525"/>
          <a:stretch/>
        </p:blipFill>
        <p:spPr bwMode="auto">
          <a:xfrm>
            <a:off x="8911773" y="1371374"/>
            <a:ext cx="2975428" cy="349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03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C6701-ED76-8B1C-1734-109057C8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Convolucionais</a:t>
            </a:r>
            <a:r>
              <a:rPr lang="pt-BR" dirty="0"/>
              <a:t> (Conceitos)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BF396D-58E2-36B4-25B0-323C5BE09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Padding</a:t>
            </a:r>
            <a:r>
              <a:rPr lang="pt-BR" b="1" dirty="0"/>
              <a:t> Zero:</a:t>
            </a:r>
          </a:p>
          <a:p>
            <a:endParaRPr lang="pt-BR" dirty="0"/>
          </a:p>
          <a:p>
            <a:r>
              <a:rPr lang="pt-BR" dirty="0"/>
              <a:t>Algumas vezes queremos que a camada tenha o mesmo tamanho que a anterior;</a:t>
            </a:r>
          </a:p>
          <a:p>
            <a:endParaRPr lang="pt-BR" dirty="0"/>
          </a:p>
          <a:p>
            <a:r>
              <a:rPr lang="pt-BR" dirty="0"/>
              <a:t>Adicionamos um espaçamento de zeros para preencher as casas não existentes;</a:t>
            </a:r>
          </a:p>
        </p:txBody>
      </p:sp>
    </p:spTree>
    <p:extLst>
      <p:ext uri="{BB962C8B-B14F-4D97-AF65-F5344CB8AC3E}">
        <p14:creationId xmlns:p14="http://schemas.microsoft.com/office/powerpoint/2010/main" val="20701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7F660-915A-76AD-036A-1FED6BD6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Convolucionais</a:t>
            </a:r>
            <a:r>
              <a:rPr lang="pt-BR" dirty="0"/>
              <a:t> (Conceitos)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A4C3C1-18CC-2C6E-AA08-4334219730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90029" cy="4351338"/>
              </a:xfrm>
            </p:spPr>
            <p:txBody>
              <a:bodyPr>
                <a:normAutofit/>
              </a:bodyPr>
              <a:lstStyle/>
              <a:p>
                <a:endParaRPr lang="pt-BR" dirty="0"/>
              </a:p>
              <a:p>
                <a:r>
                  <a:rPr lang="pt-BR" dirty="0"/>
                  <a:t>Mesmo tamanho das camadas;</a:t>
                </a:r>
              </a:p>
              <a:p>
                <a:endParaRPr lang="pt-BR" dirty="0"/>
              </a:p>
              <a:p>
                <a:r>
                  <a:rPr lang="pt-BR" dirty="0"/>
                  <a:t>Campo de visão do neurônio:</a:t>
                </a:r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𝑘𝑒𝑟𝑛𝑒𝑙𝑠𝑖𝑧𝑒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𝑎𝑙𝑡𝑢𝑟𝑎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𝑘𝑒𝑟𝑛𝑒𝑙𝑠𝑖𝑧𝑒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𝑙𝑎𝑟𝑔𝑢𝑟𝑎</m:t>
                        </m:r>
                      </m:e>
                    </m:d>
                  </m:oMath>
                </a14:m>
                <a:endParaRPr lang="pt-B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𝑛𝑜𝑣𝑜𝑁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A4C3C1-18CC-2C6E-AA08-4334219730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90029" cy="4351338"/>
              </a:xfr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D83097C8-E633-1FE0-E796-7A37F1EFD9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8" t="7197" b="7364"/>
          <a:stretch/>
        </p:blipFill>
        <p:spPr>
          <a:xfrm>
            <a:off x="6116274" y="1825625"/>
            <a:ext cx="6075726" cy="382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9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FEFED-52E7-1C8E-4348-3851D8A6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Convolucionais</a:t>
            </a:r>
            <a:r>
              <a:rPr lang="pt-BR" dirty="0"/>
              <a:t> (Conceitos)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142653-3634-825C-B965-68F721455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Stride</a:t>
            </a:r>
            <a:r>
              <a:rPr lang="pt-BR" b="1" dirty="0"/>
              <a:t>:</a:t>
            </a:r>
          </a:p>
          <a:p>
            <a:endParaRPr lang="pt-BR" dirty="0"/>
          </a:p>
          <a:p>
            <a:r>
              <a:rPr lang="pt-BR" dirty="0"/>
              <a:t>Define o passo entre um campo e percepção e outro;</a:t>
            </a:r>
          </a:p>
          <a:p>
            <a:r>
              <a:rPr lang="pt-BR" dirty="0"/>
              <a:t>Podem ser definidos verticalmente e horizontalmente independentes;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Sem a opção </a:t>
            </a:r>
            <a:r>
              <a:rPr lang="pt-BR" b="1" dirty="0" err="1"/>
              <a:t>padding</a:t>
            </a:r>
            <a:r>
              <a:rPr lang="pt-BR" b="1" dirty="0"/>
              <a:t> zero</a:t>
            </a:r>
            <a:r>
              <a:rPr lang="pt-BR" dirty="0"/>
              <a:t>, parte do input podem ser ignorado; </a:t>
            </a:r>
          </a:p>
          <a:p>
            <a:endParaRPr lang="pt-BR" dirty="0"/>
          </a:p>
        </p:txBody>
      </p:sp>
      <p:pic>
        <p:nvPicPr>
          <p:cNvPr id="4" name="Picture 4" descr="Surpresa - ícones de pessoas grátis">
            <a:extLst>
              <a:ext uri="{FF2B5EF4-FFF2-40B4-BE49-F238E27FC236}">
                <a16:creationId xmlns:a16="http://schemas.microsoft.com/office/drawing/2014/main" id="{E0018DD3-4639-49BD-609F-6C1D85F60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896" y="49403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12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A Beginner's Guide To Understanding Convolutional Neural Networks Part 2 –  Adit Deshpande – Engineering at Forward | UCLA CS '19">
            <a:extLst>
              <a:ext uri="{FF2B5EF4-FFF2-40B4-BE49-F238E27FC236}">
                <a16:creationId xmlns:a16="http://schemas.microsoft.com/office/drawing/2014/main" id="{71DE6AFD-B615-CE3E-513F-E93578FEE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16" r="23267" b="14372"/>
          <a:stretch/>
        </p:blipFill>
        <p:spPr bwMode="auto">
          <a:xfrm>
            <a:off x="8436830" y="2726715"/>
            <a:ext cx="2916970" cy="413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68AEF2A-189C-42BD-8577-F3973B2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Convolucionais</a:t>
            </a:r>
            <a:r>
              <a:rPr lang="pt-BR" dirty="0"/>
              <a:t> (Conceitos)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EAD1F9C-D34A-B2CA-0B26-4D64A89671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18943" cy="4531632"/>
              </a:xfrm>
            </p:spPr>
            <p:txBody>
              <a:bodyPr/>
              <a:lstStyle/>
              <a:p>
                <a:r>
                  <a:rPr lang="pt-BR" dirty="0"/>
                  <a:t>Campo de visão do neurônio:</a:t>
                </a:r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𝑘𝑒𝑟𝑛𝑒𝑙𝑠𝑖𝑧𝑒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𝑎𝑙𝑡𝑢𝑟𝑎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𝑘𝑒𝑟𝑛𝑒𝑙𝑠𝑖𝑧𝑒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𝑙𝑎𝑟𝑔𝑢𝑟𝑎</m:t>
                        </m:r>
                      </m:e>
                    </m:d>
                  </m:oMath>
                </a14:m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𝑠𝑡𝑟𝑖𝑑𝑒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𝑎𝑙𝑡𝑢𝑟𝑎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𝑠𝑡𝑟𝑖𝑑𝑒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𝑙𝑎𝑟𝑔𝑢𝑟𝑎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𝑛𝑜𝑣𝑜𝑁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Novo tamanho é dividido pelo </a:t>
                </a:r>
                <a:r>
                  <a:rPr lang="pt-BR" dirty="0" err="1"/>
                  <a:t>stride</a:t>
                </a:r>
                <a:r>
                  <a:rPr lang="pt-BR" dirty="0"/>
                  <a:t>;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EAD1F9C-D34A-B2CA-0B26-4D64A89671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18943" cy="4531632"/>
              </a:xfrm>
              <a:blipFill>
                <a:blip r:embed="rId3"/>
                <a:stretch>
                  <a:fillRect l="-1711" t="-2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A Beginner's Guide To Understanding Convolutional Neural Networks Part 2 –  Adit Deshpande – Engineering at Forward | UCLA CS '19">
            <a:extLst>
              <a:ext uri="{FF2B5EF4-FFF2-40B4-BE49-F238E27FC236}">
                <a16:creationId xmlns:a16="http://schemas.microsoft.com/office/drawing/2014/main" id="{B9CB2A25-20B3-F119-9C0A-040411A8F1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9860"/>
          <a:stretch/>
        </p:blipFill>
        <p:spPr bwMode="auto">
          <a:xfrm>
            <a:off x="8307928" y="1311424"/>
            <a:ext cx="3174773" cy="311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604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onvolutional neural networks introduction - Machine Learning Group - Cosmos">
            <a:extLst>
              <a:ext uri="{FF2B5EF4-FFF2-40B4-BE49-F238E27FC236}">
                <a16:creationId xmlns:a16="http://schemas.microsoft.com/office/drawing/2014/main" id="{0AE3A1C9-C779-F767-78C5-59E1BD910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220" y="2838450"/>
            <a:ext cx="6793910" cy="374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70F1641-A44D-D496-46BB-5FCEA509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6BEDF6-A5A9-5FDB-4227-44708C4D0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a matriz de pesos aplicada ao campo de percepção do neurônio.</a:t>
            </a:r>
          </a:p>
          <a:p>
            <a:endParaRPr lang="pt-BR" dirty="0"/>
          </a:p>
          <a:p>
            <a:r>
              <a:rPr lang="pt-BR" dirty="0"/>
              <a:t>Os filtros vão ser</a:t>
            </a:r>
            <a:br>
              <a:rPr lang="pt-BR" dirty="0"/>
            </a:br>
            <a:r>
              <a:rPr lang="pt-BR" dirty="0"/>
              <a:t>produzidos a partir do</a:t>
            </a:r>
            <a:br>
              <a:rPr lang="pt-BR" dirty="0"/>
            </a:br>
            <a:r>
              <a:rPr lang="pt-BR" dirty="0"/>
              <a:t>treinamento da rede.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1213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E2963-FC5E-BCC6-2301-26BE8B47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2AB69C-B302-6451-ACF4-244EC8C55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camada de neurônios que aplicam o mesmo filtro criam um </a:t>
            </a:r>
            <a:r>
              <a:rPr lang="pt-BR" b="1" dirty="0" err="1"/>
              <a:t>feature</a:t>
            </a:r>
            <a:r>
              <a:rPr lang="pt-BR" b="1" dirty="0"/>
              <a:t> </a:t>
            </a:r>
            <a:r>
              <a:rPr lang="pt-BR" b="1" dirty="0" err="1"/>
              <a:t>map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Tem como objetivo destacar áreas da imagem no qual o filtro foi melhor ativado;</a:t>
            </a:r>
          </a:p>
          <a:p>
            <a:pPr lvl="1"/>
            <a:r>
              <a:rPr lang="pt-BR" dirty="0"/>
              <a:t>Mapa de ativação;</a:t>
            </a:r>
          </a:p>
          <a:p>
            <a:endParaRPr lang="pt-BR" dirty="0"/>
          </a:p>
          <a:p>
            <a:r>
              <a:rPr lang="pt-BR" dirty="0"/>
              <a:t>A quantidade de </a:t>
            </a:r>
            <a:r>
              <a:rPr lang="pt-BR" b="1" dirty="0" err="1"/>
              <a:t>feature</a:t>
            </a:r>
            <a:r>
              <a:rPr lang="pt-BR" b="1" dirty="0"/>
              <a:t> </a:t>
            </a:r>
            <a:r>
              <a:rPr lang="pt-BR" b="1" dirty="0" err="1"/>
              <a:t>maps</a:t>
            </a:r>
            <a:r>
              <a:rPr lang="pt-BR" dirty="0"/>
              <a:t> definem o comprimento da camada;</a:t>
            </a:r>
          </a:p>
        </p:txBody>
      </p:sp>
      <p:pic>
        <p:nvPicPr>
          <p:cNvPr id="5" name="Picture 4" descr="Surpresa - ícones de pessoas grátis">
            <a:extLst>
              <a:ext uri="{FF2B5EF4-FFF2-40B4-BE49-F238E27FC236}">
                <a16:creationId xmlns:a16="http://schemas.microsoft.com/office/drawing/2014/main" id="{3492E37E-66A6-4674-8329-E19E0D0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539" y="4681537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16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0890F-2FC5-275E-D1B3-C328868D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0BD7D5-313A-B250-0A42-7F610A68F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cada filtro se obtém uma representação do mapa de características, em que cada pixel é a saída de um neurônio;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5EA853-5F6A-771A-0EE2-4C1234B8D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38"/>
          <a:stretch/>
        </p:blipFill>
        <p:spPr>
          <a:xfrm>
            <a:off x="1770676" y="2716696"/>
            <a:ext cx="8650647" cy="414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24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0CC1C-69FE-2423-2F7E-E08D83D1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784663-DF08-4C8A-69EC-264A21760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neurônio da camada </a:t>
            </a:r>
            <a:r>
              <a:rPr lang="pt-BR" b="1" dirty="0"/>
              <a:t>K</a:t>
            </a:r>
            <a:r>
              <a:rPr lang="pt-BR" dirty="0"/>
              <a:t> está conectado aos neurônios da camada </a:t>
            </a:r>
            <a:r>
              <a:rPr lang="pt-BR" b="1" dirty="0"/>
              <a:t>K-1</a:t>
            </a:r>
            <a:r>
              <a:rPr lang="pt-BR" dirty="0"/>
              <a:t> no campo de percepção dentro de todos os mapas de características;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1266" name="Picture 2" descr="Input and output feature maps of a convolutional layer. | Download  Scientific Diagram">
            <a:extLst>
              <a:ext uri="{FF2B5EF4-FFF2-40B4-BE49-F238E27FC236}">
                <a16:creationId xmlns:a16="http://schemas.microsoft.com/office/drawing/2014/main" id="{6A48D739-6998-081B-713B-8D57CD6DB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885" y="3111416"/>
            <a:ext cx="6208229" cy="357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86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62947-43B1-0916-4B44-9892E9B5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</a:t>
            </a:r>
            <a:r>
              <a:rPr lang="pt-BR" dirty="0" err="1"/>
              <a:t>Convolucional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2D440F-686F-0C9A-A36F-0CE5F2F3D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camada </a:t>
            </a:r>
            <a:r>
              <a:rPr lang="pt-BR" dirty="0" err="1"/>
              <a:t>convolucional</a:t>
            </a:r>
            <a:r>
              <a:rPr lang="pt-BR" dirty="0"/>
              <a:t> é o principal bloco de construção de uma rede </a:t>
            </a:r>
            <a:r>
              <a:rPr lang="pt-BR" dirty="0" err="1"/>
              <a:t>convolucional</a:t>
            </a:r>
            <a:r>
              <a:rPr lang="pt-BR" dirty="0"/>
              <a:t>;</a:t>
            </a:r>
          </a:p>
          <a:p>
            <a:r>
              <a:rPr lang="pt-BR" dirty="0"/>
              <a:t>Ela contém um grupo de filtros e gera um vários mapas de características;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Nem todas as camadas de uma rede </a:t>
            </a:r>
            <a:r>
              <a:rPr lang="pt-BR" dirty="0" err="1"/>
              <a:t>convolucional</a:t>
            </a:r>
            <a:r>
              <a:rPr lang="pt-BR" dirty="0"/>
              <a:t> são camadas </a:t>
            </a:r>
            <a:r>
              <a:rPr lang="pt-BR" dirty="0" err="1"/>
              <a:t>convolucionais</a:t>
            </a:r>
            <a:r>
              <a:rPr lang="pt-BR" dirty="0"/>
              <a:t>; </a:t>
            </a:r>
          </a:p>
        </p:txBody>
      </p:sp>
      <p:pic>
        <p:nvPicPr>
          <p:cNvPr id="14340" name="Picture 4" descr="Surpresa - ícones de pessoas grátis">
            <a:extLst>
              <a:ext uri="{FF2B5EF4-FFF2-40B4-BE49-F238E27FC236}">
                <a16:creationId xmlns:a16="http://schemas.microsoft.com/office/drawing/2014/main" id="{C04C18F7-09ED-F27A-9593-6490CDD65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809" y="4369904"/>
            <a:ext cx="1275521" cy="127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3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B97E3-EAF3-1204-B534-AB5D978D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F4915F-FB9C-DBAE-D2C5-5DDF560050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Luiz Henrique B. Lago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9DE2C4-6451-3936-1EC0-3D010F2382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Cap 14 – </a:t>
            </a:r>
            <a:r>
              <a:rPr lang="pt-BR" dirty="0" err="1"/>
              <a:t>Deep</a:t>
            </a:r>
            <a:r>
              <a:rPr lang="pt-BR" dirty="0"/>
              <a:t> Computer Vision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Convolutional</a:t>
            </a:r>
            <a:r>
              <a:rPr lang="pt-BR" dirty="0"/>
              <a:t> Neural Networks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B700A72-501A-C229-57B7-1F50E764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777" y="681037"/>
            <a:ext cx="3040519" cy="3989161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0C44B57C-FAC0-560B-CF6E-EF940ADBB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28963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336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5ACD8-2F2F-E9AD-F251-064DEF1F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4F512-46CE-C016-0A66-F7D89B645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 o comprimento de cada nível;</a:t>
            </a:r>
          </a:p>
          <a:p>
            <a:endParaRPr lang="pt-BR" dirty="0"/>
          </a:p>
          <a:p>
            <a:r>
              <a:rPr lang="pt-BR" dirty="0"/>
              <a:t>Numa imagem, geralmente os canais são divididos pelos tons de cores (RGB); </a:t>
            </a:r>
          </a:p>
          <a:p>
            <a:r>
              <a:rPr lang="pt-BR" dirty="0"/>
              <a:t>A quantidade de </a:t>
            </a:r>
            <a:r>
              <a:rPr lang="pt-BR" b="1" dirty="0" err="1"/>
              <a:t>feature</a:t>
            </a:r>
            <a:r>
              <a:rPr lang="pt-BR" b="1" dirty="0"/>
              <a:t> </a:t>
            </a:r>
            <a:r>
              <a:rPr lang="pt-BR" b="1" dirty="0" err="1"/>
              <a:t>maps</a:t>
            </a:r>
            <a:r>
              <a:rPr lang="pt-BR" dirty="0"/>
              <a:t> representa também a quantidade de canais; </a:t>
            </a:r>
          </a:p>
        </p:txBody>
      </p:sp>
    </p:spTree>
    <p:extLst>
      <p:ext uri="{BB962C8B-B14F-4D97-AF65-F5344CB8AC3E}">
        <p14:creationId xmlns:p14="http://schemas.microsoft.com/office/powerpoint/2010/main" val="1648012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8459B-7937-2066-3089-137B4CFD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Camadas de Agrupamento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AA8E2C-BCEB-8821-F8AD-DDA09A75F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 como objetivo reduzir a matriz de informações de uma camada para outra;</a:t>
            </a:r>
          </a:p>
          <a:p>
            <a:r>
              <a:rPr lang="pt-BR" dirty="0"/>
              <a:t>Apresenta as mesmas características de campo de percepção;</a:t>
            </a:r>
          </a:p>
          <a:p>
            <a:r>
              <a:rPr lang="pt-BR" dirty="0"/>
              <a:t>Não contém pesos, ao invés, utiliza funções de agregação;</a:t>
            </a:r>
          </a:p>
          <a:p>
            <a:pPr lvl="1"/>
            <a:r>
              <a:rPr lang="pt-BR" dirty="0" err="1"/>
              <a:t>Eg</a:t>
            </a:r>
            <a:r>
              <a:rPr lang="pt-BR" dirty="0"/>
              <a:t>. Max, Min, Sum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A saída terá a mesma quantidade de canais que a entrada;</a:t>
            </a:r>
          </a:p>
        </p:txBody>
      </p:sp>
      <p:pic>
        <p:nvPicPr>
          <p:cNvPr id="4" name="Picture 4" descr="Surpresa - ícones de pessoas grátis">
            <a:extLst>
              <a:ext uri="{FF2B5EF4-FFF2-40B4-BE49-F238E27FC236}">
                <a16:creationId xmlns:a16="http://schemas.microsoft.com/office/drawing/2014/main" id="{96A51DB4-8890-A6D6-B19F-B3220FBA7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662" y="4874938"/>
            <a:ext cx="1302025" cy="130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247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96AA3-626F-D3A6-DDBA-50985DAD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Agrupamento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28C6C9-5786-00A0-775D-17B3C1EF7D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Exemplos concretos:</a:t>
            </a:r>
          </a:p>
          <a:p>
            <a:pPr lvl="1"/>
            <a:r>
              <a:rPr lang="pt-BR" dirty="0"/>
              <a:t>Sem </a:t>
            </a:r>
            <a:r>
              <a:rPr lang="pt-BR" b="1" dirty="0"/>
              <a:t>zero </a:t>
            </a:r>
            <a:r>
              <a:rPr lang="pt-BR" b="1" dirty="0" err="1"/>
              <a:t>padding</a:t>
            </a:r>
            <a:r>
              <a:rPr lang="pt-BR" dirty="0"/>
              <a:t>;</a:t>
            </a:r>
          </a:p>
          <a:p>
            <a:pPr lvl="1"/>
            <a:r>
              <a:rPr lang="pt-BR" b="1" dirty="0"/>
              <a:t>Kernel </a:t>
            </a:r>
            <a:r>
              <a:rPr lang="pt-BR" b="1" dirty="0" err="1"/>
              <a:t>size</a:t>
            </a:r>
            <a:r>
              <a:rPr lang="pt-BR" b="1" dirty="0"/>
              <a:t> </a:t>
            </a:r>
            <a:r>
              <a:rPr lang="pt-BR" dirty="0"/>
              <a:t>2;</a:t>
            </a:r>
          </a:p>
          <a:p>
            <a:pPr lvl="1"/>
            <a:r>
              <a:rPr lang="pt-BR" b="1" dirty="0" err="1"/>
              <a:t>Stride</a:t>
            </a:r>
            <a:r>
              <a:rPr lang="pt-BR" dirty="0"/>
              <a:t> 2;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1E56D1-71E3-F1FC-2318-838F0AB11B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2400" dirty="0"/>
              <a:t>Executa a média arredondada nos dados de entrada;</a:t>
            </a:r>
          </a:p>
        </p:txBody>
      </p:sp>
      <p:pic>
        <p:nvPicPr>
          <p:cNvPr id="13314" name="Picture 2" descr="What is Pooling in a Convolutional Neural Network (CNN): Pooling Layers  Explained - Programmathically">
            <a:extLst>
              <a:ext uri="{FF2B5EF4-FFF2-40B4-BE49-F238E27FC236}">
                <a16:creationId xmlns:a16="http://schemas.microsoft.com/office/drawing/2014/main" id="{32337B62-A017-BA80-AF6D-214DDF3FF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556" y="3429000"/>
            <a:ext cx="8454887" cy="324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170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85124-9947-004C-6FC0-69C8F237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Construção de uma rede </a:t>
            </a:r>
            <a:r>
              <a:rPr lang="pt-BR" dirty="0" err="1"/>
              <a:t>Convolucional</a:t>
            </a:r>
            <a:r>
              <a:rPr lang="pt-BR" dirty="0"/>
              <a:t>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46F263-7922-0009-C713-14CF266DE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dirty="0"/>
              <a:t>Geralmente uma rede </a:t>
            </a:r>
            <a:r>
              <a:rPr lang="pt-BR" dirty="0" err="1"/>
              <a:t>convolucional</a:t>
            </a:r>
            <a:r>
              <a:rPr lang="pt-BR" dirty="0"/>
              <a:t> é composta por:</a:t>
            </a:r>
          </a:p>
          <a:p>
            <a:pPr lvl="1"/>
            <a:r>
              <a:rPr lang="pt-BR" dirty="0"/>
              <a:t>Grupos de camadas </a:t>
            </a:r>
            <a:r>
              <a:rPr lang="pt-BR" dirty="0" err="1"/>
              <a:t>convolucionais</a:t>
            </a:r>
            <a:r>
              <a:rPr lang="pt-BR" dirty="0"/>
              <a:t> e uma camada de </a:t>
            </a:r>
            <a:r>
              <a:rPr lang="pt-BR" dirty="0" err="1"/>
              <a:t>pooling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Ao final algumas camadas de uma rede totalmente conectada;</a:t>
            </a:r>
          </a:p>
          <a:p>
            <a:pPr lvl="1"/>
            <a:r>
              <a:rPr lang="pt-BR" dirty="0"/>
              <a:t>A ultima camada resulta na predição de rede;</a:t>
            </a:r>
          </a:p>
          <a:p>
            <a:pPr lvl="1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DC8E2B9-E819-6DCE-C072-2F1E78253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797" y="4001294"/>
            <a:ext cx="7182264" cy="223897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5F485CD-6D8D-499F-B438-F31F78DB6C99}"/>
              </a:ext>
            </a:extLst>
          </p:cNvPr>
          <p:cNvSpPr txBox="1"/>
          <p:nvPr/>
        </p:nvSpPr>
        <p:spPr>
          <a:xfrm>
            <a:off x="3949148" y="6176963"/>
            <a:ext cx="2730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Identificador de Padrões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F1D2D79-1660-B7B6-30B4-2BD9BC661C3B}"/>
              </a:ext>
            </a:extLst>
          </p:cNvPr>
          <p:cNvSpPr txBox="1"/>
          <p:nvPr/>
        </p:nvSpPr>
        <p:spPr>
          <a:xfrm>
            <a:off x="7679634" y="6176963"/>
            <a:ext cx="1492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Classificador</a:t>
            </a:r>
          </a:p>
        </p:txBody>
      </p:sp>
    </p:spTree>
    <p:extLst>
      <p:ext uri="{BB962C8B-B14F-4D97-AF65-F5344CB8AC3E}">
        <p14:creationId xmlns:p14="http://schemas.microsoft.com/office/powerpoint/2010/main" val="856357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3B01A-D5F9-57AC-6C70-6E9B1A22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Construção de uma rede </a:t>
            </a:r>
            <a:r>
              <a:rPr lang="pt-BR" dirty="0" err="1"/>
              <a:t>Convolucional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F0932E-0D05-5DF2-4F99-45C80EBD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7609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6AFF4-5EA8-2DC4-ACF6-93599C91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Implementãção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17AAB-C42E-2863-9F6F-82F775BA3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Sei não....</a:t>
            </a:r>
          </a:p>
        </p:txBody>
      </p:sp>
    </p:spTree>
    <p:extLst>
      <p:ext uri="{BB962C8B-B14F-4D97-AF65-F5344CB8AC3E}">
        <p14:creationId xmlns:p14="http://schemas.microsoft.com/office/powerpoint/2010/main" val="372288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8F1D29F-3078-5533-8F35-5EF78EB0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Computacional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69BAFB-2F75-65EA-02CA-FAE8ACEF9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Analisar, interpretar e extrair informações de imagens;</a:t>
            </a:r>
          </a:p>
          <a:p>
            <a:endParaRPr lang="pt-BR" dirty="0"/>
          </a:p>
          <a:p>
            <a:r>
              <a:rPr lang="pt-BR" dirty="0"/>
              <a:t>Características de animais:</a:t>
            </a:r>
          </a:p>
          <a:p>
            <a:pPr lvl="1"/>
            <a:r>
              <a:rPr lang="pt-BR" dirty="0"/>
              <a:t>Reconhecer faces familiares;</a:t>
            </a:r>
          </a:p>
          <a:p>
            <a:pPr lvl="1"/>
            <a:r>
              <a:rPr lang="pt-BR" dirty="0"/>
              <a:t>Contar objetos;</a:t>
            </a:r>
          </a:p>
          <a:p>
            <a:pPr lvl="1"/>
            <a:r>
              <a:rPr lang="pt-BR" dirty="0"/>
              <a:t>Identificar cenários;</a:t>
            </a:r>
          </a:p>
          <a:p>
            <a:pPr lvl="1"/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123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D23E1-9921-6C7E-1239-2430CE8F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Computacional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84629A-A071-5827-26C3-B13B06B36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Informações facilmente</a:t>
            </a:r>
            <a:br>
              <a:rPr lang="pt-BR" dirty="0"/>
            </a:br>
            <a:r>
              <a:rPr lang="pt-BR" dirty="0"/>
              <a:t>reconhecidas:</a:t>
            </a:r>
          </a:p>
          <a:p>
            <a:pPr lvl="1"/>
            <a:r>
              <a:rPr lang="pt-BR" dirty="0"/>
              <a:t>São 3 Cachorros;</a:t>
            </a:r>
          </a:p>
          <a:p>
            <a:pPr lvl="1"/>
            <a:r>
              <a:rPr lang="pt-BR" dirty="0"/>
              <a:t>Estão num campo;</a:t>
            </a:r>
          </a:p>
          <a:p>
            <a:pPr lvl="1"/>
            <a:r>
              <a:rPr lang="pt-BR" dirty="0"/>
              <a:t>O do meio carrega algo; </a:t>
            </a:r>
          </a:p>
          <a:p>
            <a:endParaRPr lang="pt-BR" dirty="0"/>
          </a:p>
          <a:p>
            <a:r>
              <a:rPr lang="pt-BR" dirty="0"/>
              <a:t>Como abstrair isso para que </a:t>
            </a:r>
            <a:br>
              <a:rPr lang="pt-BR" dirty="0"/>
            </a:br>
            <a:r>
              <a:rPr lang="pt-BR" dirty="0"/>
              <a:t>uma máquina entenda?</a:t>
            </a:r>
          </a:p>
        </p:txBody>
      </p:sp>
      <p:pic>
        <p:nvPicPr>
          <p:cNvPr id="3074" name="Picture 2" descr="Quais são as características de um bom parque para cachorros?">
            <a:extLst>
              <a:ext uri="{FF2B5EF4-FFF2-40B4-BE49-F238E27FC236}">
                <a16:creationId xmlns:a16="http://schemas.microsoft.com/office/drawing/2014/main" id="{E3AFD870-34C0-7B49-5AAD-CC06FB1BF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r="15156"/>
          <a:stretch/>
        </p:blipFill>
        <p:spPr bwMode="auto">
          <a:xfrm>
            <a:off x="6355347" y="1440542"/>
            <a:ext cx="52511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70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25366-1855-B811-D9C7-8B832DEE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Córtex Visual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E2DDDD-0674-ED68-A17F-727DC6648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dirty="0"/>
          </a:p>
          <a:p>
            <a:r>
              <a:rPr lang="pt-BR" dirty="0"/>
              <a:t>Como o ser humano entende essas imagens?</a:t>
            </a:r>
          </a:p>
          <a:p>
            <a:endParaRPr lang="pt-BR" dirty="0"/>
          </a:p>
          <a:p>
            <a:r>
              <a:rPr lang="pt-BR" dirty="0"/>
              <a:t>Pesquisa de David H. Hubel e Torsten Wiesel (1958 e 1959);</a:t>
            </a:r>
          </a:p>
          <a:p>
            <a:r>
              <a:rPr lang="pt-BR" dirty="0"/>
              <a:t>Neurônios com campos de percepções pequenos;</a:t>
            </a:r>
          </a:p>
          <a:p>
            <a:r>
              <a:rPr lang="pt-BR" dirty="0"/>
              <a:t>Neurônios especializados:</a:t>
            </a:r>
          </a:p>
          <a:p>
            <a:pPr lvl="1"/>
            <a:r>
              <a:rPr lang="pt-BR" dirty="0"/>
              <a:t>Linhas;</a:t>
            </a:r>
          </a:p>
          <a:p>
            <a:pPr lvl="1"/>
            <a:r>
              <a:rPr lang="pt-BR" dirty="0"/>
              <a:t>Contornos;</a:t>
            </a:r>
          </a:p>
          <a:p>
            <a:pPr lvl="1"/>
            <a:r>
              <a:rPr lang="pt-BR" dirty="0"/>
              <a:t>Formas;</a:t>
            </a:r>
          </a:p>
          <a:p>
            <a:pPr lvl="1"/>
            <a:r>
              <a:rPr lang="pt-BR" dirty="0"/>
              <a:t>Reconhecimento de objeto;</a:t>
            </a:r>
          </a:p>
          <a:p>
            <a:pPr lvl="1"/>
            <a:r>
              <a:rPr lang="pt-BR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427353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CERM - Theory and Practice in Machine Learning and Computer Vision">
            <a:extLst>
              <a:ext uri="{FF2B5EF4-FFF2-40B4-BE49-F238E27FC236}">
                <a16:creationId xmlns:a16="http://schemas.microsoft.com/office/drawing/2014/main" id="{9B1513CB-4E02-CB31-3A74-376E63D4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95258" y="681037"/>
            <a:ext cx="4396741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29CFD8-4A48-3FDC-D0D2-741DF977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Córtex Visual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DB7E8A-25E7-D5FF-8FB1-D431C87FC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Neurônios com um campo visual maior:</a:t>
            </a:r>
          </a:p>
          <a:p>
            <a:pPr lvl="1"/>
            <a:r>
              <a:rPr lang="pt-BR" dirty="0"/>
              <a:t>Reagiam a padrões mais complexos;</a:t>
            </a:r>
          </a:p>
          <a:p>
            <a:pPr lvl="1"/>
            <a:r>
              <a:rPr lang="pt-BR" dirty="0"/>
              <a:t>Eram baseados na saída dos neurônios de campo visual menor;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Usavam os padrões simples encontrados para gerar padrões mais complexos;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567BA-C58C-6C68-3C66-CA1C983B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Convolucionais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796049-DE5E-B570-8CC9-7BC86343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Rede com neurônios:</a:t>
            </a:r>
          </a:p>
          <a:p>
            <a:pPr lvl="1"/>
            <a:r>
              <a:rPr lang="pt-BR" dirty="0"/>
              <a:t>Especializados em reconhecimentos de padrões;</a:t>
            </a:r>
          </a:p>
          <a:p>
            <a:pPr lvl="1"/>
            <a:r>
              <a:rPr lang="pt-BR" dirty="0"/>
              <a:t>Campo de visão pequeno;</a:t>
            </a:r>
          </a:p>
          <a:p>
            <a:pPr lvl="1"/>
            <a:endParaRPr lang="pt-BR" dirty="0"/>
          </a:p>
          <a:p>
            <a:r>
              <a:rPr lang="pt-BR" dirty="0"/>
              <a:t>Cada camada da rede se especializa em reconhecimentos mais complexos que a camada anterior;</a:t>
            </a:r>
          </a:p>
        </p:txBody>
      </p:sp>
      <p:pic>
        <p:nvPicPr>
          <p:cNvPr id="5122" name="Picture 2" descr="Do Deep Learning ,computer Vision And CNN, Prjects | kumarindustriesagro.com">
            <a:extLst>
              <a:ext uri="{FF2B5EF4-FFF2-40B4-BE49-F238E27FC236}">
                <a16:creationId xmlns:a16="http://schemas.microsoft.com/office/drawing/2014/main" id="{3386451A-80CB-754F-1EAA-82EADC8251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0" t="67090" b="3999"/>
          <a:stretch/>
        </p:blipFill>
        <p:spPr bwMode="auto">
          <a:xfrm>
            <a:off x="5500913" y="4625748"/>
            <a:ext cx="5569973" cy="177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49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74939-96CE-252D-7042-CFA286B1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Convolucionais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0F5B4-338D-F12B-5FDC-3EEFFA13A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Cada camada é conectada a uma fração da camada anterior;</a:t>
            </a:r>
          </a:p>
          <a:p>
            <a:pPr lvl="1"/>
            <a:r>
              <a:rPr lang="pt-BR" dirty="0"/>
              <a:t>Campo de percepção;</a:t>
            </a:r>
          </a:p>
          <a:p>
            <a:endParaRPr lang="pt-BR" dirty="0"/>
          </a:p>
          <a:p>
            <a:r>
              <a:rPr lang="pt-BR" dirty="0"/>
              <a:t> Uma rede pode conter múltiplas camadas;</a:t>
            </a:r>
          </a:p>
          <a:p>
            <a:endParaRPr lang="pt-BR" dirty="0"/>
          </a:p>
          <a:p>
            <a:r>
              <a:rPr lang="pt-BR" dirty="0"/>
              <a:t>A primeira camada é sempre a imagem de entrada;</a:t>
            </a:r>
          </a:p>
        </p:txBody>
      </p:sp>
    </p:spTree>
    <p:extLst>
      <p:ext uri="{BB962C8B-B14F-4D97-AF65-F5344CB8AC3E}">
        <p14:creationId xmlns:p14="http://schemas.microsoft.com/office/powerpoint/2010/main" val="111553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E01E6-0CD1-AA11-2C39-B8F14F96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Convolucionais</a:t>
            </a:r>
            <a:r>
              <a:rPr lang="pt-BR" dirty="0"/>
              <a:t> (Conceitos)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10F6BD-D798-45A8-A416-1D44A80B1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7171" cy="4351338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Kernel </a:t>
            </a:r>
            <a:r>
              <a:rPr lang="pt-BR" b="1" dirty="0" err="1"/>
              <a:t>size</a:t>
            </a:r>
            <a:r>
              <a:rPr lang="pt-BR" b="1" dirty="0"/>
              <a:t>:</a:t>
            </a:r>
          </a:p>
          <a:p>
            <a:pPr lvl="1"/>
            <a:r>
              <a:rPr lang="pt-BR" dirty="0"/>
              <a:t>Campo de percepção do </a:t>
            </a:r>
            <a:br>
              <a:rPr lang="pt-BR" dirty="0"/>
            </a:br>
            <a:r>
              <a:rPr lang="pt-BR" dirty="0"/>
              <a:t>neurônio;</a:t>
            </a:r>
          </a:p>
          <a:p>
            <a:endParaRPr lang="pt-BR" dirty="0"/>
          </a:p>
          <a:p>
            <a:r>
              <a:rPr lang="pt-BR" dirty="0"/>
              <a:t>É o tamanho do campo em</a:t>
            </a:r>
            <a:br>
              <a:rPr lang="pt-BR" dirty="0"/>
            </a:br>
            <a:r>
              <a:rPr lang="pt-BR" dirty="0"/>
              <a:t>altura x largura que o vai</a:t>
            </a:r>
            <a:br>
              <a:rPr lang="pt-BR" dirty="0"/>
            </a:br>
            <a:r>
              <a:rPr lang="pt-BR" dirty="0"/>
              <a:t>receber como input da </a:t>
            </a:r>
            <a:br>
              <a:rPr lang="pt-BR" dirty="0"/>
            </a:br>
            <a:r>
              <a:rPr lang="pt-BR" dirty="0"/>
              <a:t>camada anterior;</a:t>
            </a:r>
          </a:p>
          <a:p>
            <a:endParaRPr lang="pt-BR" dirty="0"/>
          </a:p>
          <a:p>
            <a:r>
              <a:rPr lang="pt-BR" dirty="0"/>
              <a:t>Altura e largura podem ter</a:t>
            </a:r>
            <a:br>
              <a:rPr lang="pt-BR" dirty="0"/>
            </a:br>
            <a:r>
              <a:rPr lang="pt-BR" dirty="0"/>
              <a:t>tamanhos diferentes</a:t>
            </a:r>
          </a:p>
          <a:p>
            <a:endParaRPr lang="pt-BR" dirty="0"/>
          </a:p>
        </p:txBody>
      </p:sp>
      <p:pic>
        <p:nvPicPr>
          <p:cNvPr id="6146" name="Picture 2" descr="Map of a Convolutional Layer, over 5 × 5 Kernel Size. | Download Scientific  Diagram">
            <a:extLst>
              <a:ext uri="{FF2B5EF4-FFF2-40B4-BE49-F238E27FC236}">
                <a16:creationId xmlns:a16="http://schemas.microsoft.com/office/drawing/2014/main" id="{50874E4C-BB0E-2B4A-D8BC-4248F6224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75" y="1299151"/>
            <a:ext cx="6384925" cy="410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urpresa - ícones de pessoas grátis">
            <a:extLst>
              <a:ext uri="{FF2B5EF4-FFF2-40B4-BE49-F238E27FC236}">
                <a16:creationId xmlns:a16="http://schemas.microsoft.com/office/drawing/2014/main" id="{61D63BE8-2872-B11B-B779-46C063547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367" y="5233067"/>
            <a:ext cx="1045265" cy="104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006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807</Words>
  <Application>Microsoft Office PowerPoint</Application>
  <PresentationFormat>Widescreen</PresentationFormat>
  <Paragraphs>155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Comic Sans MS</vt:lpstr>
      <vt:lpstr>Tema do Office</vt:lpstr>
      <vt:lpstr>Redes Neuras em Visão Computacional</vt:lpstr>
      <vt:lpstr>Apresentações</vt:lpstr>
      <vt:lpstr>Visão Computacional</vt:lpstr>
      <vt:lpstr>Visão Computacional</vt:lpstr>
      <vt:lpstr>Arquitetura do Córtex Visual</vt:lpstr>
      <vt:lpstr>Arquitetura do Córtex Visual</vt:lpstr>
      <vt:lpstr>Redes Convolucionais</vt:lpstr>
      <vt:lpstr>Redes Convolucionais</vt:lpstr>
      <vt:lpstr>Redes Convolucionais (Conceitos)</vt:lpstr>
      <vt:lpstr>Redes Convolucionais (Conceitos)</vt:lpstr>
      <vt:lpstr>Redes Convolucionais (Conceitos)</vt:lpstr>
      <vt:lpstr>Redes Convolucionais (Conceitos)</vt:lpstr>
      <vt:lpstr>Redes Convolucionais (Conceitos)</vt:lpstr>
      <vt:lpstr>Redes Convolucionais (Conceitos)</vt:lpstr>
      <vt:lpstr>Filtros</vt:lpstr>
      <vt:lpstr>Mapa de Características</vt:lpstr>
      <vt:lpstr>Mapa de Características</vt:lpstr>
      <vt:lpstr>Mapa de Características</vt:lpstr>
      <vt:lpstr>Camada Convolucional</vt:lpstr>
      <vt:lpstr>Canais</vt:lpstr>
      <vt:lpstr>Camadas de Agrupamento</vt:lpstr>
      <vt:lpstr>Camada de Agrupamento</vt:lpstr>
      <vt:lpstr>Construção de uma rede Convolucional </vt:lpstr>
      <vt:lpstr>Construção de uma rede Convolucional </vt:lpstr>
      <vt:lpstr>Implementãção?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Neuras em Visão Computacional</dc:title>
  <dc:creator>Crazy NDS</dc:creator>
  <cp:lastModifiedBy>Crazy NDS</cp:lastModifiedBy>
  <cp:revision>2</cp:revision>
  <dcterms:created xsi:type="dcterms:W3CDTF">2023-04-25T22:57:10Z</dcterms:created>
  <dcterms:modified xsi:type="dcterms:W3CDTF">2023-04-26T16:45:20Z</dcterms:modified>
</cp:coreProperties>
</file>