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8" r:id="rId15"/>
    <p:sldId id="271" r:id="rId16"/>
  </p:sldIdLst>
  <p:sldSz cx="9144000" cy="5143500" type="screen16x9"/>
  <p:notesSz cx="6858000" cy="9144000"/>
  <p:embeddedFontLst>
    <p:embeddedFont>
      <p:font typeface="Franklin Gothic" panose="020B0604020202020204" charset="0"/>
      <p:bold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  <p:embeddedFont>
      <p:font typeface="Mandali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A13D8-09F9-4715-B09E-51F48A01E699}">
  <a:tblStyle styleId="{145A13D8-09F9-4715-B09E-51F48A01E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42eac2dc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42eac2dc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42eac2dc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42eac2dc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42eac2dce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42eac2dce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26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42eac2dce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42eac2dce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42eac2dce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42eac2dce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42eac2dc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42eac2dc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42eac2dc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42eac2dc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42eac2dc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42eac2dc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8c9deb0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8c9deb0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8c9deb05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8c9deb05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a42eac2dc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a42eac2dc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42eac2dce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42eac2dce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42eac2dce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42eac2dce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775291" y="1587136"/>
            <a:ext cx="41187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sz="45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" y="569065"/>
            <a:ext cx="4574436" cy="4574436"/>
            <a:chOff x="0" y="12289"/>
            <a:chExt cx="3550" cy="3551"/>
          </a:xfrm>
        </p:grpSpPr>
        <p:sp>
          <p:nvSpPr>
            <p:cNvPr id="14" name="Google Shape;14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775291" y="3412165"/>
            <a:ext cx="41187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16" name="Google Shape;11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9" name="Google Shape;119;p11"/>
          <p:cNvSpPr>
            <a:spLocks noGrp="1"/>
          </p:cNvSpPr>
          <p:nvPr>
            <p:ph type="pic" idx="2"/>
          </p:nvPr>
        </p:nvSpPr>
        <p:spPr>
          <a:xfrm>
            <a:off x="715701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56493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1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1"/>
          <p:cNvSpPr>
            <a:spLocks noGrp="1"/>
          </p:cNvSpPr>
          <p:nvPr>
            <p:ph type="pic" idx="3"/>
          </p:nvPr>
        </p:nvSpPr>
        <p:spPr>
          <a:xfrm>
            <a:off x="2743710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714375" y="4044877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4"/>
          </p:nvPr>
        </p:nvSpPr>
        <p:spPr>
          <a:xfrm>
            <a:off x="714375" y="3740059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5"/>
          </p:nvPr>
        </p:nvSpPr>
        <p:spPr>
          <a:xfrm>
            <a:off x="2747282" y="4044877"/>
            <a:ext cx="159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6"/>
          </p:nvPr>
        </p:nvSpPr>
        <p:spPr>
          <a:xfrm>
            <a:off x="2747282" y="3740059"/>
            <a:ext cx="15960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7"/>
          </p:nvPr>
        </p:nvSpPr>
        <p:spPr>
          <a:xfrm>
            <a:off x="4775291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8"/>
          </p:nvPr>
        </p:nvSpPr>
        <p:spPr>
          <a:xfrm>
            <a:off x="4775291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9"/>
          </p:nvPr>
        </p:nvSpPr>
        <p:spPr>
          <a:xfrm>
            <a:off x="6832691" y="4044877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3"/>
          </p:nvPr>
        </p:nvSpPr>
        <p:spPr>
          <a:xfrm>
            <a:off x="6832691" y="3740059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32" name="Google Shape;132;p11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7" name="Google Shape;137;p11"/>
          <p:cNvSpPr>
            <a:spLocks noGrp="1"/>
          </p:cNvSpPr>
          <p:nvPr>
            <p:ph type="pic" idx="14"/>
          </p:nvPr>
        </p:nvSpPr>
        <p:spPr>
          <a:xfrm>
            <a:off x="4771719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1"/>
          <p:cNvSpPr>
            <a:spLocks noGrp="1"/>
          </p:cNvSpPr>
          <p:nvPr>
            <p:ph type="pic" idx="15"/>
          </p:nvPr>
        </p:nvSpPr>
        <p:spPr>
          <a:xfrm>
            <a:off x="6834017" y="1929662"/>
            <a:ext cx="1588800" cy="152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1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2"/>
          <p:cNvCxnSpPr/>
          <p:nvPr/>
        </p:nvCxnSpPr>
        <p:spPr>
          <a:xfrm flipH="1">
            <a:off x="784571" y="1660337"/>
            <a:ext cx="15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2"/>
          <p:cNvCxnSpPr/>
          <p:nvPr/>
        </p:nvCxnSpPr>
        <p:spPr>
          <a:xfrm flipH="1">
            <a:off x="4635296" y="1660337"/>
            <a:ext cx="84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2"/>
          <p:cNvCxnSpPr/>
          <p:nvPr/>
        </p:nvCxnSpPr>
        <p:spPr>
          <a:xfrm flipH="1">
            <a:off x="6559319" y="2928534"/>
            <a:ext cx="15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2"/>
          <p:cNvCxnSpPr/>
          <p:nvPr/>
        </p:nvCxnSpPr>
        <p:spPr>
          <a:xfrm flipH="1">
            <a:off x="2708419" y="2921956"/>
            <a:ext cx="1500" cy="13716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72716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972716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3"/>
          </p:nvPr>
        </p:nvSpPr>
        <p:spPr>
          <a:xfrm>
            <a:off x="2923349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4"/>
          </p:nvPr>
        </p:nvSpPr>
        <p:spPr>
          <a:xfrm>
            <a:off x="2923349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5"/>
          </p:nvPr>
        </p:nvSpPr>
        <p:spPr>
          <a:xfrm>
            <a:off x="6751283" y="3815496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6"/>
          </p:nvPr>
        </p:nvSpPr>
        <p:spPr>
          <a:xfrm>
            <a:off x="6751283" y="3526431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7"/>
          </p:nvPr>
        </p:nvSpPr>
        <p:spPr>
          <a:xfrm>
            <a:off x="4828607" y="220114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8"/>
          </p:nvPr>
        </p:nvSpPr>
        <p:spPr>
          <a:xfrm>
            <a:off x="4828607" y="1926515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56" name="Google Shape;156;p12"/>
          <p:cNvCxnSpPr/>
          <p:nvPr/>
        </p:nvCxnSpPr>
        <p:spPr>
          <a:xfrm>
            <a:off x="725767" y="2976585"/>
            <a:ext cx="77067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2"/>
          <p:cNvSpPr/>
          <p:nvPr/>
        </p:nvSpPr>
        <p:spPr>
          <a:xfrm>
            <a:off x="723242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26486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4574143" y="2912431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6499593" y="2919009"/>
            <a:ext cx="122400" cy="1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3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66" name="Google Shape;166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13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714375" y="1725117"/>
            <a:ext cx="2277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2"/>
          </p:nvPr>
        </p:nvSpPr>
        <p:spPr>
          <a:xfrm>
            <a:off x="714375" y="2099360"/>
            <a:ext cx="22773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3"/>
          </p:nvPr>
        </p:nvSpPr>
        <p:spPr>
          <a:xfrm>
            <a:off x="3427029" y="1725117"/>
            <a:ext cx="2277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4"/>
          </p:nvPr>
        </p:nvSpPr>
        <p:spPr>
          <a:xfrm>
            <a:off x="3427029" y="2099360"/>
            <a:ext cx="22881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5"/>
          </p:nvPr>
        </p:nvSpPr>
        <p:spPr>
          <a:xfrm>
            <a:off x="6140263" y="1725117"/>
            <a:ext cx="2277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6"/>
          </p:nvPr>
        </p:nvSpPr>
        <p:spPr>
          <a:xfrm>
            <a:off x="6140263" y="2099360"/>
            <a:ext cx="22773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77" name="Google Shape;177;p13"/>
          <p:cNvCxnSpPr/>
          <p:nvPr/>
        </p:nvCxnSpPr>
        <p:spPr>
          <a:xfrm>
            <a:off x="3427029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13"/>
          <p:cNvCxnSpPr/>
          <p:nvPr/>
        </p:nvCxnSpPr>
        <p:spPr>
          <a:xfrm>
            <a:off x="6140263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1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4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714375" y="1992678"/>
            <a:ext cx="362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86" name="Google Shape;186;p14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187" name="Google Shape;18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0" name="Google Shape;190;p14"/>
          <p:cNvSpPr txBox="1">
            <a:spLocks noGrp="1"/>
          </p:cNvSpPr>
          <p:nvPr>
            <p:ph type="body" idx="2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3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4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5"/>
          </p:nvPr>
        </p:nvSpPr>
        <p:spPr>
          <a:xfrm>
            <a:off x="714375" y="3763426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6"/>
          </p:nvPr>
        </p:nvSpPr>
        <p:spPr>
          <a:xfrm>
            <a:off x="714375" y="3485248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7"/>
          </p:nvPr>
        </p:nvSpPr>
        <p:spPr>
          <a:xfrm>
            <a:off x="4799735" y="1992678"/>
            <a:ext cx="362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8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body" idx="9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3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21" name="Google Shape;21;p3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714375" y="145099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714375" y="2113722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714375" y="1657350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2747282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2747282" y="2113722"/>
            <a:ext cx="159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4"/>
          </p:nvPr>
        </p:nvSpPr>
        <p:spPr>
          <a:xfrm>
            <a:off x="2747282" y="1657350"/>
            <a:ext cx="15960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3"/>
          <p:cNvCxnSpPr/>
          <p:nvPr/>
        </p:nvCxnSpPr>
        <p:spPr>
          <a:xfrm>
            <a:off x="714375" y="3186089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3"/>
          <p:cNvSpPr txBox="1">
            <a:spLocks noGrp="1"/>
          </p:cNvSpPr>
          <p:nvPr>
            <p:ph type="body" idx="5"/>
          </p:nvPr>
        </p:nvSpPr>
        <p:spPr>
          <a:xfrm>
            <a:off x="714375" y="3848474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6"/>
          </p:nvPr>
        </p:nvSpPr>
        <p:spPr>
          <a:xfrm>
            <a:off x="714375" y="3392102"/>
            <a:ext cx="16002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2747282" y="3189083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3"/>
          <p:cNvSpPr txBox="1">
            <a:spLocks noGrp="1"/>
          </p:cNvSpPr>
          <p:nvPr>
            <p:ph type="body" idx="7"/>
          </p:nvPr>
        </p:nvSpPr>
        <p:spPr>
          <a:xfrm>
            <a:off x="2747282" y="3848474"/>
            <a:ext cx="159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8"/>
          </p:nvPr>
        </p:nvSpPr>
        <p:spPr>
          <a:xfrm>
            <a:off x="2747282" y="3392102"/>
            <a:ext cx="15960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3"/>
          <p:cNvCxnSpPr/>
          <p:nvPr/>
        </p:nvCxnSpPr>
        <p:spPr>
          <a:xfrm>
            <a:off x="4775291" y="3189083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3"/>
          <p:cNvSpPr txBox="1">
            <a:spLocks noGrp="1"/>
          </p:cNvSpPr>
          <p:nvPr>
            <p:ph type="body" idx="9"/>
          </p:nvPr>
        </p:nvSpPr>
        <p:spPr>
          <a:xfrm>
            <a:off x="4775291" y="3848474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3"/>
          </p:nvPr>
        </p:nvSpPr>
        <p:spPr>
          <a:xfrm>
            <a:off x="4775291" y="3392102"/>
            <a:ext cx="15969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47" name="Google Shape;47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0" name="Google Shape;50;p4"/>
          <p:cNvSpPr>
            <a:spLocks noGrp="1"/>
          </p:cNvSpPr>
          <p:nvPr>
            <p:ph type="pic" idx="2"/>
          </p:nvPr>
        </p:nvSpPr>
        <p:spPr>
          <a:xfrm>
            <a:off x="4572000" y="-16907"/>
            <a:ext cx="4572000" cy="5177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4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14374" y="1717022"/>
            <a:ext cx="3429000" cy="2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>
            <a:spLocks noGrp="1"/>
          </p:cNvSpPr>
          <p:nvPr>
            <p:ph type="chart" idx="2"/>
          </p:nvPr>
        </p:nvSpPr>
        <p:spPr>
          <a:xfrm>
            <a:off x="714375" y="1454331"/>
            <a:ext cx="7764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5172075" y="3826547"/>
            <a:ext cx="36861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marL="1371600" lvl="2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2"/>
          </p:nvPr>
        </p:nvSpPr>
        <p:spPr>
          <a:xfrm>
            <a:off x="5180717" y="2693324"/>
            <a:ext cx="36774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180717" y="1630243"/>
            <a:ext cx="3677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72" name="Google Shape;72;p7"/>
          <p:cNvCxnSpPr/>
          <p:nvPr/>
        </p:nvCxnSpPr>
        <p:spPr>
          <a:xfrm>
            <a:off x="5172075" y="2425277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7"/>
          <p:cNvSpPr>
            <a:spLocks noGrp="1"/>
          </p:cNvSpPr>
          <p:nvPr>
            <p:ph type="pic" idx="3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" name="Google Shape;74;p7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75" name="Google Shape;75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8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80" name="Google Shape;80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8"/>
          <p:cNvCxnSpPr/>
          <p:nvPr/>
        </p:nvCxnSpPr>
        <p:spPr>
          <a:xfrm>
            <a:off x="71437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8"/>
          <p:cNvSpPr txBox="1">
            <a:spLocks noGrp="1"/>
          </p:cNvSpPr>
          <p:nvPr>
            <p:ph type="body" idx="1"/>
          </p:nvPr>
        </p:nvSpPr>
        <p:spPr>
          <a:xfrm>
            <a:off x="723017" y="1725738"/>
            <a:ext cx="3620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2"/>
          </p:nvPr>
        </p:nvSpPr>
        <p:spPr>
          <a:xfrm>
            <a:off x="4772025" y="1725738"/>
            <a:ext cx="35736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3"/>
          </p:nvPr>
        </p:nvSpPr>
        <p:spPr>
          <a:xfrm>
            <a:off x="723017" y="2099360"/>
            <a:ext cx="36204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4"/>
          </p:nvPr>
        </p:nvSpPr>
        <p:spPr>
          <a:xfrm>
            <a:off x="4772025" y="2099360"/>
            <a:ext cx="35673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89" name="Google Shape;89;p8"/>
          <p:cNvCxnSpPr/>
          <p:nvPr/>
        </p:nvCxnSpPr>
        <p:spPr>
          <a:xfrm>
            <a:off x="4772025" y="1454331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8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5395457" y="2284078"/>
            <a:ext cx="3706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sz="3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9"/>
          <p:cNvCxnSpPr/>
          <p:nvPr/>
        </p:nvCxnSpPr>
        <p:spPr>
          <a:xfrm>
            <a:off x="5366041" y="3002908"/>
            <a:ext cx="1600200" cy="30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7" name="Google Shape;97;p9"/>
          <p:cNvGrpSpPr/>
          <p:nvPr/>
        </p:nvGrpSpPr>
        <p:grpSpPr>
          <a:xfrm rot="10800000">
            <a:off x="7132320" y="-2"/>
            <a:ext cx="2011679" cy="2011678"/>
            <a:chOff x="0" y="12289"/>
            <a:chExt cx="3550" cy="3551"/>
          </a:xfrm>
        </p:grpSpPr>
        <p:sp>
          <p:nvSpPr>
            <p:cNvPr id="98" name="Google Shape;98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23017" y="1857375"/>
            <a:ext cx="53493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sz="21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524961" y="411218"/>
            <a:ext cx="1191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100"/>
          </a:p>
        </p:txBody>
      </p:sp>
      <p:grpSp>
        <p:nvGrpSpPr>
          <p:cNvPr id="104" name="Google Shape;104;p10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05" name="Google Shape;105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 rot="5400000" flipH="1">
            <a:off x="0" y="2925099"/>
            <a:ext cx="2219420" cy="2219419"/>
            <a:chOff x="0" y="12289"/>
            <a:chExt cx="3550" cy="3551"/>
          </a:xfrm>
        </p:grpSpPr>
        <p:sp>
          <p:nvSpPr>
            <p:cNvPr id="111" name="Google Shape;111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8663" y="1369219"/>
            <a:ext cx="7786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4375" y="273844"/>
            <a:ext cx="7800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sz="33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44090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121093" y="4749165"/>
            <a:ext cx="11229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ctrTitle"/>
          </p:nvPr>
        </p:nvSpPr>
        <p:spPr>
          <a:xfrm>
            <a:off x="1961500" y="285750"/>
            <a:ext cx="6932400" cy="24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Computer Vision based Age Classification based on Hand image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4753225" y="3323550"/>
            <a:ext cx="4600500" cy="153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Guided by: Prof. Jyoti Madake</a:t>
            </a:r>
            <a:endParaRPr sz="15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Presented by:</a:t>
            </a:r>
            <a:endParaRPr sz="15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36.Akshata Kodak</a:t>
            </a:r>
            <a:endParaRPr sz="15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41.Omkar Kulkarni</a:t>
            </a:r>
            <a:endParaRPr sz="15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49.Prutha Mane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723025" y="223628"/>
            <a:ext cx="3706200" cy="8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Techniques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654902" y="1961809"/>
            <a:ext cx="16002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Features extracted are energy, correlation, dissimilarity, contrast, and entropy.</a:t>
            </a:r>
            <a:endParaRPr sz="1200" dirty="0"/>
          </a:p>
        </p:txBody>
      </p:sp>
      <p:sp>
        <p:nvSpPr>
          <p:cNvPr id="296" name="Google Shape;296;p25"/>
          <p:cNvSpPr txBox="1">
            <a:spLocks noGrp="1"/>
          </p:cNvSpPr>
          <p:nvPr>
            <p:ph type="body" idx="2"/>
          </p:nvPr>
        </p:nvSpPr>
        <p:spPr>
          <a:xfrm>
            <a:off x="714375" y="1657350"/>
            <a:ext cx="16002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/>
              <a:t>GLCM</a:t>
            </a:r>
            <a:endParaRPr sz="2100"/>
          </a:p>
        </p:txBody>
      </p:sp>
      <p:sp>
        <p:nvSpPr>
          <p:cNvPr id="297" name="Google Shape;297;p25"/>
          <p:cNvSpPr txBox="1">
            <a:spLocks noGrp="1"/>
          </p:cNvSpPr>
          <p:nvPr>
            <p:ph type="body" idx="3"/>
          </p:nvPr>
        </p:nvSpPr>
        <p:spPr>
          <a:xfrm>
            <a:off x="2576125" y="1942232"/>
            <a:ext cx="1596000" cy="10638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6510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</a:rPr>
              <a:t>A kernel size of 3x3 is used with sigma=pi/4 and theta=2 </a:t>
            </a:r>
            <a:endParaRPr lang="en-US" sz="1200" dirty="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4"/>
          </p:nvPr>
        </p:nvSpPr>
        <p:spPr>
          <a:xfrm>
            <a:off x="2747275" y="1657350"/>
            <a:ext cx="15960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dirty="0"/>
              <a:t>Gabor</a:t>
            </a:r>
            <a:endParaRPr sz="2100" dirty="0"/>
          </a:p>
        </p:txBody>
      </p:sp>
      <p:sp>
        <p:nvSpPr>
          <p:cNvPr id="299" name="Google Shape;299;p25"/>
          <p:cNvSpPr txBox="1">
            <a:spLocks noGrp="1"/>
          </p:cNvSpPr>
          <p:nvPr>
            <p:ph type="body" idx="5"/>
          </p:nvPr>
        </p:nvSpPr>
        <p:spPr>
          <a:xfrm>
            <a:off x="714375" y="3848476"/>
            <a:ext cx="16002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Parameters used- n points=24 and radius=3</a:t>
            </a:r>
            <a:endParaRPr sz="1200" dirty="0"/>
          </a:p>
        </p:txBody>
      </p:sp>
      <p:sp>
        <p:nvSpPr>
          <p:cNvPr id="300" name="Google Shape;300;p25"/>
          <p:cNvSpPr txBox="1">
            <a:spLocks noGrp="1"/>
          </p:cNvSpPr>
          <p:nvPr>
            <p:ph type="body" idx="6"/>
          </p:nvPr>
        </p:nvSpPr>
        <p:spPr>
          <a:xfrm>
            <a:off x="714375" y="3392098"/>
            <a:ext cx="1600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LBP</a:t>
            </a:r>
            <a:endParaRPr sz="2000"/>
          </a:p>
        </p:txBody>
      </p:sp>
      <p:sp>
        <p:nvSpPr>
          <p:cNvPr id="301" name="Google Shape;301;p25"/>
          <p:cNvSpPr txBox="1">
            <a:spLocks noGrp="1"/>
          </p:cNvSpPr>
          <p:nvPr>
            <p:ph type="body" idx="7"/>
          </p:nvPr>
        </p:nvSpPr>
        <p:spPr>
          <a:xfrm>
            <a:off x="2747282" y="3848474"/>
            <a:ext cx="15960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The corresponding parameters of gabor and LBP are used</a:t>
            </a:r>
            <a:endParaRPr sz="1200" dirty="0"/>
          </a:p>
        </p:txBody>
      </p:sp>
      <p:sp>
        <p:nvSpPr>
          <p:cNvPr id="302" name="Google Shape;302;p25"/>
          <p:cNvSpPr txBox="1">
            <a:spLocks noGrp="1"/>
          </p:cNvSpPr>
          <p:nvPr>
            <p:ph type="body" idx="8"/>
          </p:nvPr>
        </p:nvSpPr>
        <p:spPr>
          <a:xfrm>
            <a:off x="2747275" y="3392098"/>
            <a:ext cx="15960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Gabor + LBP</a:t>
            </a:r>
            <a:endParaRPr sz="2000"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9"/>
          </p:nvPr>
        </p:nvSpPr>
        <p:spPr>
          <a:xfrm>
            <a:off x="4775291" y="3848474"/>
            <a:ext cx="15969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The corresponding parameters of GLCM and Gabor are used</a:t>
            </a:r>
            <a:endParaRPr sz="1200" dirty="0"/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13"/>
          </p:nvPr>
        </p:nvSpPr>
        <p:spPr>
          <a:xfrm>
            <a:off x="4775300" y="3392100"/>
            <a:ext cx="18540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GLCM + Gabor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723025" y="385150"/>
            <a:ext cx="3706200" cy="91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Accuracies Obtained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121929-0F66-4AFD-C5A2-E8A03DA2425C}"/>
              </a:ext>
            </a:extLst>
          </p:cNvPr>
          <p:cNvGraphicFramePr>
            <a:graphicFrameLocks noGrp="1"/>
          </p:cNvGraphicFramePr>
          <p:nvPr/>
        </p:nvGraphicFramePr>
        <p:xfrm>
          <a:off x="1173975" y="2023110"/>
          <a:ext cx="5970239" cy="2465490"/>
        </p:xfrm>
        <a:graphic>
          <a:graphicData uri="http://schemas.openxmlformats.org/drawingml/2006/table">
            <a:tbl>
              <a:tblPr/>
              <a:tblGrid>
                <a:gridCol w="1330004">
                  <a:extLst>
                    <a:ext uri="{9D8B030D-6E8A-4147-A177-3AD203B41FA5}">
                      <a16:colId xmlns:a16="http://schemas.microsoft.com/office/drawing/2014/main" val="821007854"/>
                    </a:ext>
                  </a:extLst>
                </a:gridCol>
                <a:gridCol w="1078781">
                  <a:extLst>
                    <a:ext uri="{9D8B030D-6E8A-4147-A177-3AD203B41FA5}">
                      <a16:colId xmlns:a16="http://schemas.microsoft.com/office/drawing/2014/main" val="1654255277"/>
                    </a:ext>
                  </a:extLst>
                </a:gridCol>
                <a:gridCol w="916225">
                  <a:extLst>
                    <a:ext uri="{9D8B030D-6E8A-4147-A177-3AD203B41FA5}">
                      <a16:colId xmlns:a16="http://schemas.microsoft.com/office/drawing/2014/main" val="3185874995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996248682"/>
                    </a:ext>
                  </a:extLst>
                </a:gridCol>
                <a:gridCol w="1049225">
                  <a:extLst>
                    <a:ext uri="{9D8B030D-6E8A-4147-A177-3AD203B41FA5}">
                      <a16:colId xmlns:a16="http://schemas.microsoft.com/office/drawing/2014/main" val="3219436684"/>
                    </a:ext>
                  </a:extLst>
                </a:gridCol>
                <a:gridCol w="886669">
                  <a:extLst>
                    <a:ext uri="{9D8B030D-6E8A-4147-A177-3AD203B41FA5}">
                      <a16:colId xmlns:a16="http://schemas.microsoft.com/office/drawing/2014/main" val="2189111807"/>
                    </a:ext>
                  </a:extLst>
                </a:gridCol>
              </a:tblGrid>
              <a:tr h="406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Classifier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GLCM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Gabor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LBP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Gabor +GLCM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Gabor +LBP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53606"/>
                  </a:ext>
                </a:extLst>
              </a:tr>
              <a:tr h="406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  <a:latin typeface="Franklin Gothic" panose="020B0604020202020204" charset="0"/>
                        </a:rPr>
                        <a:t>XGBoost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0.869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0.869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0.7944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0.825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367974"/>
                  </a:ext>
                </a:extLst>
              </a:tr>
              <a:tr h="406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Linear SVM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0.841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0.8669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0.7055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0.804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0.726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54421"/>
                  </a:ext>
                </a:extLst>
              </a:tr>
              <a:tr h="406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KNN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0.856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0.7007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0.912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780578"/>
                  </a:ext>
                </a:extLst>
              </a:tr>
              <a:tr h="406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Random forest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0.805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0.809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0.945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01015"/>
                  </a:ext>
                </a:extLst>
              </a:tr>
              <a:tr h="406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Decision Tree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0.658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0.808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Franklin Gothic" panose="020B0604020202020204" charset="0"/>
                        </a:rPr>
                        <a:t>0.7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0.725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Franklin Gothic" panose="020B0604020202020204" charset="0"/>
                        </a:rPr>
                        <a:t>0.635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5545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699825" y="657225"/>
            <a:ext cx="4486800" cy="48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 Metrics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9FDB9-7CAB-DF83-AC31-F333D010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32" y="1842156"/>
            <a:ext cx="4827339" cy="29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66DE20-FB2E-9A8C-6CBE-0526298E6EBA}"/>
              </a:ext>
            </a:extLst>
          </p:cNvPr>
          <p:cNvGrpSpPr/>
          <p:nvPr/>
        </p:nvGrpSpPr>
        <p:grpSpPr>
          <a:xfrm>
            <a:off x="419100" y="1771926"/>
            <a:ext cx="8305800" cy="3371574"/>
            <a:chOff x="0" y="202206"/>
            <a:chExt cx="8661228" cy="3478254"/>
          </a:xfrm>
        </p:grpSpPr>
        <p:pic>
          <p:nvPicPr>
            <p:cNvPr id="5" name="Picture 4" descr="Timeline">
              <a:extLst>
                <a:ext uri="{FF2B5EF4-FFF2-40B4-BE49-F238E27FC236}">
                  <a16:creationId xmlns:a16="http://schemas.microsoft.com/office/drawing/2014/main" id="{366F165D-7A9A-6D77-68D1-D87AFEB40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6" b="52826"/>
            <a:stretch/>
          </p:blipFill>
          <p:spPr>
            <a:xfrm>
              <a:off x="0" y="540760"/>
              <a:ext cx="8661228" cy="12880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AEF64C-72CA-ABAA-D893-6072B1CB8ADC}"/>
                </a:ext>
              </a:extLst>
            </p:cNvPr>
            <p:cNvSpPr txBox="1"/>
            <p:nvPr/>
          </p:nvSpPr>
          <p:spPr>
            <a:xfrm>
              <a:off x="2590801" y="1941333"/>
              <a:ext cx="1310640" cy="41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Adult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Adult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EAB542-354F-719E-E119-CBB568B6F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129"/>
            <a:stretch/>
          </p:blipFill>
          <p:spPr>
            <a:xfrm>
              <a:off x="0" y="2279887"/>
              <a:ext cx="8661228" cy="14005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CB44F3-2315-3F6C-7382-A738E97DA1F0}"/>
                </a:ext>
              </a:extLst>
            </p:cNvPr>
            <p:cNvSpPr txBox="1"/>
            <p:nvPr/>
          </p:nvSpPr>
          <p:spPr>
            <a:xfrm>
              <a:off x="396240" y="1941333"/>
              <a:ext cx="1310640" cy="570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Young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Young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403C9A-ECE5-6244-F977-3083000177BC}"/>
                </a:ext>
              </a:extLst>
            </p:cNvPr>
            <p:cNvSpPr txBox="1"/>
            <p:nvPr/>
          </p:nvSpPr>
          <p:spPr>
            <a:xfrm>
              <a:off x="4785360" y="1941333"/>
              <a:ext cx="1310640" cy="570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Young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Young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FF4B88-29C7-4171-29B6-7013855A758E}"/>
                </a:ext>
              </a:extLst>
            </p:cNvPr>
            <p:cNvSpPr txBox="1"/>
            <p:nvPr/>
          </p:nvSpPr>
          <p:spPr>
            <a:xfrm>
              <a:off x="6979920" y="1941333"/>
              <a:ext cx="1310640" cy="41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Adult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Adult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68DF00-074C-09C4-401C-A5A42B13C2F8}"/>
                </a:ext>
              </a:extLst>
            </p:cNvPr>
            <p:cNvSpPr txBox="1"/>
            <p:nvPr/>
          </p:nvSpPr>
          <p:spPr>
            <a:xfrm>
              <a:off x="396240" y="202206"/>
              <a:ext cx="1310640" cy="570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Young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Young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4619FA-C838-B994-CD31-17DD8905BB6B}"/>
                </a:ext>
              </a:extLst>
            </p:cNvPr>
            <p:cNvSpPr txBox="1"/>
            <p:nvPr/>
          </p:nvSpPr>
          <p:spPr>
            <a:xfrm>
              <a:off x="2590801" y="202206"/>
              <a:ext cx="1310640" cy="41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Old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Old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BEBB14-2D3C-3498-4D0A-DF03DFD2ABD6}"/>
                </a:ext>
              </a:extLst>
            </p:cNvPr>
            <p:cNvSpPr txBox="1"/>
            <p:nvPr/>
          </p:nvSpPr>
          <p:spPr>
            <a:xfrm>
              <a:off x="6979920" y="202206"/>
              <a:ext cx="1310640" cy="41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Old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Old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6FC154-1CC1-E9BF-03AD-7A76664B524D}"/>
                </a:ext>
              </a:extLst>
            </p:cNvPr>
            <p:cNvSpPr txBox="1"/>
            <p:nvPr/>
          </p:nvSpPr>
          <p:spPr>
            <a:xfrm>
              <a:off x="4785360" y="202206"/>
              <a:ext cx="1310640" cy="418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Label: Old</a:t>
              </a:r>
            </a:p>
            <a:p>
              <a:pPr algn="ctr"/>
              <a:r>
                <a: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Label: Adult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body" idx="1"/>
          </p:nvPr>
        </p:nvSpPr>
        <p:spPr>
          <a:xfrm>
            <a:off x="723025" y="1772850"/>
            <a:ext cx="4453200" cy="308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Font typeface="Franklin Gothic"/>
              <a:buChar char="●"/>
            </a:pPr>
            <a:r>
              <a:rPr lang="en-IN" sz="1300" dirty="0">
                <a:latin typeface="Franklin Gothic"/>
                <a:ea typeface="Franklin Gothic"/>
                <a:cs typeface="Franklin Gothic"/>
                <a:sym typeface="Franklin Gothic"/>
              </a:rPr>
              <a:t>Obtained results with high accuracy</a:t>
            </a:r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Font typeface="Franklin Gothic"/>
              <a:buChar char="●"/>
            </a:pPr>
            <a:r>
              <a:rPr lang="en-IN" sz="1300" dirty="0">
                <a:latin typeface="Franklin Gothic"/>
                <a:ea typeface="Franklin Gothic"/>
                <a:cs typeface="Franklin Gothic"/>
                <a:sym typeface="Franklin Gothic"/>
              </a:rPr>
              <a:t>Gabor and LBP-based feature extractor</a:t>
            </a:r>
            <a:r>
              <a:rPr lang="en-US" sz="13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lvl="1" indent="-311150">
              <a:spcBef>
                <a:spcPts val="800"/>
              </a:spcBef>
              <a:buSzPts val="1300"/>
              <a:buFont typeface="Franklin Gothic"/>
              <a:buChar char="●"/>
            </a:pPr>
            <a:r>
              <a:rPr lang="en-US" sz="1300" dirty="0">
                <a:latin typeface="Franklin Gothic"/>
                <a:ea typeface="Franklin Gothic"/>
                <a:cs typeface="Franklin Gothic"/>
                <a:sym typeface="Franklin Gothic"/>
              </a:rPr>
              <a:t>Accuracy of 94.5%</a:t>
            </a:r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Font typeface="Franklin Gothic"/>
              <a:buChar char="●"/>
            </a:pPr>
            <a:r>
              <a:rPr lang="en-US" sz="1300" dirty="0">
                <a:latin typeface="Franklin Gothic"/>
                <a:ea typeface="Franklin Gothic"/>
                <a:cs typeface="Franklin Gothic"/>
                <a:sym typeface="Franklin Gothic"/>
              </a:rPr>
              <a:t>GLCM-based feature extractor</a:t>
            </a:r>
          </a:p>
          <a:p>
            <a:pPr lvl="1" indent="-311150">
              <a:spcBef>
                <a:spcPts val="800"/>
              </a:spcBef>
              <a:buSzPts val="1300"/>
              <a:buFont typeface="Franklin Gothic"/>
              <a:buChar char="●"/>
            </a:pPr>
            <a:r>
              <a:rPr lang="en-US" sz="1300" dirty="0">
                <a:latin typeface="Franklin Gothic"/>
                <a:ea typeface="Franklin Gothic"/>
                <a:cs typeface="Franklin Gothic"/>
                <a:sym typeface="Franklin Gothic"/>
              </a:rPr>
              <a:t>Accuracy of 86.9%</a:t>
            </a:r>
          </a:p>
          <a:p>
            <a:pPr lvl="1" indent="-311150">
              <a:spcBef>
                <a:spcPts val="800"/>
              </a:spcBef>
              <a:buSzPts val="1300"/>
              <a:buFont typeface="Franklin Gothic"/>
              <a:buChar char="●"/>
            </a:pPr>
            <a:r>
              <a:rPr lang="en-US" sz="1300" dirty="0">
                <a:latin typeface="Franklin Gothic"/>
                <a:ea typeface="Franklin Gothic"/>
                <a:cs typeface="Franklin Gothic"/>
                <a:sym typeface="Franklin Gothic"/>
              </a:rPr>
              <a:t>Significantly reduced feature vector dimensions</a:t>
            </a:r>
          </a:p>
          <a:p>
            <a:pPr lvl="1" indent="-311150">
              <a:spcBef>
                <a:spcPts val="800"/>
              </a:spcBef>
              <a:buSzPts val="1300"/>
              <a:buFont typeface="Franklin Gothic"/>
              <a:buChar char="●"/>
            </a:pPr>
            <a:endParaRPr lang="en-US" sz="19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lvl="1" indent="-311150">
              <a:spcBef>
                <a:spcPts val="800"/>
              </a:spcBef>
              <a:buSzPts val="1300"/>
              <a:buFont typeface="Franklin Gothic"/>
              <a:buChar char="●"/>
            </a:pPr>
            <a:endParaRPr lang="en-US" sz="1900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55-B718-82E9-3F6F-AE25784D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47EB3-D95C-8C73-FCE3-86FAFC5BFB9A}"/>
              </a:ext>
            </a:extLst>
          </p:cNvPr>
          <p:cNvSpPr txBox="1"/>
          <p:nvPr/>
        </p:nvSpPr>
        <p:spPr>
          <a:xfrm>
            <a:off x="1103971" y="1647684"/>
            <a:ext cx="6134983" cy="291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14300" algn="just">
              <a:lnSpc>
                <a:spcPct val="115000"/>
              </a:lnSpc>
            </a:pP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[1] 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Shi,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Lijian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Chaofang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Zhao,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Kaiguo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Fan,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Yingni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Shi, and Peng Liu. "Texture feature application in oil spill detection by satellite data." In 2008 Congress on Image and Signal Processing, vol. 4, pp. 784-788. IEEE, 2008.</a:t>
            </a:r>
          </a:p>
          <a:p>
            <a:pPr marL="114300" indent="-114300" algn="just">
              <a:lnSpc>
                <a:spcPct val="115000"/>
              </a:lnSpc>
            </a:pP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[2] </a:t>
            </a:r>
            <a:r>
              <a:rPr lang="en-IN" sz="1000" dirty="0" err="1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Pramanik</a:t>
            </a: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, Anima, </a:t>
            </a:r>
            <a:r>
              <a:rPr lang="en-IN" sz="1000" dirty="0" err="1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Sobhan</a:t>
            </a: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 Sarkar, and J. </a:t>
            </a:r>
            <a:r>
              <a:rPr lang="en-IN" sz="1000" dirty="0" err="1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Maiti</a:t>
            </a: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. "Oil spill detection using image processing technique: An occupational safety perspective of a steel plant." In Emerging technologies in data mining and information security, pp. 247-257. Springer, Singapore, 2019.</a:t>
            </a:r>
            <a:endParaRPr lang="en-IN" sz="1000" dirty="0">
              <a:effectLst/>
              <a:latin typeface="Libre Franklin" pitchFamily="2" charset="0"/>
              <a:ea typeface="Times New Roman" panose="02020603050405020304" pitchFamily="18" charset="0"/>
            </a:endParaRPr>
          </a:p>
          <a:p>
            <a:pPr marL="114300" indent="-114300" algn="just">
              <a:lnSpc>
                <a:spcPct val="115000"/>
              </a:lnSpc>
            </a:pPr>
            <a:r>
              <a:rPr lang="en-IN" sz="1000" dirty="0"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[3]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Li, Yan,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Xiaofei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Yang,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Yunming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Ye,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Lunan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Cui,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Binfeng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Jia,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Zhongming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Jiang, and </a:t>
            </a:r>
            <a:r>
              <a:rPr lang="en-IN" sz="1000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Shaokai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Wang. "Detection of oil spill through a fully convolutional network." In International Conference on Geo-Spatial Knowledge and Intelligence, pp. 353-362. Springer, Singapore, 2017.</a:t>
            </a:r>
          </a:p>
          <a:p>
            <a:pPr marL="114300" indent="-114300" algn="just">
              <a:lnSpc>
                <a:spcPct val="115000"/>
              </a:lnSpc>
            </a:pP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[4]</a:t>
            </a:r>
            <a:r>
              <a:rPr lang="en-IN" sz="1000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Bonnington</a:t>
            </a: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, Amber, </a:t>
            </a:r>
            <a:r>
              <a:rPr lang="en-IN" sz="1000" dirty="0" err="1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Meisam</a:t>
            </a: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 Amani, and Hamid </a:t>
            </a:r>
            <a:r>
              <a:rPr lang="en-IN" sz="1000" dirty="0" err="1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Ebrahimy</a:t>
            </a: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. "Oil spill detection using satellite imagery." Advances in Environmental and Engineering Research 2, no. 4 (2021): 1-1.</a:t>
            </a:r>
            <a:endParaRPr lang="en-IN" sz="1000" dirty="0">
              <a:effectLst/>
              <a:latin typeface="Libre Franklin" pitchFamily="2" charset="0"/>
              <a:ea typeface="Times New Roman" panose="02020603050405020304" pitchFamily="18" charset="0"/>
            </a:endParaRPr>
          </a:p>
          <a:p>
            <a:pPr marL="114300" indent="-114300" algn="just">
              <a:lnSpc>
                <a:spcPct val="115000"/>
              </a:lnSpc>
            </a:pPr>
            <a:r>
              <a:rPr lang="en-IN" sz="1000" dirty="0">
                <a:solidFill>
                  <a:srgbClr val="000000"/>
                </a:solidFill>
                <a:effectLst/>
                <a:latin typeface="Libre Franklin" pitchFamily="2" charset="0"/>
                <a:ea typeface="Times New Roman" panose="02020603050405020304" pitchFamily="18" charset="0"/>
              </a:rPr>
              <a:t>[5]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 AL-BATTBOOTTI,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Myssar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 Jabbar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Hammood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, G. O. G. A. Nicolae, and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Iuliana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 MARIN. "Detection and Analysis of Oil Spill using Image Processing." </a:t>
            </a:r>
            <a:r>
              <a:rPr lang="en-IN" sz="1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International Journal of Advanced Computer Science and Applications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 13, no. 4 (2022).</a:t>
            </a:r>
            <a:endParaRPr lang="en-IN" sz="1000" dirty="0">
              <a:effectLst/>
              <a:latin typeface="Libre Franklin" pitchFamily="2" charset="0"/>
              <a:ea typeface="Times New Roman" panose="02020603050405020304" pitchFamily="18" charset="0"/>
            </a:endParaRPr>
          </a:p>
          <a:p>
            <a:pPr marL="114300" indent="-114300" algn="just">
              <a:lnSpc>
                <a:spcPct val="115000"/>
              </a:lnSpc>
            </a:pP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[6]</a:t>
            </a:r>
            <a:r>
              <a:rPr lang="en-IN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Arial" panose="020B0604020202020204" pitchFamily="34" charset="0"/>
              </a:rPr>
              <a:t> 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De Kerf, Thomas,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Jona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Gladines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,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Seppe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 Sels, and Steve </a:t>
            </a:r>
            <a:r>
              <a:rPr lang="en-IN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Vanlanduit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. "Oil spill detection using machine learning and infrared images." </a:t>
            </a:r>
            <a:r>
              <a:rPr lang="en-IN" sz="10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Remote Sensing</a:t>
            </a:r>
            <a:r>
              <a:rPr lang="en-IN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re Franklin" pitchFamily="2" charset="0"/>
                <a:ea typeface="Times New Roman" panose="02020603050405020304" pitchFamily="18" charset="0"/>
              </a:rPr>
              <a:t> 12, no. 24 (2020): 4090.</a:t>
            </a:r>
            <a:endParaRPr lang="en-IN" sz="1000" dirty="0">
              <a:effectLst/>
              <a:latin typeface="Libre Franklin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723025" y="1857375"/>
            <a:ext cx="5630100" cy="24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Introduction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Literature Survey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Research Gap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Novelty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Methodology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Results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217" name="Google Shape;217;p17"/>
          <p:cNvSpPr txBox="1"/>
          <p:nvPr/>
        </p:nvSpPr>
        <p:spPr>
          <a:xfrm>
            <a:off x="1547400" y="860875"/>
            <a:ext cx="354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ibre Franklin"/>
                <a:ea typeface="Libre Franklin"/>
                <a:cs typeface="Libre Franklin"/>
                <a:sym typeface="Libre Franklin"/>
              </a:rPr>
              <a:t>CONTENTS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23017" y="659297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1721775" y="1764750"/>
            <a:ext cx="6255900" cy="26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Age prediction is important for </a:t>
            </a:r>
            <a:endParaRPr sz="1300" b="1"/>
          </a:p>
          <a:p>
            <a:pPr marL="457200" lvl="0" indent="-311150" algn="just" rtl="0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191919"/>
                </a:solidFill>
                <a:highlight>
                  <a:schemeClr val="lt1"/>
                </a:highlight>
                <a:latin typeface="Mandali"/>
                <a:ea typeface="Mandali"/>
                <a:cs typeface="Mandali"/>
                <a:sym typeface="Mandali"/>
              </a:rPr>
              <a:t>To enhance the outcomes of criminal investigations</a:t>
            </a:r>
            <a:endParaRPr sz="1300"/>
          </a:p>
          <a:p>
            <a:pPr marL="457200" lvl="0" indent="-3111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191919"/>
                </a:solidFill>
                <a:highlight>
                  <a:schemeClr val="lt1"/>
                </a:highlight>
                <a:latin typeface="Mandali"/>
                <a:ea typeface="Mandali"/>
                <a:cs typeface="Mandali"/>
                <a:sym typeface="Mandali"/>
              </a:rPr>
              <a:t>services subject to an age limit</a:t>
            </a:r>
            <a:endParaRPr sz="1300">
              <a:solidFill>
                <a:srgbClr val="191919"/>
              </a:solidFill>
              <a:highlight>
                <a:schemeClr val="lt1"/>
              </a:highlight>
              <a:latin typeface="Mandali"/>
              <a:ea typeface="Mandali"/>
              <a:cs typeface="Mandali"/>
              <a:sym typeface="Mandali"/>
            </a:endParaRPr>
          </a:p>
          <a:p>
            <a:pPr marL="457200" lvl="0" indent="-3111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Mandali"/>
              <a:buChar char="●"/>
            </a:pPr>
            <a:r>
              <a:rPr lang="en" sz="1300">
                <a:solidFill>
                  <a:srgbClr val="191919"/>
                </a:solidFill>
                <a:highlight>
                  <a:schemeClr val="lt1"/>
                </a:highlight>
                <a:latin typeface="Mandali"/>
                <a:ea typeface="Mandali"/>
                <a:cs typeface="Mandali"/>
                <a:sym typeface="Mandali"/>
              </a:rPr>
              <a:t>To predict age without identifying the person</a:t>
            </a:r>
            <a:endParaRPr sz="1300">
              <a:solidFill>
                <a:srgbClr val="191919"/>
              </a:solidFill>
              <a:highlight>
                <a:schemeClr val="lt1"/>
              </a:highlight>
              <a:latin typeface="Mandali"/>
              <a:ea typeface="Mandali"/>
              <a:cs typeface="Mandali"/>
              <a:sym typeface="Mandal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91919"/>
                </a:solidFill>
                <a:highlight>
                  <a:schemeClr val="lt1"/>
                </a:highlight>
                <a:latin typeface="Mandali"/>
                <a:ea typeface="Mandali"/>
                <a:cs typeface="Mandali"/>
                <a:sym typeface="Mandali"/>
              </a:rPr>
              <a:t>Proposed system aims to predict age using Hand Image</a:t>
            </a:r>
            <a:endParaRPr sz="1300">
              <a:solidFill>
                <a:srgbClr val="191919"/>
              </a:solidFill>
              <a:highlight>
                <a:schemeClr val="lt1"/>
              </a:highlight>
              <a:latin typeface="Mandali"/>
              <a:ea typeface="Mandali"/>
              <a:cs typeface="Mandali"/>
              <a:sym typeface="Mandal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191919"/>
              </a:solidFill>
              <a:highlight>
                <a:schemeClr val="lt1"/>
              </a:highlight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723017" y="891149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3"/>
          </p:nvPr>
        </p:nvSpPr>
        <p:spPr>
          <a:xfrm>
            <a:off x="3162617" y="1570329"/>
            <a:ext cx="25332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Franklin Gothic" panose="020B0604020202020204" charset="0"/>
              </a:rPr>
              <a:t>Skin feature extraction and processing model for statistical skin age estimation</a:t>
            </a:r>
            <a:endParaRPr b="1" dirty="0"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5"/>
          </p:nvPr>
        </p:nvSpPr>
        <p:spPr>
          <a:xfrm>
            <a:off x="6140275" y="1570329"/>
            <a:ext cx="22773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Franklin Gothic" panose="020B0604020202020204" charset="0"/>
              </a:rPr>
              <a:t>Improvement of age estimation using an efficient wrinkles descriptor."</a:t>
            </a:r>
            <a:endParaRPr b="1" dirty="0"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2"/>
          </p:nvPr>
        </p:nvSpPr>
        <p:spPr>
          <a:xfrm>
            <a:off x="457293" y="2361601"/>
            <a:ext cx="2277300" cy="1661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Estimate the age of a person by analysis of wrinkles on face images.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To extract wrinkle information on face image edges are detected using the canny edge detection technique.</a:t>
            </a:r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4"/>
          </p:nvPr>
        </p:nvSpPr>
        <p:spPr>
          <a:xfrm>
            <a:off x="3146701" y="2366547"/>
            <a:ext cx="26316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Skin feature extraction and processing model for statistical skin age estimation is proposed.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Wrinkle features used include length, width, depth, average cell area and number of cells.</a:t>
            </a: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6"/>
          </p:nvPr>
        </p:nvSpPr>
        <p:spPr>
          <a:xfrm>
            <a:off x="6140275" y="2366547"/>
            <a:ext cx="2277300" cy="19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Local Matched Filter Binary Pattern (LMFBP) designed specifically for the detection and extraction of skin wrinkles.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both the Matched Filter and the texture operator Local Binary Pattern (LBP).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5903057-6BD1-F844-E54D-8DBA01CA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427" y="1572046"/>
            <a:ext cx="2277300" cy="598199"/>
          </a:xfrm>
        </p:spPr>
        <p:txBody>
          <a:bodyPr>
            <a:no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Franklin Gothic" panose="020B0604020202020204" charset="0"/>
              </a:rPr>
              <a:t>Automatic Age Estimation from Face Image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715242" y="833647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1"/>
          </p:nvPr>
        </p:nvSpPr>
        <p:spPr>
          <a:xfrm>
            <a:off x="714375" y="1992678"/>
            <a:ext cx="3629100" cy="43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High Computational complexity</a:t>
            </a:r>
            <a:endParaRPr sz="1500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2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1.Complexity</a:t>
            </a:r>
            <a:endParaRPr sz="1700"/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3"/>
          </p:nvPr>
        </p:nvSpPr>
        <p:spPr>
          <a:xfrm>
            <a:off x="715241" y="2881385"/>
            <a:ext cx="3629100" cy="47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Disparities in the results</a:t>
            </a:r>
            <a:endParaRPr sz="1500"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4"/>
          </p:nvPr>
        </p:nvSpPr>
        <p:spPr>
          <a:xfrm>
            <a:off x="715241" y="2603207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2.Results</a:t>
            </a:r>
            <a:endParaRPr sz="1700"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7"/>
          </p:nvPr>
        </p:nvSpPr>
        <p:spPr>
          <a:xfrm>
            <a:off x="4799735" y="1992678"/>
            <a:ext cx="3629100" cy="43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Low Accuracy</a:t>
            </a:r>
            <a:endParaRPr sz="1500"/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8"/>
          </p:nvPr>
        </p:nvSpPr>
        <p:spPr>
          <a:xfrm>
            <a:off x="4799735" y="1714500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3.Accuracy</a:t>
            </a:r>
            <a:endParaRPr sz="1700"/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9"/>
          </p:nvPr>
        </p:nvSpPr>
        <p:spPr>
          <a:xfrm>
            <a:off x="4799735" y="2881385"/>
            <a:ext cx="3629100" cy="681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Face Image</a:t>
            </a:r>
            <a:endParaRPr sz="1500"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3"/>
          </p:nvPr>
        </p:nvSpPr>
        <p:spPr>
          <a:xfrm>
            <a:off x="4799735" y="2603207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4.Estimated using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714367" y="920847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714375" y="1992678"/>
            <a:ext cx="3629100" cy="43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Franklin Gothic"/>
                <a:ea typeface="Franklin Gothic"/>
                <a:cs typeface="Franklin Gothic"/>
                <a:sym typeface="Franklin Gothic"/>
              </a:rPr>
              <a:t>Consumes Less Power</a:t>
            </a:r>
            <a:endParaRPr sz="17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2"/>
          </p:nvPr>
        </p:nvSpPr>
        <p:spPr>
          <a:xfrm>
            <a:off x="714375" y="1714500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1.Power</a:t>
            </a:r>
            <a:endParaRPr sz="1900"/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3"/>
          </p:nvPr>
        </p:nvSpPr>
        <p:spPr>
          <a:xfrm>
            <a:off x="700041" y="3094172"/>
            <a:ext cx="3629100" cy="47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Franklin Gothic"/>
                <a:ea typeface="Franklin Gothic"/>
                <a:cs typeface="Franklin Gothic"/>
                <a:sym typeface="Franklin Gothic"/>
              </a:rPr>
              <a:t>High Efficiency</a:t>
            </a:r>
            <a:endParaRPr sz="17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4"/>
          </p:nvPr>
        </p:nvSpPr>
        <p:spPr>
          <a:xfrm>
            <a:off x="700041" y="2815994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2.Efficiency</a:t>
            </a:r>
            <a:endParaRPr sz="1900"/>
          </a:p>
        </p:txBody>
      </p:sp>
      <p:sp>
        <p:nvSpPr>
          <p:cNvPr id="257" name="Google Shape;257;p21"/>
          <p:cNvSpPr txBox="1">
            <a:spLocks noGrp="1"/>
          </p:cNvSpPr>
          <p:nvPr>
            <p:ph type="body" idx="5"/>
          </p:nvPr>
        </p:nvSpPr>
        <p:spPr>
          <a:xfrm>
            <a:off x="4691075" y="2006513"/>
            <a:ext cx="3629100" cy="681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Franklin Gothic"/>
                <a:ea typeface="Franklin Gothic"/>
                <a:cs typeface="Franklin Gothic"/>
                <a:sym typeface="Franklin Gothic"/>
              </a:rPr>
              <a:t>Faster speed</a:t>
            </a:r>
            <a:endParaRPr sz="17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6"/>
          </p:nvPr>
        </p:nvSpPr>
        <p:spPr>
          <a:xfrm>
            <a:off x="4691075" y="1728335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3.Speed</a:t>
            </a:r>
            <a:endParaRPr sz="1900"/>
          </a:p>
        </p:txBody>
      </p:sp>
      <p:sp>
        <p:nvSpPr>
          <p:cNvPr id="259" name="Google Shape;259;p21"/>
          <p:cNvSpPr txBox="1">
            <a:spLocks noGrp="1"/>
          </p:cNvSpPr>
          <p:nvPr>
            <p:ph type="body" idx="7"/>
          </p:nvPr>
        </p:nvSpPr>
        <p:spPr>
          <a:xfrm>
            <a:off x="4691085" y="3043866"/>
            <a:ext cx="3629100" cy="43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latin typeface="Franklin Gothic"/>
                <a:ea typeface="Franklin Gothic"/>
                <a:cs typeface="Franklin Gothic"/>
                <a:sym typeface="Franklin Gothic"/>
              </a:rPr>
              <a:t>High Accuracy</a:t>
            </a:r>
            <a:endParaRPr sz="17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8"/>
          </p:nvPr>
        </p:nvSpPr>
        <p:spPr>
          <a:xfrm>
            <a:off x="4691085" y="2765688"/>
            <a:ext cx="3629100" cy="23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4.Accuracy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714367" y="820797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1023750" y="1856950"/>
            <a:ext cx="23481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ACQUISITION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4595625" y="1856950"/>
            <a:ext cx="23481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IMAGE 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4595625" y="3776850"/>
            <a:ext cx="23481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1023750" y="3776850"/>
            <a:ext cx="2348100" cy="108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3520950" y="2229650"/>
            <a:ext cx="891300" cy="45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533625" y="3024800"/>
            <a:ext cx="436200" cy="63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3520950" y="4205075"/>
            <a:ext cx="969000" cy="45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714367" y="882922"/>
            <a:ext cx="3706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graphicFrame>
        <p:nvGraphicFramePr>
          <p:cNvPr id="278" name="Google Shape;278;p23"/>
          <p:cNvGraphicFramePr/>
          <p:nvPr/>
        </p:nvGraphicFramePr>
        <p:xfrm>
          <a:off x="654325" y="27042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{145A13D8-09F9-4715-B09E-51F48A01E699}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GROUP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E3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E3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No. of Images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E3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0-25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Young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26-55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55+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9" name="Google Shape;279;p23"/>
          <p:cNvSpPr txBox="1"/>
          <p:nvPr/>
        </p:nvSpPr>
        <p:spPr>
          <a:xfrm>
            <a:off x="459675" y="1664800"/>
            <a:ext cx="714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❏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Dataset consists of 5689 images.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❏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It is obtained from Kaggle.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❏"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Table below shows the distribution of dataset in 3 classes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14375" y="787975"/>
            <a:ext cx="4486800" cy="48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PRE-PROCESSING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713400" y="2288425"/>
            <a:ext cx="2070600" cy="12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Input Image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729613" y="2288425"/>
            <a:ext cx="2070600" cy="12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Resizing to 300x300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6598150" y="2288425"/>
            <a:ext cx="2070600" cy="12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Converting to Grayscale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881950" y="2724325"/>
            <a:ext cx="718200" cy="4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5840088" y="2724325"/>
            <a:ext cx="718200" cy="4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On-screen Show (16:9)</PresentationFormat>
  <Paragraphs>153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Franklin Gothic</vt:lpstr>
      <vt:lpstr>Mandali</vt:lpstr>
      <vt:lpstr>Arial</vt:lpstr>
      <vt:lpstr>Noto Sans Symbols</vt:lpstr>
      <vt:lpstr>Times New Roman</vt:lpstr>
      <vt:lpstr>Libre Franklin</vt:lpstr>
      <vt:lpstr>Theme1</vt:lpstr>
      <vt:lpstr>Computer Vision based Age Classification based on Hand image</vt:lpstr>
      <vt:lpstr>Introduction Literature Survey Research Gap Novelty Methodology Results  Conclusion</vt:lpstr>
      <vt:lpstr>Introduction</vt:lpstr>
      <vt:lpstr>Literature Review</vt:lpstr>
      <vt:lpstr>Research Gap</vt:lpstr>
      <vt:lpstr>Novelty</vt:lpstr>
      <vt:lpstr>METHODOLOGY</vt:lpstr>
      <vt:lpstr>DATA ACQUISITION</vt:lpstr>
      <vt:lpstr>IMAGE PRE-PROCESSING</vt:lpstr>
      <vt:lpstr>Feature Extraction Techniques</vt:lpstr>
      <vt:lpstr>Comparison of Accuracies Obtained</vt:lpstr>
      <vt:lpstr>Performance Metrics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based Age Classification based on Hand image</dc:title>
  <cp:lastModifiedBy>Omkar Kulkarni</cp:lastModifiedBy>
  <cp:revision>1</cp:revision>
  <dcterms:modified xsi:type="dcterms:W3CDTF">2022-12-07T13:37:34Z</dcterms:modified>
</cp:coreProperties>
</file>