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8D830-F524-4FDD-A8FD-6AA3C0C92A4C}" v="1" dt="2023-08-21T20:32:13.980"/>
    <p1510:client id="{CEA0D785-2885-49B3-972D-6AB6BFA73821}" v="5" dt="2023-08-21T21:53:24.7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236" autoAdjust="0"/>
  </p:normalViewPr>
  <p:slideViewPr>
    <p:cSldViewPr snapToGrid="0">
      <p:cViewPr varScale="1">
        <p:scale>
          <a:sx n="106" d="100"/>
          <a:sy n="106" d="100"/>
        </p:scale>
        <p:origin x="7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Annen" userId="d07a86dcd2295993" providerId="Windows Live" clId="Web-{CEA0D785-2885-49B3-972D-6AB6BFA73821}"/>
    <pc:docChg chg="addSld modSld">
      <pc:chgData name="Oscar Annen" userId="d07a86dcd2295993" providerId="Windows Live" clId="Web-{CEA0D785-2885-49B3-972D-6AB6BFA73821}" dt="2023-08-21T21:53:24.764" v="3" actId="20577"/>
      <pc:docMkLst>
        <pc:docMk/>
      </pc:docMkLst>
      <pc:sldChg chg="modSp new">
        <pc:chgData name="Oscar Annen" userId="d07a86dcd2295993" providerId="Windows Live" clId="Web-{CEA0D785-2885-49B3-972D-6AB6BFA73821}" dt="2023-08-21T21:53:24.764" v="3" actId="20577"/>
        <pc:sldMkLst>
          <pc:docMk/>
          <pc:sldMk cId="1478023678" sldId="256"/>
        </pc:sldMkLst>
        <pc:spChg chg="mod">
          <ac:chgData name="Oscar Annen" userId="d07a86dcd2295993" providerId="Windows Live" clId="Web-{CEA0D785-2885-49B3-972D-6AB6BFA73821}" dt="2023-08-21T21:53:20.701" v="2" actId="20577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Oscar Annen" userId="d07a86dcd2295993" providerId="Windows Live" clId="Web-{CEA0D785-2885-49B3-972D-6AB6BFA73821}" dt="2023-08-21T21:53:24.764" v="3" actId="20577"/>
          <ac:spMkLst>
            <pc:docMk/>
            <pc:sldMk cId="1478023678" sldId="256"/>
            <ac:spMk id="3" creationId="{9C5129A8-A038-DF75-63EE-0D12E6A5E3B6}"/>
          </ac:spMkLst>
        </pc:spChg>
      </pc:sldChg>
    </pc:docChg>
  </pc:docChgLst>
  <pc:docChgLst>
    <pc:chgData name="Oscar Annen" userId="d07a86dcd2295993" providerId="Windows Live" clId="Web-{85B8D830-F524-4FDD-A8FD-6AA3C0C92A4C}"/>
    <pc:docChg chg="delSld">
      <pc:chgData name="Oscar Annen" userId="d07a86dcd2295993" providerId="Windows Live" clId="Web-{85B8D830-F524-4FDD-A8FD-6AA3C0C92A4C}" dt="2023-08-21T20:32:13.980" v="0"/>
      <pc:docMkLst>
        <pc:docMk/>
      </pc:docMkLst>
      <pc:sldChg chg="del">
        <pc:chgData name="Oscar Annen" userId="d07a86dcd2295993" providerId="Windows Live" clId="Web-{85B8D830-F524-4FDD-A8FD-6AA3C0C92A4C}" dt="2023-08-21T20:32:13.980" v="0"/>
        <pc:sldMkLst>
          <pc:docMk/>
          <pc:sldMk cId="1478023678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b">
            <a:normAutofit/>
          </a:bodyPr>
          <a:lstStyle/>
          <a:p>
            <a:r>
              <a:rPr lang="en-US" dirty="0"/>
              <a:t>Draw a Lot!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29A8-A038-DF75-63EE-0D12E6A5E3B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/>
              <a:t>A Lottery </a:t>
            </a:r>
            <a:r>
              <a:rPr lang="en-US" dirty="0"/>
              <a:t>Smart 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Smart Contracts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948152"/>
            <a:ext cx="5111497" cy="3931922"/>
          </a:xfrm>
        </p:spPr>
        <p:txBody>
          <a:bodyPr>
            <a:noAutofit/>
          </a:bodyPr>
          <a:lstStyle/>
          <a:p>
            <a:r>
              <a:rPr sz="1800" b="1" dirty="0"/>
              <a:t>Smart contracts </a:t>
            </a:r>
            <a:r>
              <a:rPr sz="1800" dirty="0"/>
              <a:t>are </a:t>
            </a:r>
            <a:r>
              <a:rPr lang="en-US" sz="1800" dirty="0"/>
              <a:t>auto</a:t>
            </a:r>
            <a:r>
              <a:rPr sz="1800" dirty="0"/>
              <a:t>-executing contracts with the terms of the agreement directly written into code</a:t>
            </a:r>
            <a:r>
              <a:rPr lang="en-US" sz="1800" dirty="0"/>
              <a:t>(Transferring the prize amount to the winner, if he won.)</a:t>
            </a:r>
            <a:r>
              <a:rPr sz="1800" dirty="0"/>
              <a:t>. They run </a:t>
            </a:r>
            <a:r>
              <a:rPr lang="en-US" sz="1800" dirty="0"/>
              <a:t>directly </a:t>
            </a:r>
            <a:r>
              <a:rPr sz="1800" dirty="0"/>
              <a:t>on </a:t>
            </a:r>
            <a:r>
              <a:rPr lang="en-US" sz="1800" dirty="0"/>
              <a:t>the</a:t>
            </a:r>
            <a:r>
              <a:rPr sz="1800" dirty="0"/>
              <a:t> blockchain and automatically enforce and execute contract terms.</a:t>
            </a:r>
          </a:p>
          <a:p>
            <a:endParaRPr sz="1800" dirty="0"/>
          </a:p>
          <a:p>
            <a:r>
              <a:rPr sz="1800" b="1" dirty="0"/>
              <a:t>Key Differences </a:t>
            </a:r>
            <a:r>
              <a:rPr sz="1800" dirty="0"/>
              <a:t>from Traditional Contracts: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b="1" dirty="0"/>
              <a:t>Decentralized</a:t>
            </a:r>
            <a:r>
              <a:rPr sz="1800" dirty="0"/>
              <a:t>: No central authority; runs on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b="1" dirty="0"/>
              <a:t>Immutable</a:t>
            </a:r>
            <a:r>
              <a:rPr sz="1800" dirty="0"/>
              <a:t>: Once deployed, cannot be altered.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b="1" dirty="0"/>
              <a:t>Transparent</a:t>
            </a:r>
            <a:r>
              <a:rPr sz="1800" dirty="0"/>
              <a:t>: Visible to </a:t>
            </a:r>
            <a:r>
              <a:rPr lang="en-US" sz="1800" dirty="0"/>
              <a:t>everyone </a:t>
            </a:r>
            <a:r>
              <a:rPr sz="1800" dirty="0"/>
              <a:t>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b="1" dirty="0"/>
              <a:t>Automated</a:t>
            </a:r>
            <a:r>
              <a:rPr sz="1800" dirty="0"/>
              <a:t>: Executes automatically based on</a:t>
            </a:r>
            <a:r>
              <a:rPr lang="en-US" sz="1800" dirty="0"/>
              <a:t> the agreement terms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695489"/>
            <a:ext cx="5111497" cy="3931922"/>
          </a:xfrm>
        </p:spPr>
        <p:txBody>
          <a:bodyPr>
            <a:noAutofit/>
          </a:bodyPr>
          <a:lstStyle/>
          <a:p>
            <a:r>
              <a:rPr sz="1800" dirty="0"/>
              <a:t>1. </a:t>
            </a:r>
            <a:r>
              <a:rPr sz="1800" b="1" dirty="0"/>
              <a:t>Truffle</a:t>
            </a:r>
            <a:r>
              <a:rPr sz="1800" dirty="0"/>
              <a:t>: </a:t>
            </a:r>
            <a:r>
              <a:rPr lang="en-US" sz="1800" dirty="0"/>
              <a:t>Truffle helps us with building, compiling, deploying the solidity code. </a:t>
            </a:r>
          </a:p>
          <a:p>
            <a:r>
              <a:rPr sz="1800" dirty="0"/>
              <a:t>2. </a:t>
            </a:r>
            <a:r>
              <a:rPr sz="1800" b="1" dirty="0"/>
              <a:t>Ganache</a:t>
            </a:r>
            <a:r>
              <a:rPr sz="1800" dirty="0"/>
              <a:t>:</a:t>
            </a:r>
            <a:r>
              <a:rPr lang="en-US" sz="1800" dirty="0"/>
              <a:t> Ganache provides local blockchain, it’s primarily used for testing, since it runs on localhost, it’s very easy to test various scenarios.</a:t>
            </a:r>
            <a:endParaRPr sz="1800" dirty="0"/>
          </a:p>
          <a:p>
            <a:r>
              <a:rPr sz="1800" dirty="0"/>
              <a:t>3. </a:t>
            </a:r>
            <a:r>
              <a:rPr sz="1800" b="1" dirty="0" err="1"/>
              <a:t>Infura</a:t>
            </a:r>
            <a:r>
              <a:rPr sz="1800" dirty="0"/>
              <a:t>: </a:t>
            </a:r>
            <a:r>
              <a:rPr lang="en-US" sz="1800" dirty="0" err="1"/>
              <a:t>Infura</a:t>
            </a:r>
            <a:r>
              <a:rPr lang="en-US" sz="1800" dirty="0"/>
              <a:t> development suite provides API interfaces to help with deploying </a:t>
            </a:r>
            <a:r>
              <a:rPr lang="en-US" sz="1800" dirty="0" err="1"/>
              <a:t>Dapps</a:t>
            </a:r>
            <a:r>
              <a:rPr lang="en-US" sz="1800" dirty="0"/>
              <a:t> to </a:t>
            </a:r>
            <a:r>
              <a:rPr lang="en-US" sz="1800" dirty="0" err="1"/>
              <a:t>testnets</a:t>
            </a:r>
            <a:r>
              <a:rPr lang="en-US" sz="1800" dirty="0"/>
              <a:t>, </a:t>
            </a:r>
            <a:r>
              <a:rPr lang="en-US" sz="1800" dirty="0" err="1"/>
              <a:t>mainnets</a:t>
            </a:r>
            <a:r>
              <a:rPr lang="en-US" sz="1800" dirty="0"/>
              <a:t> and has other wide range of functionality.</a:t>
            </a:r>
          </a:p>
          <a:p>
            <a:r>
              <a:rPr lang="en-US" sz="1800" dirty="0"/>
              <a:t>4. </a:t>
            </a:r>
            <a:r>
              <a:rPr lang="en-US" sz="1800" b="1" dirty="0"/>
              <a:t>MetaMask</a:t>
            </a:r>
            <a:r>
              <a:rPr lang="en-US" sz="1800" dirty="0"/>
              <a:t>: A crypto wallet and gateway to blockchain apps, used for managing Ethereum/ Other crypto currency wallets.</a:t>
            </a:r>
          </a:p>
          <a:p>
            <a:r>
              <a:rPr sz="1800" dirty="0"/>
              <a:t>5. </a:t>
            </a:r>
            <a:r>
              <a:rPr sz="1800" b="1" dirty="0"/>
              <a:t>React</a:t>
            </a:r>
            <a:r>
              <a:rPr sz="1800" dirty="0"/>
              <a:t>: A JavaScript library for building user interfaces, used to create the front-end of the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972215"/>
            <a:ext cx="5111497" cy="3931922"/>
          </a:xfrm>
        </p:spPr>
        <p:txBody>
          <a:bodyPr>
            <a:noAutofit/>
          </a:bodyPr>
          <a:lstStyle/>
          <a:p>
            <a:r>
              <a:rPr sz="2400" dirty="0"/>
              <a:t>This project involves developing a lottery smart contract on the Ethereum blockchain. </a:t>
            </a:r>
            <a:endParaRPr lang="en-US" sz="2400" dirty="0"/>
          </a:p>
          <a:p>
            <a:r>
              <a:rPr sz="2400" dirty="0"/>
              <a:t>It includes a</a:t>
            </a:r>
            <a:r>
              <a:rPr lang="en-US" sz="2400" dirty="0"/>
              <a:t> lottery system with a couple of roles, a</a:t>
            </a:r>
            <a:r>
              <a:rPr sz="2400" dirty="0"/>
              <a:t> manager role,</a:t>
            </a:r>
            <a:r>
              <a:rPr lang="en-US" sz="2400" dirty="0"/>
              <a:t> a user role. </a:t>
            </a:r>
          </a:p>
          <a:p>
            <a:r>
              <a:rPr lang="en-US" sz="2400" dirty="0"/>
              <a:t>The contract manages the</a:t>
            </a:r>
            <a:r>
              <a:rPr sz="2400" dirty="0"/>
              <a:t> ticket system, a draw mechanism, and a prize distribution system. The project aims to demonstrate the use of smart contracts in creating a transparent, decentralized lottery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972215"/>
            <a:ext cx="5111497" cy="3931922"/>
          </a:xfrm>
        </p:spPr>
        <p:txBody>
          <a:bodyPr>
            <a:noAutofit/>
          </a:bodyPr>
          <a:lstStyle/>
          <a:p>
            <a:r>
              <a:rPr lang="en-US" sz="1800" dirty="0"/>
              <a:t>Manager role: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Essentially manages the contract, like setting the prize pool, initiating the lottery draw.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He benefits from the lottery, after each lottery draw, if no one wins, he will get 40% of the ticket sales.</a:t>
            </a:r>
          </a:p>
          <a:p>
            <a:r>
              <a:rPr lang="en-US" sz="1800" dirty="0"/>
              <a:t>User role: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Uses the contract, purchases tickets, pays the ticket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ticket price is decided by the manager, the user pays the price, for each draw the user is able to buy a maximum of 5 tickets.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user has the power to choose 5 2-digit numbers, the winning numbers might be one that the user chooses. </a:t>
            </a:r>
          </a:p>
        </p:txBody>
      </p:sp>
    </p:spTree>
    <p:extLst>
      <p:ext uri="{BB962C8B-B14F-4D97-AF65-F5344CB8AC3E}">
        <p14:creationId xmlns:p14="http://schemas.microsoft.com/office/powerpoint/2010/main" val="32927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857916"/>
            <a:ext cx="5111497" cy="3931922"/>
          </a:xfrm>
        </p:spPr>
        <p:txBody>
          <a:bodyPr>
            <a:noAutofit/>
          </a:bodyPr>
          <a:lstStyle/>
          <a:p>
            <a:r>
              <a:rPr sz="1600" dirty="0"/>
              <a:t>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600" dirty="0"/>
              <a:t>The smart contract is deployed on the Ethereum blockchain</a:t>
            </a:r>
            <a:r>
              <a:rPr lang="en-US" sz="1600" dirty="0"/>
              <a:t>, it’s specifically deployed on </a:t>
            </a:r>
            <a:r>
              <a:rPr lang="en-US" sz="1600" dirty="0" err="1"/>
              <a:t>sepolia</a:t>
            </a:r>
            <a:r>
              <a:rPr lang="en-US" sz="1600" dirty="0"/>
              <a:t> </a:t>
            </a:r>
            <a:r>
              <a:rPr lang="en-US" sz="1600" dirty="0" err="1"/>
              <a:t>testnet</a:t>
            </a:r>
            <a:r>
              <a:rPr sz="1600" dirty="0"/>
              <a:t>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Truffle is being used for the contract compiling and deployment. It’s also aiding the development of the contract.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Once the contract was developed, it got thoroughly tested on local blockchain with the help of ganache.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Once we made sure everything is working fine, we used </a:t>
            </a:r>
            <a:r>
              <a:rPr lang="en-US" sz="1600" dirty="0" err="1"/>
              <a:t>infura</a:t>
            </a:r>
            <a:r>
              <a:rPr lang="en-US" sz="1600" dirty="0"/>
              <a:t> APIs to deploy our contract to </a:t>
            </a:r>
            <a:r>
              <a:rPr lang="en-US" sz="1600" dirty="0" err="1"/>
              <a:t>sepolia</a:t>
            </a:r>
            <a:r>
              <a:rPr lang="en-US" sz="1600" dirty="0"/>
              <a:t> </a:t>
            </a:r>
            <a:r>
              <a:rPr lang="en-US" sz="1600" dirty="0" err="1"/>
              <a:t>testnets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 used </a:t>
            </a:r>
            <a:r>
              <a:rPr lang="en-US" sz="1600" dirty="0" err="1"/>
              <a:t>metamask</a:t>
            </a:r>
            <a:r>
              <a:rPr lang="en-US" sz="1600" dirty="0"/>
              <a:t> wallets for manger, users interacting with the contract</a:t>
            </a:r>
            <a:endParaRPr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600" dirty="0"/>
              <a:t>Users interact with the contract through a React-based UI, connected via MetaMask.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Lottery Smart Contract 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942136"/>
            <a:ext cx="5111497" cy="3931922"/>
          </a:xfrm>
        </p:spPr>
        <p:txBody>
          <a:bodyPr>
            <a:noAutofit/>
          </a:bodyPr>
          <a:lstStyle/>
          <a:p>
            <a:r>
              <a:rPr sz="1800" dirty="0"/>
              <a:t>1. Manager initializes the lottery with a </a:t>
            </a:r>
            <a:r>
              <a:rPr lang="en-US" sz="1800" dirty="0"/>
              <a:t>specific amount of</a:t>
            </a:r>
            <a:r>
              <a:rPr sz="1800" dirty="0"/>
              <a:t> ETH prize pool.</a:t>
            </a:r>
          </a:p>
          <a:p>
            <a:r>
              <a:rPr sz="1800" dirty="0"/>
              <a:t>2. Users buy tickets with unique identifiers and chosen numbers</a:t>
            </a:r>
            <a:r>
              <a:rPr lang="en-US" sz="1800" dirty="0"/>
              <a:t>, users are mapped with tickets, each user is able to buy a maximum of 5 tickets</a:t>
            </a:r>
            <a:r>
              <a:rPr sz="1800" dirty="0"/>
              <a:t>.</a:t>
            </a:r>
          </a:p>
          <a:p>
            <a:r>
              <a:rPr sz="1800" dirty="0"/>
              <a:t>3. Manager triggers the draw, generating random winning numbers.</a:t>
            </a:r>
          </a:p>
          <a:p>
            <a:r>
              <a:rPr sz="1800" dirty="0"/>
              <a:t>4. System checks tickets for a winner.</a:t>
            </a:r>
          </a:p>
          <a:p>
            <a:r>
              <a:rPr sz="1800" dirty="0"/>
              <a:t>5. Prize distribution: </a:t>
            </a:r>
            <a:r>
              <a:rPr lang="en-US" sz="1800" dirty="0"/>
              <a:t>Winner gets the entire prize pool, if there’s no winner, </a:t>
            </a:r>
            <a:r>
              <a:rPr sz="1800" dirty="0"/>
              <a:t>60% of sales </a:t>
            </a:r>
            <a:r>
              <a:rPr lang="en-US" sz="1800" dirty="0"/>
              <a:t>are </a:t>
            </a:r>
            <a:r>
              <a:rPr sz="1800" dirty="0"/>
              <a:t>carryover to next draw</a:t>
            </a:r>
            <a:r>
              <a:rPr lang="en-US" sz="1800" dirty="0"/>
              <a:t>, manager gets 40% of the sales</a:t>
            </a:r>
            <a:r>
              <a:rPr sz="1800" dirty="0"/>
              <a:t>.</a:t>
            </a:r>
          </a:p>
          <a:p>
            <a:r>
              <a:rPr sz="1800" dirty="0"/>
              <a:t>6. Ticket invalidation </a:t>
            </a:r>
            <a:r>
              <a:rPr lang="en-US" sz="1800" dirty="0"/>
              <a:t>is done </a:t>
            </a:r>
            <a:r>
              <a:rPr sz="1800" dirty="0"/>
              <a:t>post-draw.</a:t>
            </a:r>
          </a:p>
          <a:p>
            <a:r>
              <a:rPr sz="1800" dirty="0"/>
              <a:t>7. Events emitted for ticket purchases and draw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0" y="1665410"/>
            <a:ext cx="5111497" cy="3931922"/>
          </a:xfrm>
        </p:spPr>
        <p:txBody>
          <a:bodyPr>
            <a:noAutofit/>
          </a:bodyPr>
          <a:lstStyle/>
          <a:p>
            <a:r>
              <a:rPr sz="1800" dirty="0"/>
              <a:t>The</a:t>
            </a:r>
            <a:r>
              <a:rPr lang="en-US" sz="1800" dirty="0"/>
              <a:t> </a:t>
            </a:r>
            <a:r>
              <a:rPr sz="1800" dirty="0"/>
              <a:t>Lottery Smart Contract demonstrates the potential of blockchain for creating fair and transparent systems. However, improvements can be made:</a:t>
            </a:r>
          </a:p>
          <a:p>
            <a:endParaRPr sz="1800" dirty="0"/>
          </a:p>
          <a:p>
            <a:r>
              <a:rPr sz="1800" dirty="0"/>
              <a:t>1. Enhanced Security: Implement additional security measures to prevent potential vulnerabilities.</a:t>
            </a:r>
          </a:p>
          <a:p>
            <a:r>
              <a:rPr sz="1800" dirty="0"/>
              <a:t>2. User Experience: Improve the UI/UX for a more user-friendly experience.</a:t>
            </a:r>
          </a:p>
          <a:p>
            <a:r>
              <a:rPr sz="1800" dirty="0"/>
              <a:t>3. Scalability: Explore options to handle a larger number of transactions efficiently.</a:t>
            </a:r>
          </a:p>
          <a:p>
            <a:r>
              <a:rPr sz="1800" dirty="0"/>
              <a:t>4. Additional Features: Consider adding more features like multi-winner support or bonus draws.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Draw a Lot!</vt:lpstr>
      <vt:lpstr>Introduction to Smart Contracts</vt:lpstr>
      <vt:lpstr>Technologies Used</vt:lpstr>
      <vt:lpstr>Project Overview</vt:lpstr>
      <vt:lpstr>Project Overview</vt:lpstr>
      <vt:lpstr>Architecture</vt:lpstr>
      <vt:lpstr>Lottery Smart Contract Flowchart</vt:lpstr>
      <vt:lpstr>Conclusion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uday srinivas</cp:lastModifiedBy>
  <cp:revision>8</cp:revision>
  <dcterms:modified xsi:type="dcterms:W3CDTF">2024-09-13T20:07:08Z</dcterms:modified>
</cp:coreProperties>
</file>