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4" r:id="rId2"/>
    <p:sldId id="287" r:id="rId3"/>
    <p:sldId id="336" r:id="rId4"/>
    <p:sldId id="341" r:id="rId5"/>
    <p:sldId id="342" r:id="rId6"/>
    <p:sldId id="337" r:id="rId7"/>
    <p:sldId id="305" r:id="rId8"/>
    <p:sldId id="265" r:id="rId9"/>
  </p:sldIdLst>
  <p:sldSz cx="9144000" cy="6858000" type="screen4x3"/>
  <p:notesSz cx="7010400" cy="9296400"/>
  <p:custDataLst>
    <p:tags r:id="rId12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243190"/>
    <a:srgbClr val="003366"/>
    <a:srgbClr val="CC00CC"/>
    <a:srgbClr val="E00E2C"/>
    <a:srgbClr val="229E54"/>
    <a:srgbClr val="41B1E9"/>
    <a:srgbClr val="49535F"/>
    <a:srgbClr val="E88E16"/>
    <a:srgbClr val="FEB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02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37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04-09-2020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04-09-2020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15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4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5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6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7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69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60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04/09/2020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04/09/2020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04/09/2020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04/09/2020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04/09/2020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04/09/2020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04/09/2020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04/09/2020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04/09/2020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04/09/2020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04/09/2020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04/09/2020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04/09/2020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hyperlink" Target="https://www.w3schools.com/jsref/dom_obj_event.asp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6" Type="http://schemas.openxmlformats.org/officeDocument/2006/relationships/image" Target="../media/image14.sv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153989" y="2274783"/>
            <a:ext cx="499001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>
                <a:solidFill>
                  <a:srgbClr val="49535F"/>
                </a:solidFill>
              </a:rPr>
              <a:t>Construir una aplicación web orientado a eventos y componentes </a:t>
            </a:r>
            <a:r>
              <a:rPr lang="es-CL" sz="4400" b="1" dirty="0" smtClean="0">
                <a:solidFill>
                  <a:srgbClr val="49535F"/>
                </a:solidFill>
              </a:rPr>
              <a:t>utilizando </a:t>
            </a:r>
            <a:r>
              <a:rPr lang="es-CL" sz="4400" b="1" dirty="0" err="1" smtClean="0">
                <a:solidFill>
                  <a:srgbClr val="49535F"/>
                </a:solidFill>
              </a:rPr>
              <a:t>Vue</a:t>
            </a:r>
            <a:endParaRPr lang="es-ES_tradnl" sz="4400" b="1" dirty="0">
              <a:solidFill>
                <a:srgbClr val="49535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38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67346" y="19518"/>
            <a:ext cx="435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Manejo de Eventos</a:t>
            </a:r>
            <a:r>
              <a:rPr lang="es-CL" sz="3600" dirty="0">
                <a:solidFill>
                  <a:schemeClr val="bg1"/>
                </a:solidFill>
              </a:rPr>
              <a:t> 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294021" y="1505760"/>
            <a:ext cx="858872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4000" dirty="0"/>
              <a:t>Las </a:t>
            </a:r>
            <a:r>
              <a:rPr lang="es-CL" sz="4000" dirty="0" smtClean="0"/>
              <a:t>funciones corresponden </a:t>
            </a:r>
            <a:r>
              <a:rPr lang="es-CL" sz="4000" dirty="0"/>
              <a:t>a una forma de </a:t>
            </a:r>
            <a:r>
              <a:rPr lang="es-CL" sz="4000" dirty="0" smtClean="0"/>
              <a:t>agrupar </a:t>
            </a:r>
            <a:r>
              <a:rPr lang="es-CL" sz="4000" dirty="0" err="1" smtClean="0"/>
              <a:t>código</a:t>
            </a:r>
            <a:r>
              <a:rPr lang="es-CL" sz="4000" dirty="0" smtClean="0"/>
              <a:t> </a:t>
            </a:r>
            <a:r>
              <a:rPr lang="es-CL" sz="4000" dirty="0"/>
              <a:t>para poder ser </a:t>
            </a:r>
            <a:r>
              <a:rPr lang="es-CL" sz="4000" b="1" dirty="0">
                <a:solidFill>
                  <a:srgbClr val="FF0000"/>
                </a:solidFill>
              </a:rPr>
              <a:t>reutilizado</a:t>
            </a:r>
            <a:r>
              <a:rPr lang="es-CL" sz="4000" dirty="0"/>
              <a:t> en el futuro. </a:t>
            </a:r>
            <a:endParaRPr lang="es-CL" sz="4000" dirty="0" smtClean="0"/>
          </a:p>
          <a:p>
            <a:pPr algn="just"/>
            <a:endParaRPr lang="es-CL" sz="4000" dirty="0"/>
          </a:p>
          <a:p>
            <a:pPr algn="just"/>
            <a:r>
              <a:rPr lang="es-CL" sz="4000" dirty="0" smtClean="0"/>
              <a:t>Corresponden </a:t>
            </a:r>
            <a:r>
              <a:rPr lang="es-CL" sz="4000" dirty="0"/>
              <a:t>a bloques de código con un nombre, el cual es invocado tantas veces como </a:t>
            </a:r>
            <a:r>
              <a:rPr lang="es-CL" sz="4000" dirty="0" smtClean="0"/>
              <a:t>necesitemos.</a:t>
            </a:r>
            <a:endParaRPr lang="es-CL" sz="4000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300" y="5956465"/>
            <a:ext cx="891700" cy="9015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785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133350" y="1150292"/>
            <a:ext cx="894098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600" dirty="0" smtClean="0"/>
              <a:t>Un evento es una </a:t>
            </a:r>
            <a:r>
              <a:rPr lang="es-ES_tradnl" sz="3600" b="1" dirty="0" smtClean="0">
                <a:solidFill>
                  <a:srgbClr val="FF0000"/>
                </a:solidFill>
              </a:rPr>
              <a:t>acción</a:t>
            </a:r>
            <a:r>
              <a:rPr lang="es-ES_tradnl" sz="3600" dirty="0" smtClean="0"/>
              <a:t> que ocurre en un </a:t>
            </a:r>
            <a:r>
              <a:rPr lang="es-ES_tradnl" sz="3600" b="1" dirty="0" smtClean="0"/>
              <a:t>momento</a:t>
            </a:r>
            <a:r>
              <a:rPr lang="es-ES_tradnl" sz="3600" dirty="0" smtClean="0"/>
              <a:t> determinado.</a:t>
            </a:r>
          </a:p>
          <a:p>
            <a:pPr algn="just"/>
            <a:endParaRPr lang="es-ES_tradnl" sz="3600" dirty="0" smtClean="0"/>
          </a:p>
          <a:p>
            <a:pPr marL="742950" indent="-742950" algn="just">
              <a:buFont typeface="+mj-lt"/>
              <a:buAutoNum type="arabicPeriod"/>
            </a:pPr>
            <a:r>
              <a:rPr lang="es-ES_tradnl" sz="3600" dirty="0" smtClean="0"/>
              <a:t>Usamos </a:t>
            </a:r>
            <a:r>
              <a:rPr lang="es-ES_tradnl" sz="3600" b="1" dirty="0" smtClean="0"/>
              <a:t>funciones</a:t>
            </a:r>
            <a:r>
              <a:rPr lang="es-ES_tradnl" sz="3600" dirty="0" smtClean="0"/>
              <a:t> para responder a </a:t>
            </a:r>
            <a:r>
              <a:rPr lang="es-ES_tradnl" sz="3600" dirty="0" smtClean="0"/>
              <a:t>los </a:t>
            </a:r>
            <a:r>
              <a:rPr lang="es-ES_tradnl" sz="3600" dirty="0" smtClean="0"/>
              <a:t>eventos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s-ES_tradnl" sz="3600" dirty="0" smtClean="0"/>
              <a:t>Usamos </a:t>
            </a:r>
            <a:r>
              <a:rPr lang="es-ES_tradnl" sz="3600" dirty="0"/>
              <a:t>la directiva </a:t>
            </a:r>
            <a:r>
              <a:rPr lang="es-ES_tradnl" sz="3600" b="1" dirty="0">
                <a:solidFill>
                  <a:schemeClr val="accent1"/>
                </a:solidFill>
              </a:rPr>
              <a:t>v-</a:t>
            </a:r>
            <a:r>
              <a:rPr lang="es-ES_tradnl" sz="3600" b="1" dirty="0" err="1">
                <a:solidFill>
                  <a:schemeClr val="accent1"/>
                </a:solidFill>
              </a:rPr>
              <a:t>on</a:t>
            </a:r>
            <a:r>
              <a:rPr lang="es-ES_tradnl" sz="3600" dirty="0">
                <a:solidFill>
                  <a:srgbClr val="E88E16"/>
                </a:solidFill>
              </a:rPr>
              <a:t> </a:t>
            </a:r>
            <a:r>
              <a:rPr lang="es-ES_tradnl" sz="3600" dirty="0" smtClean="0"/>
              <a:t>para enlazar </a:t>
            </a:r>
            <a:r>
              <a:rPr lang="es-ES_tradnl" sz="3600" dirty="0"/>
              <a:t>u</a:t>
            </a:r>
            <a:r>
              <a:rPr lang="es-ES_tradnl" sz="3600" dirty="0" smtClean="0"/>
              <a:t>na función con un evento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s-ES_tradnl" sz="3600" dirty="0" smtClean="0"/>
              <a:t>La función se ejecutará automáticamente cuando  </a:t>
            </a:r>
            <a:r>
              <a:rPr lang="es-ES_tradnl" sz="3600" dirty="0"/>
              <a:t>el evento sea disparado</a:t>
            </a:r>
            <a:endParaRPr lang="es-ES_tradnl" sz="3600" dirty="0" smtClean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902" y="6347332"/>
            <a:ext cx="505097" cy="51066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67346" y="19518"/>
            <a:ext cx="435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Manejo de Eventos</a:t>
            </a:r>
            <a:r>
              <a:rPr lang="es-CL" sz="3600" dirty="0">
                <a:solidFill>
                  <a:schemeClr val="bg1"/>
                </a:solidFill>
              </a:rPr>
              <a:t> </a:t>
            </a:r>
            <a:endParaRPr lang="es-CL" sz="36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925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489" y="5878807"/>
            <a:ext cx="968511" cy="97919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33350" y="1352069"/>
            <a:ext cx="893227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4400" dirty="0" smtClean="0"/>
              <a:t>Sintaxis</a:t>
            </a:r>
          </a:p>
          <a:p>
            <a:pPr algn="ctr"/>
            <a:endParaRPr lang="es-ES_tradnl" sz="4400" dirty="0" smtClean="0">
              <a:solidFill>
                <a:schemeClr val="accent1"/>
              </a:solidFill>
            </a:endParaRPr>
          </a:p>
          <a:p>
            <a:pPr algn="ctr"/>
            <a:r>
              <a:rPr lang="es-ES_tradnl" sz="4400" dirty="0" err="1" smtClean="0">
                <a:solidFill>
                  <a:schemeClr val="accent1"/>
                </a:solidFill>
              </a:rPr>
              <a:t>v-on:</a:t>
            </a:r>
            <a:r>
              <a:rPr lang="es-ES_tradnl" sz="4400" i="1" dirty="0" err="1" smtClean="0">
                <a:solidFill>
                  <a:schemeClr val="accent1"/>
                </a:solidFill>
              </a:rPr>
              <a:t>evento</a:t>
            </a:r>
            <a:r>
              <a:rPr lang="es-ES_tradnl" sz="4400" dirty="0" smtClean="0"/>
              <a:t>=</a:t>
            </a:r>
            <a:r>
              <a:rPr lang="es-ES_tradnl" sz="4400" dirty="0" smtClean="0">
                <a:solidFill>
                  <a:srgbClr val="92D050"/>
                </a:solidFill>
              </a:rPr>
              <a:t>"</a:t>
            </a:r>
            <a:r>
              <a:rPr lang="es-ES_tradnl" sz="4400" dirty="0" err="1" smtClean="0">
                <a:solidFill>
                  <a:srgbClr val="92D050"/>
                </a:solidFill>
              </a:rPr>
              <a:t>funcion</a:t>
            </a:r>
            <a:r>
              <a:rPr lang="es-ES_tradnl" sz="4400" dirty="0" smtClean="0">
                <a:solidFill>
                  <a:srgbClr val="92D050"/>
                </a:solidFill>
              </a:rPr>
              <a:t>"</a:t>
            </a:r>
            <a:endParaRPr lang="es-ES_tradnl" sz="4400" dirty="0" smtClean="0">
              <a:solidFill>
                <a:srgbClr val="92D050"/>
              </a:solidFill>
            </a:endParaRPr>
          </a:p>
          <a:p>
            <a:pPr algn="just"/>
            <a:endParaRPr lang="es-ES_tradnl" sz="2800" dirty="0" smtClean="0"/>
          </a:p>
          <a:p>
            <a:pPr algn="just"/>
            <a:endParaRPr lang="es-ES_tradnl" sz="2800" dirty="0"/>
          </a:p>
          <a:p>
            <a:pPr algn="just"/>
            <a:endParaRPr lang="es-ES_tradnl" sz="2800" dirty="0" smtClean="0"/>
          </a:p>
          <a:p>
            <a:pPr algn="just"/>
            <a:r>
              <a:rPr lang="es-ES_tradnl" sz="2800" dirty="0" smtClean="0"/>
              <a:t>Lista </a:t>
            </a:r>
            <a:r>
              <a:rPr lang="es-ES_tradnl" sz="2800" dirty="0"/>
              <a:t>completa para </a:t>
            </a:r>
            <a:r>
              <a:rPr lang="es-ES_tradnl" sz="2800" i="1" dirty="0" smtClean="0">
                <a:solidFill>
                  <a:schemeClr val="accent1"/>
                </a:solidFill>
              </a:rPr>
              <a:t>evento</a:t>
            </a:r>
            <a:r>
              <a:rPr lang="es-ES_tradnl" sz="2800" dirty="0" smtClean="0"/>
              <a:t>:</a:t>
            </a:r>
            <a:endParaRPr lang="es-ES_tradnl" sz="2800" dirty="0"/>
          </a:p>
          <a:p>
            <a:pPr algn="just"/>
            <a:r>
              <a:rPr lang="es-ES_tradnl" sz="2800" dirty="0">
                <a:hlinkClick r:id="rId7"/>
              </a:rPr>
              <a:t>https://</a:t>
            </a:r>
            <a:r>
              <a:rPr lang="es-ES_tradnl" sz="2800" dirty="0" smtClean="0">
                <a:hlinkClick r:id="rId7"/>
              </a:rPr>
              <a:t>www.w3schools.com/jsref/dom_obj_event.asp</a:t>
            </a:r>
            <a:endParaRPr lang="es-ES_tradnl" sz="4400" dirty="0" smtClean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67346" y="19518"/>
            <a:ext cx="435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Manejo de Eventos</a:t>
            </a:r>
            <a:r>
              <a:rPr lang="es-CL" sz="3600" dirty="0">
                <a:solidFill>
                  <a:schemeClr val="bg1"/>
                </a:solidFill>
              </a:rPr>
              <a:t> </a:t>
            </a:r>
            <a:endParaRPr lang="es-CL" sz="36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521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" y="691198"/>
            <a:ext cx="499872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_tradnl" sz="2400" dirty="0" smtClean="0"/>
              <a:t>&lt;</a:t>
            </a:r>
            <a:r>
              <a:rPr lang="es-ES_tradnl" sz="2400" dirty="0"/>
              <a:t>div id="</a:t>
            </a:r>
            <a:r>
              <a:rPr lang="es-ES_tradnl" sz="2400" dirty="0" smtClean="0"/>
              <a:t>app"&gt;</a:t>
            </a:r>
            <a:endParaRPr lang="es-ES_tradnl" sz="2400" dirty="0"/>
          </a:p>
          <a:p>
            <a:r>
              <a:rPr lang="es-ES_tradnl" sz="2400" dirty="0" smtClean="0"/>
              <a:t>	&lt;</a:t>
            </a:r>
            <a:r>
              <a:rPr lang="es-ES_tradnl" sz="2400" dirty="0" err="1"/>
              <a:t>button</a:t>
            </a:r>
            <a:r>
              <a:rPr lang="es-ES_tradnl" sz="2400" dirty="0"/>
              <a:t> </a:t>
            </a:r>
            <a:r>
              <a:rPr lang="es-ES_tradnl" sz="2400" dirty="0" err="1">
                <a:solidFill>
                  <a:schemeClr val="accent1"/>
                </a:solidFill>
              </a:rPr>
              <a:t>v-on:click</a:t>
            </a:r>
            <a:r>
              <a:rPr lang="es-ES_tradnl" sz="2400" dirty="0"/>
              <a:t>=</a:t>
            </a:r>
            <a:r>
              <a:rPr lang="es-ES_tradnl" sz="2400" dirty="0">
                <a:solidFill>
                  <a:srgbClr val="92D050"/>
                </a:solidFill>
              </a:rPr>
              <a:t>"incrementar</a:t>
            </a:r>
            <a:r>
              <a:rPr lang="es-ES_tradnl" sz="2400" dirty="0" smtClean="0">
                <a:solidFill>
                  <a:srgbClr val="92D050"/>
                </a:solidFill>
              </a:rPr>
              <a:t>"</a:t>
            </a:r>
            <a:r>
              <a:rPr lang="es-ES_tradnl" sz="2400" dirty="0" smtClean="0"/>
              <a:t>&gt;</a:t>
            </a:r>
          </a:p>
          <a:p>
            <a:r>
              <a:rPr lang="es-ES_tradnl" sz="2400" dirty="0" smtClean="0"/>
              <a:t>		</a:t>
            </a:r>
            <a:r>
              <a:rPr lang="es-ES_tradnl" sz="2400" dirty="0" smtClean="0"/>
              <a:t>El contador vale: </a:t>
            </a:r>
            <a:r>
              <a:rPr lang="es-ES_tradnl" sz="2400" dirty="0" smtClean="0"/>
              <a:t>{{ </a:t>
            </a:r>
            <a:r>
              <a:rPr lang="es-ES_tradnl" sz="2400" dirty="0" smtClean="0">
                <a:solidFill>
                  <a:schemeClr val="accent2"/>
                </a:solidFill>
              </a:rPr>
              <a:t>contador</a:t>
            </a:r>
            <a:r>
              <a:rPr lang="es-ES_tradnl" sz="2400" dirty="0" smtClean="0"/>
              <a:t> }}</a:t>
            </a:r>
          </a:p>
          <a:p>
            <a:r>
              <a:rPr lang="es-ES_tradnl" sz="2400" dirty="0"/>
              <a:t>	</a:t>
            </a:r>
            <a:r>
              <a:rPr lang="es-ES_tradnl" sz="2400" dirty="0" smtClean="0"/>
              <a:t>&lt;/</a:t>
            </a:r>
            <a:r>
              <a:rPr lang="es-ES_tradnl" sz="2400" dirty="0" err="1"/>
              <a:t>button</a:t>
            </a:r>
            <a:r>
              <a:rPr lang="es-ES_tradnl" sz="2400" dirty="0"/>
              <a:t>&gt;</a:t>
            </a:r>
          </a:p>
          <a:p>
            <a:r>
              <a:rPr lang="es-ES_tradnl" sz="2400" dirty="0" smtClean="0"/>
              <a:t>&lt;/</a:t>
            </a:r>
            <a:r>
              <a:rPr lang="es-ES_tradnl" sz="2400" dirty="0"/>
              <a:t>div</a:t>
            </a:r>
            <a:r>
              <a:rPr lang="es-ES_tradnl" sz="2400" dirty="0" smtClean="0"/>
              <a:t>&gt;</a:t>
            </a:r>
            <a:endParaRPr lang="es-ES_tradnl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67346" y="19518"/>
            <a:ext cx="435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Manejo de Eventos</a:t>
            </a:r>
            <a:r>
              <a:rPr lang="es-CL" sz="3600" dirty="0">
                <a:solidFill>
                  <a:schemeClr val="bg1"/>
                </a:solidFill>
              </a:rPr>
              <a:t> 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781005" y="2703016"/>
            <a:ext cx="4354286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_tradnl" sz="2400" dirty="0" err="1" smtClean="0"/>
              <a:t>var</a:t>
            </a:r>
            <a:r>
              <a:rPr lang="es-ES_tradnl" sz="2400" dirty="0" smtClean="0"/>
              <a:t> </a:t>
            </a:r>
            <a:r>
              <a:rPr lang="es-ES_tradnl" sz="2400" dirty="0"/>
              <a:t>app=new </a:t>
            </a:r>
            <a:r>
              <a:rPr lang="es-ES_tradnl" sz="2400" dirty="0" err="1"/>
              <a:t>Vue</a:t>
            </a:r>
            <a:r>
              <a:rPr lang="es-ES_tradnl" sz="2400" dirty="0"/>
              <a:t>({</a:t>
            </a:r>
          </a:p>
          <a:p>
            <a:r>
              <a:rPr lang="es-ES_tradnl" sz="2400" dirty="0" smtClean="0"/>
              <a:t>	el</a:t>
            </a:r>
            <a:r>
              <a:rPr lang="es-ES_tradnl" sz="2400" dirty="0"/>
              <a:t>: '#</a:t>
            </a:r>
            <a:r>
              <a:rPr lang="es-ES_tradnl" sz="2400" dirty="0" smtClean="0"/>
              <a:t>app',</a:t>
            </a:r>
            <a:endParaRPr lang="es-ES_tradnl" sz="2400" dirty="0"/>
          </a:p>
          <a:p>
            <a:r>
              <a:rPr lang="es-ES_tradnl" sz="2400" dirty="0" smtClean="0"/>
              <a:t>	</a:t>
            </a:r>
            <a:r>
              <a:rPr lang="es-ES_tradnl" sz="2400" b="1" dirty="0" smtClean="0"/>
              <a:t>data</a:t>
            </a:r>
            <a:r>
              <a:rPr lang="es-ES_tradnl" sz="2400" dirty="0" smtClean="0"/>
              <a:t>: { </a:t>
            </a:r>
            <a:endParaRPr lang="es-ES_tradnl" sz="2400" dirty="0"/>
          </a:p>
          <a:p>
            <a:r>
              <a:rPr lang="es-ES_tradnl" sz="2400" dirty="0" smtClean="0"/>
              <a:t>		</a:t>
            </a:r>
            <a:r>
              <a:rPr lang="es-ES_tradnl" sz="2400" dirty="0" smtClean="0">
                <a:solidFill>
                  <a:schemeClr val="accent2"/>
                </a:solidFill>
              </a:rPr>
              <a:t>contador</a:t>
            </a:r>
            <a:r>
              <a:rPr lang="es-ES_tradnl" sz="2400" dirty="0"/>
              <a:t>: 0</a:t>
            </a:r>
          </a:p>
          <a:p>
            <a:r>
              <a:rPr lang="es-ES_tradnl" sz="2400" dirty="0" smtClean="0"/>
              <a:t>	},</a:t>
            </a:r>
            <a:endParaRPr lang="es-ES_tradnl" sz="2400" dirty="0"/>
          </a:p>
          <a:p>
            <a:r>
              <a:rPr lang="es-ES_tradnl" sz="2400" dirty="0" smtClean="0"/>
              <a:t>	</a:t>
            </a:r>
            <a:r>
              <a:rPr lang="es-ES_tradnl" sz="2400" b="1" dirty="0" err="1" smtClean="0">
                <a:solidFill>
                  <a:srgbClr val="00B050"/>
                </a:solidFill>
              </a:rPr>
              <a:t>methods</a:t>
            </a:r>
            <a:r>
              <a:rPr lang="es-ES_tradnl" sz="2400" b="1" dirty="0">
                <a:solidFill>
                  <a:srgbClr val="00B050"/>
                </a:solidFill>
              </a:rPr>
              <a:t>: {</a:t>
            </a:r>
          </a:p>
          <a:p>
            <a:r>
              <a:rPr lang="es-ES_tradnl" sz="2400" b="1" dirty="0" smtClean="0"/>
              <a:t>		</a:t>
            </a:r>
            <a:r>
              <a:rPr lang="es-ES_tradnl" sz="2400" b="1" dirty="0">
                <a:solidFill>
                  <a:srgbClr val="92D050"/>
                </a:solidFill>
              </a:rPr>
              <a:t>incrementar: </a:t>
            </a:r>
            <a:r>
              <a:rPr lang="es-ES_tradnl" sz="2400" b="1" dirty="0" err="1">
                <a:solidFill>
                  <a:srgbClr val="92D050"/>
                </a:solidFill>
              </a:rPr>
              <a:t>function</a:t>
            </a:r>
            <a:r>
              <a:rPr lang="es-ES_tradnl" sz="2400" b="1" dirty="0">
                <a:solidFill>
                  <a:srgbClr val="92D050"/>
                </a:solidFill>
              </a:rPr>
              <a:t>() {</a:t>
            </a:r>
          </a:p>
          <a:p>
            <a:r>
              <a:rPr lang="es-ES_tradnl" sz="2400" b="1" dirty="0" smtClean="0"/>
              <a:t>			</a:t>
            </a:r>
            <a:r>
              <a:rPr lang="es-ES_tradnl" sz="2400" b="1" dirty="0" err="1" smtClean="0"/>
              <a:t>this.</a:t>
            </a:r>
            <a:r>
              <a:rPr lang="es-ES_tradnl" sz="2400" b="1" dirty="0" err="1" smtClean="0">
                <a:solidFill>
                  <a:schemeClr val="accent2"/>
                </a:solidFill>
              </a:rPr>
              <a:t>contador</a:t>
            </a:r>
            <a:r>
              <a:rPr lang="es-ES_tradnl" sz="2400" b="1" dirty="0" smtClean="0"/>
              <a:t>++</a:t>
            </a:r>
            <a:endParaRPr lang="es-ES_tradnl" sz="2400" b="1" dirty="0">
              <a:solidFill>
                <a:srgbClr val="92D050"/>
              </a:solidFill>
            </a:endParaRPr>
          </a:p>
          <a:p>
            <a:r>
              <a:rPr lang="es-ES_tradnl" sz="2400" b="1" dirty="0" smtClean="0"/>
              <a:t>		</a:t>
            </a:r>
            <a:r>
              <a:rPr lang="es-ES_tradnl" sz="2400" b="1" dirty="0" smtClean="0">
                <a:solidFill>
                  <a:srgbClr val="92D050"/>
                </a:solidFill>
              </a:rPr>
              <a:t>}</a:t>
            </a:r>
            <a:endParaRPr lang="es-ES_tradnl" sz="2400" b="1" dirty="0">
              <a:solidFill>
                <a:srgbClr val="92D050"/>
              </a:solidFill>
            </a:endParaRPr>
          </a:p>
          <a:p>
            <a:r>
              <a:rPr lang="es-ES_tradnl" sz="2400" b="1" dirty="0" smtClean="0"/>
              <a:t>	</a:t>
            </a:r>
            <a:r>
              <a:rPr lang="es-ES_tradnl" sz="2400" b="1" dirty="0" smtClean="0">
                <a:solidFill>
                  <a:srgbClr val="00B050"/>
                </a:solidFill>
              </a:rPr>
              <a:t>}</a:t>
            </a:r>
            <a:endParaRPr lang="es-ES_tradnl" sz="2400" b="1" dirty="0">
              <a:solidFill>
                <a:srgbClr val="00B050"/>
              </a:solidFill>
            </a:endParaRPr>
          </a:p>
          <a:p>
            <a:r>
              <a:rPr lang="es-ES_tradnl" sz="2400" dirty="0" smtClean="0"/>
              <a:t>})</a:t>
            </a:r>
            <a:endParaRPr lang="es-ES_tradnl" sz="2400" dirty="0"/>
          </a:p>
        </p:txBody>
      </p:sp>
      <p:sp>
        <p:nvSpPr>
          <p:cNvPr id="4" name="Rectángulo 3"/>
          <p:cNvSpPr/>
          <p:nvPr/>
        </p:nvSpPr>
        <p:spPr>
          <a:xfrm>
            <a:off x="0" y="5042118"/>
            <a:ext cx="33789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dirty="0" smtClean="0"/>
              <a:t>Las funciones de </a:t>
            </a:r>
            <a:r>
              <a:rPr lang="es-ES_tradnl" sz="2800" b="1" i="1" dirty="0" err="1" smtClean="0">
                <a:solidFill>
                  <a:srgbClr val="00B050"/>
                </a:solidFill>
              </a:rPr>
              <a:t>methods</a:t>
            </a:r>
            <a:r>
              <a:rPr lang="es-ES_tradnl" sz="2800" dirty="0" smtClean="0"/>
              <a:t> trabajan principalmente sobre los valores de </a:t>
            </a:r>
            <a:r>
              <a:rPr lang="es-ES_tradnl" sz="2800" b="1" i="1" dirty="0" smtClean="0"/>
              <a:t>data</a:t>
            </a:r>
            <a:endParaRPr lang="es-CL" sz="2800" b="1" i="1" dirty="0"/>
          </a:p>
        </p:txBody>
      </p:sp>
      <p:sp>
        <p:nvSpPr>
          <p:cNvPr id="5" name="Rectángulo 4"/>
          <p:cNvSpPr/>
          <p:nvPr/>
        </p:nvSpPr>
        <p:spPr>
          <a:xfrm>
            <a:off x="1297577" y="2703392"/>
            <a:ext cx="34150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sz="2800" dirty="0"/>
              <a:t>En </a:t>
            </a:r>
            <a:r>
              <a:rPr lang="es-ES_tradnl" sz="2800" b="1" i="1" dirty="0" err="1" smtClean="0">
                <a:solidFill>
                  <a:srgbClr val="00B050"/>
                </a:solidFill>
              </a:rPr>
              <a:t>methods</a:t>
            </a:r>
            <a:r>
              <a:rPr lang="es-ES_tradnl" sz="2800" dirty="0" smtClean="0"/>
              <a:t> </a:t>
            </a:r>
            <a:r>
              <a:rPr lang="es-ES_tradnl" sz="2800" dirty="0"/>
              <a:t>implementaremos las funciones de nuestra aplicación VUE</a:t>
            </a:r>
            <a:endParaRPr lang="es-CL" sz="2800" dirty="0"/>
          </a:p>
        </p:txBody>
      </p:sp>
      <p:sp>
        <p:nvSpPr>
          <p:cNvPr id="6" name="Rectángulo 5"/>
          <p:cNvSpPr/>
          <p:nvPr/>
        </p:nvSpPr>
        <p:spPr>
          <a:xfrm>
            <a:off x="5349024" y="962102"/>
            <a:ext cx="34814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2800" dirty="0" smtClean="0"/>
              <a:t>Sintaxis</a:t>
            </a:r>
          </a:p>
          <a:p>
            <a:pPr algn="ctr"/>
            <a:r>
              <a:rPr lang="es-ES_tradnl" sz="2800" dirty="0" err="1" smtClean="0">
                <a:solidFill>
                  <a:schemeClr val="accent1"/>
                </a:solidFill>
              </a:rPr>
              <a:t>v-on:</a:t>
            </a:r>
            <a:r>
              <a:rPr lang="es-ES_tradnl" sz="2800" i="1" dirty="0" err="1" smtClean="0">
                <a:solidFill>
                  <a:schemeClr val="accent1"/>
                </a:solidFill>
              </a:rPr>
              <a:t>evento</a:t>
            </a:r>
            <a:r>
              <a:rPr lang="es-ES_tradnl" sz="2800" dirty="0"/>
              <a:t>=</a:t>
            </a:r>
            <a:r>
              <a:rPr lang="es-ES_tradnl" sz="2800" dirty="0">
                <a:solidFill>
                  <a:srgbClr val="92D050"/>
                </a:solidFill>
              </a:rPr>
              <a:t>"</a:t>
            </a:r>
            <a:r>
              <a:rPr lang="es-ES_tradnl" sz="2800" dirty="0" err="1">
                <a:solidFill>
                  <a:srgbClr val="92D050"/>
                </a:solidFill>
              </a:rPr>
              <a:t>funcion</a:t>
            </a:r>
            <a:r>
              <a:rPr lang="es-ES_tradnl" sz="2800" dirty="0">
                <a:solidFill>
                  <a:srgbClr val="92D050"/>
                </a:solidFill>
              </a:rPr>
              <a:t>"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662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418012" y="858818"/>
            <a:ext cx="863019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200" dirty="0" smtClean="0"/>
              <a:t>Utilizamos un botón y agregamos la directiva </a:t>
            </a:r>
            <a:r>
              <a:rPr lang="es-ES_tradnl" sz="3200" dirty="0" smtClean="0">
                <a:solidFill>
                  <a:schemeClr val="accent1"/>
                </a:solidFill>
              </a:rPr>
              <a:t>v-</a:t>
            </a:r>
            <a:r>
              <a:rPr lang="es-ES_tradnl" sz="3200" dirty="0" err="1" smtClean="0">
                <a:solidFill>
                  <a:schemeClr val="accent1"/>
                </a:solidFill>
              </a:rPr>
              <a:t>on</a:t>
            </a:r>
            <a:r>
              <a:rPr lang="es-ES_tradnl" sz="3200" dirty="0"/>
              <a:t> </a:t>
            </a:r>
            <a:r>
              <a:rPr lang="es-ES_tradnl" sz="3200" dirty="0" smtClean="0"/>
              <a:t>para </a:t>
            </a:r>
            <a:r>
              <a:rPr lang="es-ES_tradnl" sz="3200" dirty="0"/>
              <a:t>escuchar eventos del </a:t>
            </a:r>
            <a:r>
              <a:rPr lang="es-ES_tradnl" sz="3200" dirty="0" smtClean="0"/>
              <a:t>DOM, donde agregamos una variable </a:t>
            </a:r>
            <a:r>
              <a:rPr lang="es-ES_tradnl" sz="3200" i="1" dirty="0" smtClean="0"/>
              <a:t>contador</a:t>
            </a:r>
            <a:r>
              <a:rPr lang="es-ES_tradnl" sz="3200" dirty="0" smtClean="0"/>
              <a:t> para contar las veces que el usuario </a:t>
            </a:r>
            <a:r>
              <a:rPr lang="es-ES_tradnl" sz="3200" dirty="0" err="1" smtClean="0"/>
              <a:t>clickea</a:t>
            </a:r>
            <a:r>
              <a:rPr lang="es-ES_tradnl" sz="3200" dirty="0" smtClean="0"/>
              <a:t> el botón.</a:t>
            </a:r>
            <a:endParaRPr lang="es-ES_tradnl" sz="3200" dirty="0"/>
          </a:p>
        </p:txBody>
      </p:sp>
      <p:pic>
        <p:nvPicPr>
          <p:cNvPr id="4" name="Imagen 3" descr="Captura de pantalla 2019-11-12 a las 9.13.25 a.m.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1" r="88255" b="79167"/>
          <a:stretch/>
        </p:blipFill>
        <p:spPr>
          <a:xfrm>
            <a:off x="1894113" y="3113890"/>
            <a:ext cx="5155474" cy="3377767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67346" y="19518"/>
            <a:ext cx="435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Manejo de Eventos</a:t>
            </a:r>
            <a:r>
              <a:rPr lang="es-CL" sz="3600" dirty="0">
                <a:solidFill>
                  <a:schemeClr val="bg1"/>
                </a:solidFill>
              </a:rPr>
              <a:t> </a:t>
            </a:r>
            <a:endParaRPr lang="es-CL" sz="36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351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A59D3A-CAD6-C14E-B94D-52D204782253}"/>
              </a:ext>
            </a:extLst>
          </p:cNvPr>
          <p:cNvSpPr/>
          <p:nvPr/>
        </p:nvSpPr>
        <p:spPr>
          <a:xfrm>
            <a:off x="997992" y="923533"/>
            <a:ext cx="80327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4000" b="1" dirty="0"/>
              <a:t>Realice la actividad de aprendizaje </a:t>
            </a:r>
            <a:r>
              <a:rPr lang="es-CL" sz="4000" b="1" dirty="0" smtClean="0"/>
              <a:t>5</a:t>
            </a:r>
            <a:endParaRPr lang="es-CL" sz="4000" b="1" dirty="0"/>
          </a:p>
        </p:txBody>
      </p:sp>
      <p:pic>
        <p:nvPicPr>
          <p:cNvPr id="7" name="Gráfico 6" descr="Internet">
            <a:extLst>
              <a:ext uri="{FF2B5EF4-FFF2-40B4-BE49-F238E27FC236}">
                <a16:creationId xmlns:a16="http://schemas.microsoft.com/office/drawing/2014/main" id="{4DA25A48-3FC9-2342-B037-CF33F58C2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799209" y="1277476"/>
            <a:ext cx="5655327" cy="565532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67346" y="19518"/>
            <a:ext cx="435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Manejo de Eventos</a:t>
            </a:r>
            <a:r>
              <a:rPr lang="es-CL" sz="3600" dirty="0">
                <a:solidFill>
                  <a:schemeClr val="bg1"/>
                </a:solidFill>
              </a:rPr>
              <a:t> </a:t>
            </a:r>
            <a:endParaRPr lang="es-CL" sz="36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00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30341</TotalTime>
  <Words>178</Words>
  <Application>Microsoft Office PowerPoint</Application>
  <PresentationFormat>Presentación en pantalla (4:3)</PresentationFormat>
  <Paragraphs>53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470</cp:revision>
  <cp:lastPrinted>2018-02-06T19:43:21Z</cp:lastPrinted>
  <dcterms:created xsi:type="dcterms:W3CDTF">2016-02-23T20:13:48Z</dcterms:created>
  <dcterms:modified xsi:type="dcterms:W3CDTF">2020-09-04T20:13:45Z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