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4"/>
  </p:notesMasterIdLst>
  <p:handoutMasterIdLst>
    <p:handoutMasterId r:id="rId15"/>
  </p:handoutMasterIdLst>
  <p:sldIdLst>
    <p:sldId id="264" r:id="rId3"/>
    <p:sldId id="353" r:id="rId4"/>
    <p:sldId id="362" r:id="rId5"/>
    <p:sldId id="354" r:id="rId6"/>
    <p:sldId id="355" r:id="rId7"/>
    <p:sldId id="356" r:id="rId8"/>
    <p:sldId id="358" r:id="rId9"/>
    <p:sldId id="359" r:id="rId10"/>
    <p:sldId id="361" r:id="rId11"/>
    <p:sldId id="305" r:id="rId12"/>
    <p:sldId id="265" r:id="rId13"/>
  </p:sldIdLst>
  <p:sldSz cx="9144000" cy="6858000" type="screen4x3"/>
  <p:notesSz cx="7010400" cy="9296400"/>
  <p:custDataLst>
    <p:tags r:id="rId1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3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06-09-2020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06-09-2020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10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10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9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53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00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81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86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02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53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9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56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486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292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23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06/09/2020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48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8823" y="2179432"/>
            <a:ext cx="49464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102496" y="802663"/>
            <a:ext cx="783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600" b="1" dirty="0"/>
              <a:t>Realice la actividad de aprendizaje 6</a:t>
            </a:r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68878" y="899931"/>
            <a:ext cx="5315693" cy="531569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0"/>
            <a:ext cx="520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V-MODEL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06" y="5834743"/>
            <a:ext cx="1012094" cy="102325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928735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_tradnl" sz="4800" dirty="0" smtClean="0"/>
          </a:p>
          <a:p>
            <a:pPr algn="ctr"/>
            <a:r>
              <a:rPr lang="es-ES_tradnl" sz="4800" dirty="0" smtClean="0"/>
              <a:t>		La </a:t>
            </a:r>
            <a:r>
              <a:rPr lang="es-ES_tradnl" sz="4800" dirty="0"/>
              <a:t>directiva </a:t>
            </a:r>
            <a:r>
              <a:rPr lang="es-ES_tradnl" sz="4800" dirty="0">
                <a:solidFill>
                  <a:schemeClr val="accent1"/>
                </a:solidFill>
              </a:rPr>
              <a:t>v-</a:t>
            </a:r>
            <a:r>
              <a:rPr lang="es-ES_tradnl" sz="4800" dirty="0" err="1">
                <a:solidFill>
                  <a:schemeClr val="accent1"/>
                </a:solidFill>
              </a:rPr>
              <a:t>model</a:t>
            </a:r>
            <a:r>
              <a:rPr lang="es-ES_tradnl" sz="4800" dirty="0"/>
              <a:t> asocia </a:t>
            </a:r>
            <a:r>
              <a:rPr lang="es-ES_tradnl" sz="4800" dirty="0" smtClean="0"/>
              <a:t>un </a:t>
            </a:r>
            <a:r>
              <a:rPr lang="es-ES_tradnl" sz="4800" b="1" i="1" dirty="0" smtClean="0"/>
              <a:t>input</a:t>
            </a:r>
            <a:r>
              <a:rPr lang="es-ES_tradnl" sz="4800" b="1" dirty="0" smtClean="0"/>
              <a:t> </a:t>
            </a:r>
            <a:r>
              <a:rPr lang="es-ES_tradnl" sz="4800" dirty="0" smtClean="0"/>
              <a:t>HTML con </a:t>
            </a:r>
            <a:r>
              <a:rPr lang="es-ES_tradnl" sz="4800" dirty="0"/>
              <a:t>un atributo </a:t>
            </a:r>
            <a:r>
              <a:rPr lang="es-ES_tradnl" sz="4800" dirty="0" smtClean="0"/>
              <a:t>definido en el </a:t>
            </a:r>
            <a:r>
              <a:rPr lang="es-ES_tradnl" sz="4800" b="1" i="1" dirty="0" smtClean="0"/>
              <a:t>data </a:t>
            </a:r>
            <a:r>
              <a:rPr lang="es-ES_tradnl" sz="4800" dirty="0" smtClean="0"/>
              <a:t>de </a:t>
            </a:r>
            <a:r>
              <a:rPr lang="es-ES_tradnl" sz="4800" dirty="0" err="1" smtClean="0"/>
              <a:t>Vue</a:t>
            </a:r>
            <a:endParaRPr lang="es-ES_tradnl" sz="4800" dirty="0" smtClean="0"/>
          </a:p>
          <a:p>
            <a:pPr algn="just"/>
            <a:endParaRPr lang="es-ES_tradnl" sz="3200" dirty="0"/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/>
              <a:t>Puedes utilizar la directiva v-</a:t>
            </a:r>
            <a:r>
              <a:rPr lang="es-ES_tradnl" sz="3200" dirty="0" err="1"/>
              <a:t>model</a:t>
            </a:r>
            <a:r>
              <a:rPr lang="es-ES_tradnl" sz="3200" dirty="0"/>
              <a:t> para crear enlaces de datos de dos vías </a:t>
            </a:r>
            <a:r>
              <a:rPr lang="es-ES_tradnl" sz="3200" dirty="0" smtClean="0"/>
              <a:t>(</a:t>
            </a:r>
            <a:r>
              <a:rPr lang="es-ES_tradnl" sz="3200" i="1" dirty="0" err="1" smtClean="0"/>
              <a:t>two-way</a:t>
            </a:r>
            <a:r>
              <a:rPr lang="es-ES_tradnl" sz="3200" i="1" dirty="0" smtClean="0"/>
              <a:t> data </a:t>
            </a:r>
            <a:r>
              <a:rPr lang="es-ES_tradnl" sz="3200" i="1" dirty="0" err="1" smtClean="0"/>
              <a:t>binding</a:t>
            </a:r>
            <a:r>
              <a:rPr lang="es-ES_tradnl" sz="3200" dirty="0" smtClean="0"/>
              <a:t>) en </a:t>
            </a:r>
            <a:r>
              <a:rPr lang="es-ES_tradnl" sz="3200" dirty="0"/>
              <a:t>los campos de un </a:t>
            </a:r>
            <a:r>
              <a:rPr lang="es-ES_tradnl" sz="3200" dirty="0" smtClean="0"/>
              <a:t>formulario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86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103275" y="1166461"/>
            <a:ext cx="8962348" cy="502159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b="1" dirty="0" smtClean="0"/>
              <a:t>APLICACIÓN WEB</a:t>
            </a:r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-4739"/>
            <a:ext cx="2177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v-</a:t>
            </a:r>
            <a:r>
              <a:rPr kumimoji="0" lang="es-CL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177142" y="101047"/>
            <a:ext cx="696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700" b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</a:t>
            </a:r>
            <a:r>
              <a:rPr kumimoji="0" lang="es-ES_tradnl" sz="2700" b="0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técnica del </a:t>
            </a:r>
            <a:r>
              <a:rPr kumimoji="0" lang="es-ES_tradnl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Two-way</a:t>
            </a:r>
            <a:r>
              <a:rPr kumimoji="0" lang="es-ES_tradnl" sz="2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</a:t>
            </a:r>
            <a:r>
              <a:rPr kumimoji="0" lang="es-ES_tradnl" sz="2700" b="0" i="1" u="none" strike="noStrike" kern="1200" cap="none" spc="0" normalizeH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_tradnl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binding</a:t>
            </a:r>
            <a:r>
              <a:rPr kumimoji="0" lang="es-ES_tradnl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enlaza un input con un atributo del data</a:t>
            </a:r>
            <a:endParaRPr kumimoji="0" lang="es-ES_tradnl" sz="27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6583677" y="2338869"/>
            <a:ext cx="2307771" cy="2862322"/>
            <a:chOff x="6714309" y="2338869"/>
            <a:chExt cx="2307771" cy="2862322"/>
          </a:xfrm>
        </p:grpSpPr>
        <p:sp>
          <p:nvSpPr>
            <p:cNvPr id="15" name="CuadroTexto 14"/>
            <p:cNvSpPr txBox="1"/>
            <p:nvPr/>
          </p:nvSpPr>
          <p:spPr>
            <a:xfrm>
              <a:off x="6714309" y="2338869"/>
              <a:ext cx="2307771" cy="2862322"/>
            </a:xfrm>
            <a:prstGeom prst="rect">
              <a:avLst/>
            </a:prstGeom>
            <a:solidFill>
              <a:srgbClr val="0070C0"/>
            </a:solidFill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  <a:r>
                <a:rPr kumimoji="0" lang="es-CL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js</a:t>
              </a: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837467" y="3418682"/>
              <a:ext cx="2081976" cy="12003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2400" b="1" dirty="0">
                  <a:solidFill>
                    <a:prstClr val="white"/>
                  </a:solidFill>
                  <a:latin typeface="Calibri"/>
                </a:rPr>
                <a:t>d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ata: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2400" b="1" dirty="0">
                  <a:solidFill>
                    <a:prstClr val="white"/>
                  </a:solidFill>
                  <a:latin typeface="Calibri"/>
                </a:rPr>
                <a:t>	</a:t>
              </a:r>
              <a:r>
                <a:rPr lang="es-ES_tradnl" sz="2400" b="1" dirty="0" smtClean="0">
                  <a:solidFill>
                    <a:schemeClr val="accent6">
                      <a:lumMod val="75000"/>
                    </a:schemeClr>
                  </a:solidFill>
                  <a:latin typeface="Calibri"/>
                </a:rPr>
                <a:t>nombre</a:t>
              </a:r>
              <a:r>
                <a:rPr lang="es-ES_tradnl" sz="2400" b="1" dirty="0" smtClean="0">
                  <a:solidFill>
                    <a:prstClr val="white"/>
                  </a:solidFill>
                  <a:latin typeface="Calibri"/>
                </a:rPr>
                <a:t>: ' '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}</a:t>
              </a:r>
              <a:endParaRPr kumimoji="0" lang="es-ES_tradnl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29226" y="2332028"/>
            <a:ext cx="4011845" cy="2862322"/>
            <a:chOff x="359858" y="2332028"/>
            <a:chExt cx="4011845" cy="2862322"/>
          </a:xfrm>
        </p:grpSpPr>
        <p:sp>
          <p:nvSpPr>
            <p:cNvPr id="12" name="CuadroTexto 11"/>
            <p:cNvSpPr txBox="1"/>
            <p:nvPr/>
          </p:nvSpPr>
          <p:spPr>
            <a:xfrm>
              <a:off x="359858" y="2332028"/>
              <a:ext cx="4011845" cy="2862322"/>
            </a:xfrm>
            <a:prstGeom prst="rect">
              <a:avLst/>
            </a:prstGeom>
            <a:solidFill>
              <a:srgbClr val="0070C0"/>
            </a:solidFill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  <a:r>
                <a:rPr kumimoji="0" lang="es-CL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html</a:t>
              </a: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85223" y="3630935"/>
              <a:ext cx="3738434" cy="4616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&lt;Input 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v-</a:t>
              </a:r>
              <a:r>
                <a:rPr kumimoji="0" lang="es-ES_tradnl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="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nombre</a:t>
              </a:r>
              <a:r>
                <a:rPr kumimoji="0" lang="es-ES_tradnl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"&gt;</a:t>
              </a:r>
              <a:endPara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Arco 19"/>
          <p:cNvSpPr/>
          <p:nvPr/>
        </p:nvSpPr>
        <p:spPr>
          <a:xfrm rot="7502964">
            <a:off x="2533702" y="164022"/>
            <a:ext cx="6457640" cy="5262855"/>
          </a:xfrm>
          <a:prstGeom prst="arc">
            <a:avLst>
              <a:gd name="adj1" fmla="val 16138086"/>
              <a:gd name="adj2" fmla="val 1691258"/>
            </a:avLst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Arco 18"/>
          <p:cNvSpPr/>
          <p:nvPr/>
        </p:nvSpPr>
        <p:spPr>
          <a:xfrm rot="18778474">
            <a:off x="2303014" y="2459544"/>
            <a:ext cx="6166468" cy="5883577"/>
          </a:xfrm>
          <a:prstGeom prst="arc">
            <a:avLst>
              <a:gd name="adj1" fmla="val 15856800"/>
              <a:gd name="adj2" fmla="val 951283"/>
            </a:avLst>
          </a:prstGeom>
          <a:ln w="41275">
            <a:solidFill>
              <a:schemeClr val="accent6">
                <a:lumMod val="75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143955" y="2056622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datos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035607" y="5818723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datos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0" grpId="0" animBg="1"/>
      <p:bldP spid="19" grpId="0" animBg="1"/>
      <p:bldP spid="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24" y="6296296"/>
            <a:ext cx="555575" cy="56170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09006" y="682091"/>
            <a:ext cx="87869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 smtClean="0"/>
              <a:t>		Definición:</a:t>
            </a:r>
          </a:p>
          <a:p>
            <a:pPr latinLnBrk="1"/>
            <a:endParaRPr lang="es-ES_tradnl" sz="2800" dirty="0"/>
          </a:p>
          <a:p>
            <a:r>
              <a:rPr lang="es-ES_tradnl" sz="2800" dirty="0"/>
              <a:t>La directiva </a:t>
            </a:r>
            <a:r>
              <a:rPr lang="es-ES_tradnl" sz="2800" dirty="0">
                <a:solidFill>
                  <a:schemeClr val="accent1"/>
                </a:solidFill>
              </a:rPr>
              <a:t>v-</a:t>
            </a:r>
            <a:r>
              <a:rPr lang="es-ES_tradnl" sz="2800" dirty="0" err="1">
                <a:solidFill>
                  <a:schemeClr val="accent1"/>
                </a:solidFill>
              </a:rPr>
              <a:t>model</a:t>
            </a:r>
            <a:r>
              <a:rPr lang="es-ES_tradnl" sz="2800" dirty="0"/>
              <a:t> asocia el dato </a:t>
            </a:r>
            <a:r>
              <a:rPr lang="es-ES_tradnl" sz="2800" dirty="0" smtClean="0"/>
              <a:t>que se ingrese en el control </a:t>
            </a:r>
            <a:r>
              <a:rPr lang="es-ES_tradnl" sz="2800" i="1" dirty="0" smtClean="0"/>
              <a:t>input</a:t>
            </a:r>
            <a:r>
              <a:rPr lang="es-ES_tradnl" sz="2800" dirty="0" smtClean="0"/>
              <a:t> </a:t>
            </a:r>
            <a:r>
              <a:rPr lang="es-ES_tradnl" sz="2800" dirty="0"/>
              <a:t>con un atributo del modelo de </a:t>
            </a:r>
            <a:r>
              <a:rPr lang="es-ES_tradnl" sz="2800" dirty="0" smtClean="0"/>
              <a:t>datos:</a:t>
            </a:r>
            <a:endParaRPr lang="es-ES_tradnl" sz="2800" dirty="0"/>
          </a:p>
          <a:p>
            <a:endParaRPr lang="es-ES_tradnl" sz="2800" dirty="0"/>
          </a:p>
          <a:p>
            <a:pPr lvl="3" latinLnBrk="1"/>
            <a:endParaRPr lang="es-ES_tradnl" sz="2800" dirty="0" smtClean="0"/>
          </a:p>
          <a:p>
            <a:pPr lvl="3" latinLnBrk="1"/>
            <a:endParaRPr lang="es-ES_tradnl" sz="2800" dirty="0"/>
          </a:p>
          <a:p>
            <a:pPr lvl="3" latinLnBrk="1"/>
            <a:endParaRPr lang="es-ES_tradnl" sz="2800" dirty="0" smtClean="0"/>
          </a:p>
          <a:p>
            <a:pPr lvl="3" latinLnBrk="1"/>
            <a:endParaRPr lang="es-ES_tradnl" sz="2800" dirty="0"/>
          </a:p>
          <a:p>
            <a:pPr lvl="3" latinLnBrk="1"/>
            <a:endParaRPr lang="es-ES_tradnl" sz="2800" dirty="0" smtClean="0"/>
          </a:p>
          <a:p>
            <a:pPr lvl="3" latinLnBrk="1"/>
            <a:endParaRPr lang="es-ES_tradnl" sz="2800" dirty="0"/>
          </a:p>
          <a:p>
            <a:pPr latinLnBrk="1"/>
            <a:r>
              <a:rPr lang="es-ES_tradnl" sz="2800" dirty="0" smtClean="0"/>
              <a:t>Cualquier dato ingresado en el input quedará en la variable </a:t>
            </a:r>
            <a:r>
              <a:rPr lang="es-ES_tradnl" sz="2800" dirty="0" smtClean="0">
                <a:solidFill>
                  <a:schemeClr val="accent6"/>
                </a:solidFill>
              </a:rPr>
              <a:t>nombre</a:t>
            </a:r>
            <a:r>
              <a:rPr lang="es-ES_tradnl" sz="2800" dirty="0" smtClean="0"/>
              <a:t> del modelo de datos de </a:t>
            </a:r>
            <a:r>
              <a:rPr lang="es-ES_tradnl" sz="2800" dirty="0" err="1" smtClean="0"/>
              <a:t>Vue</a:t>
            </a:r>
            <a:endParaRPr lang="es-ES_tradnl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84584" y="2600494"/>
            <a:ext cx="3463668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2800" dirty="0" err="1"/>
              <a:t>var</a:t>
            </a:r>
            <a:r>
              <a:rPr lang="es-ES_tradnl" sz="2800" dirty="0"/>
              <a:t> app = new </a:t>
            </a:r>
            <a:r>
              <a:rPr lang="es-ES_tradnl" sz="2800" dirty="0" err="1"/>
              <a:t>Vue</a:t>
            </a:r>
            <a:r>
              <a:rPr lang="es-ES_tradnl" sz="2800" dirty="0"/>
              <a:t>({      </a:t>
            </a:r>
          </a:p>
          <a:p>
            <a:pPr latinLnBrk="1"/>
            <a:r>
              <a:rPr lang="es-ES_tradnl" sz="2800" dirty="0"/>
              <a:t>	el: '#</a:t>
            </a:r>
            <a:r>
              <a:rPr lang="es-ES_tradnl" sz="2800" dirty="0" smtClean="0"/>
              <a:t>app',      </a:t>
            </a:r>
            <a:endParaRPr lang="es-ES_tradnl" sz="2800" dirty="0"/>
          </a:p>
          <a:p>
            <a:pPr latinLnBrk="1"/>
            <a:r>
              <a:rPr lang="es-ES_tradnl" sz="2800" dirty="0"/>
              <a:t>	data:{</a:t>
            </a:r>
          </a:p>
          <a:p>
            <a:pPr latinLnBrk="1"/>
            <a:r>
              <a:rPr lang="es-ES_tradnl" sz="2800" dirty="0"/>
              <a:t>		</a:t>
            </a:r>
            <a:r>
              <a:rPr lang="es-ES_tradnl" sz="2800" dirty="0">
                <a:solidFill>
                  <a:schemeClr val="accent6"/>
                </a:solidFill>
              </a:rPr>
              <a:t>nombre</a:t>
            </a:r>
            <a:r>
              <a:rPr lang="es-ES_tradnl" sz="2800" dirty="0"/>
              <a:t> : ' '</a:t>
            </a:r>
          </a:p>
          <a:p>
            <a:pPr latinLnBrk="1"/>
            <a:r>
              <a:rPr lang="es-ES_tradnl" sz="2800" dirty="0"/>
              <a:t>	}</a:t>
            </a:r>
          </a:p>
          <a:p>
            <a:pPr latinLnBrk="1"/>
            <a:r>
              <a:rPr lang="es-ES_tradnl" sz="2800" dirty="0"/>
              <a:t>})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899120" y="740052"/>
            <a:ext cx="5977727" cy="52322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_tradnl" sz="2800" dirty="0"/>
              <a:t>&lt;input </a:t>
            </a:r>
            <a:r>
              <a:rPr lang="es-ES_tradnl" sz="2800" dirty="0" err="1"/>
              <a:t>type</a:t>
            </a:r>
            <a:r>
              <a:rPr lang="es-ES_tradnl" sz="2800" dirty="0"/>
              <a:t>="</a:t>
            </a:r>
            <a:r>
              <a:rPr lang="es-ES_tradnl" sz="2800" dirty="0" err="1"/>
              <a:t>text</a:t>
            </a:r>
            <a:r>
              <a:rPr lang="es-ES_tradnl" sz="2800" dirty="0"/>
              <a:t>"</a:t>
            </a:r>
            <a:r>
              <a:rPr lang="es-ES_tradnl" sz="2800" dirty="0">
                <a:solidFill>
                  <a:srgbClr val="E88E16"/>
                </a:solidFill>
              </a:rPr>
              <a:t> </a:t>
            </a:r>
            <a:r>
              <a:rPr lang="es-ES_tradnl" sz="2800" dirty="0">
                <a:solidFill>
                  <a:schemeClr val="accent1"/>
                </a:solidFill>
              </a:rPr>
              <a:t>v-</a:t>
            </a:r>
            <a:r>
              <a:rPr lang="es-ES_tradnl" sz="2800" dirty="0" err="1">
                <a:solidFill>
                  <a:schemeClr val="accent1"/>
                </a:solidFill>
              </a:rPr>
              <a:t>model</a:t>
            </a:r>
            <a:r>
              <a:rPr lang="es-ES_tradnl" sz="2800" dirty="0"/>
              <a:t>="</a:t>
            </a:r>
            <a:r>
              <a:rPr lang="es-ES_tradnl" sz="2800" dirty="0">
                <a:solidFill>
                  <a:schemeClr val="accent6"/>
                </a:solidFill>
              </a:rPr>
              <a:t>nombre</a:t>
            </a:r>
            <a:r>
              <a:rPr lang="es-ES_tradnl" sz="2800" dirty="0"/>
              <a:t>"&gt;</a:t>
            </a:r>
            <a:endParaRPr lang="es-CL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50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52" y="5983310"/>
            <a:ext cx="865148" cy="87469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332113" y="2051218"/>
            <a:ext cx="83793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		Para </a:t>
            </a:r>
            <a:r>
              <a:rPr lang="es-ES_tradnl" sz="3200" dirty="0"/>
              <a:t>ver </a:t>
            </a:r>
            <a:r>
              <a:rPr lang="es-ES_tradnl" sz="3200" dirty="0" smtClean="0"/>
              <a:t>los valores en tiempo </a:t>
            </a:r>
            <a:r>
              <a:rPr lang="es-ES_tradnl" sz="3200" dirty="0"/>
              <a:t>real </a:t>
            </a:r>
            <a:r>
              <a:rPr lang="es-ES_tradnl" sz="3200" dirty="0" smtClean="0"/>
              <a:t>mostramos el </a:t>
            </a:r>
            <a:r>
              <a:rPr lang="es-ES_tradnl" sz="3200" dirty="0"/>
              <a:t>valor de la propiedad </a:t>
            </a:r>
            <a:r>
              <a:rPr lang="es-ES_tradnl" sz="3200" dirty="0" smtClean="0">
                <a:solidFill>
                  <a:schemeClr val="accent6"/>
                </a:solidFill>
              </a:rPr>
              <a:t>nombre</a:t>
            </a:r>
            <a:r>
              <a:rPr lang="es-ES_tradnl" sz="3200" dirty="0" smtClean="0"/>
              <a:t> </a:t>
            </a:r>
            <a:r>
              <a:rPr lang="es-ES_tradnl" sz="3200" dirty="0"/>
              <a:t>del modelo de </a:t>
            </a:r>
            <a:r>
              <a:rPr lang="es-ES_tradnl" sz="3200" dirty="0" smtClean="0"/>
              <a:t>datos</a:t>
            </a:r>
            <a:endParaRPr lang="es-ES_tradnl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20445" y="3994901"/>
            <a:ext cx="393120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_tradnl" sz="3600" dirty="0"/>
              <a:t>&lt;p&gt;{{</a:t>
            </a:r>
            <a:r>
              <a:rPr lang="es-ES_tradnl" sz="3600" dirty="0">
                <a:solidFill>
                  <a:schemeClr val="accent6"/>
                </a:solidFill>
              </a:rPr>
              <a:t>nombre</a:t>
            </a:r>
            <a:r>
              <a:rPr lang="es-ES_tradnl" sz="3600" dirty="0"/>
              <a:t>}}&lt;/p&gt; </a:t>
            </a:r>
            <a:endParaRPr lang="es-C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5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-15205"/>
            <a:ext cx="468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La Directiva v-model</a:t>
            </a:r>
            <a:endParaRPr lang="es-CL" sz="40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0" y="696763"/>
            <a:ext cx="6396569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v-model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187FD3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Tiempo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real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79" y="3378496"/>
            <a:ext cx="8396387" cy="2717503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6087291" y="1423818"/>
            <a:ext cx="303929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'#app'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data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94433" y="714169"/>
            <a:ext cx="7847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8717278" y="1436166"/>
            <a:ext cx="3918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L" dirty="0" smtClean="0"/>
              <a:t>JS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02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0"/>
            <a:ext cx="520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computadas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90" y="6232872"/>
            <a:ext cx="618309" cy="62512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206057" y="4262028"/>
            <a:ext cx="89021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 smtClean="0"/>
              <a:t>El bloque </a:t>
            </a:r>
            <a:r>
              <a:rPr lang="es-ES_tradnl" sz="2800" i="1" dirty="0" err="1"/>
              <a:t>computed</a:t>
            </a:r>
            <a:r>
              <a:rPr lang="es-ES_tradnl" sz="2800" dirty="0"/>
              <a:t> nos permite definir propiedades que surgen de procesos sobre otras propiedades. Las propiedades computadas son realmente </a:t>
            </a:r>
            <a:r>
              <a:rPr lang="es-ES_tradnl" sz="2800" dirty="0" smtClean="0"/>
              <a:t>métodos</a:t>
            </a:r>
            <a:endParaRPr lang="es-ES_tradnl" sz="2800" dirty="0"/>
          </a:p>
        </p:txBody>
      </p:sp>
      <p:sp>
        <p:nvSpPr>
          <p:cNvPr id="4" name="Rectángulo 3"/>
          <p:cNvSpPr/>
          <p:nvPr/>
        </p:nvSpPr>
        <p:spPr>
          <a:xfrm>
            <a:off x="2368732" y="789704"/>
            <a:ext cx="3943316" cy="3046988"/>
          </a:xfrm>
          <a:prstGeom prst="rect">
            <a:avLst/>
          </a:prstGeom>
          <a:solidFill>
            <a:schemeClr val="bg2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 latinLnBrk="1"/>
            <a:r>
              <a:rPr lang="es-ES_tradnl" sz="3200" dirty="0" err="1"/>
              <a:t>var</a:t>
            </a:r>
            <a:r>
              <a:rPr lang="es-ES_tradnl" sz="3200" dirty="0"/>
              <a:t> </a:t>
            </a:r>
            <a:r>
              <a:rPr lang="es-ES_tradnl" sz="3200" dirty="0" smtClean="0"/>
              <a:t>app = new </a:t>
            </a:r>
            <a:r>
              <a:rPr lang="es-ES_tradnl" sz="3200" dirty="0" err="1"/>
              <a:t>Vue</a:t>
            </a:r>
            <a:r>
              <a:rPr lang="es-ES_tradnl" sz="3200" dirty="0"/>
              <a:t>({       </a:t>
            </a:r>
          </a:p>
          <a:p>
            <a:pPr algn="just" latinLnBrk="1"/>
            <a:r>
              <a:rPr lang="es-ES_tradnl" sz="3200" dirty="0" smtClean="0"/>
              <a:t>	el</a:t>
            </a:r>
            <a:r>
              <a:rPr lang="es-ES_tradnl" sz="3200" dirty="0"/>
              <a:t>: '#</a:t>
            </a:r>
            <a:r>
              <a:rPr lang="es-ES_tradnl" sz="3200" dirty="0" smtClean="0"/>
              <a:t>app',        </a:t>
            </a:r>
            <a:endParaRPr lang="es-ES_tradnl" sz="3200" dirty="0"/>
          </a:p>
          <a:p>
            <a:pPr algn="just" latinLnBrk="1"/>
            <a:r>
              <a:rPr lang="es-ES_tradnl" sz="3200" dirty="0"/>
              <a:t>	data: {         },       </a:t>
            </a:r>
          </a:p>
          <a:p>
            <a:pPr algn="just" latinLnBrk="1"/>
            <a:r>
              <a:rPr lang="es-ES_tradnl" sz="3200" dirty="0"/>
              <a:t>	</a:t>
            </a:r>
            <a:r>
              <a:rPr lang="es-ES_tradnl" sz="3200" dirty="0" err="1"/>
              <a:t>methods</a:t>
            </a:r>
            <a:r>
              <a:rPr lang="es-ES_tradnl" sz="3200" dirty="0"/>
              <a:t>: {        },      </a:t>
            </a:r>
          </a:p>
          <a:p>
            <a:pPr algn="just" latinLnBrk="1"/>
            <a:r>
              <a:rPr lang="es-ES_tradnl" sz="3200" dirty="0"/>
              <a:t>	</a:t>
            </a:r>
            <a:r>
              <a:rPr lang="es-ES_tradnl" sz="3200" b="1" dirty="0" err="1">
                <a:solidFill>
                  <a:srgbClr val="7030A0"/>
                </a:solidFill>
              </a:rPr>
              <a:t>computed</a:t>
            </a:r>
            <a:r>
              <a:rPr lang="es-ES_tradnl" sz="3200" dirty="0"/>
              <a:t>: {        }    </a:t>
            </a:r>
          </a:p>
          <a:p>
            <a:pPr algn="just" latinLnBrk="1"/>
            <a:r>
              <a:rPr lang="es-ES_tradnl" sz="3200" dirty="0"/>
              <a:t>})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8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146050" y="718017"/>
            <a:ext cx="8884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/>
              <a:t>		Ejemplo: Permitir </a:t>
            </a:r>
            <a:r>
              <a:rPr lang="es-ES_tradnl" sz="2400" dirty="0"/>
              <a:t>el ingreso del nombre y apellido de una persona mediante dos controles de tipo input. Mostrar en un párrafo el nombre y apellido </a:t>
            </a:r>
            <a:r>
              <a:rPr lang="es-ES_tradnl" sz="2400" dirty="0" smtClean="0"/>
              <a:t>concatenados</a:t>
            </a:r>
            <a:endParaRPr lang="es-ES_tradnl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0"/>
            <a:ext cx="520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computadas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431" y="1876820"/>
            <a:ext cx="723410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v-model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187FD3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Apellido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3B6FD"/>
                </a:solidFill>
                <a:latin typeface="Consolas" panose="020B0609020204030204" pitchFamily="49" charset="0"/>
              </a:rPr>
              <a:t>v-model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apellido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 err="1">
                <a:solidFill>
                  <a:srgbClr val="187FD3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Su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completo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es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nombre_completo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187FD3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07777" y="3434180"/>
            <a:ext cx="682752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el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'#app'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FBFF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FBFF00"/>
                </a:solidFill>
                <a:latin typeface="Consolas" panose="020B0609020204030204" pitchFamily="49" charset="0"/>
              </a:rPr>
              <a:t>apellido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BFF00"/>
                </a:solidFill>
                <a:latin typeface="Consolas" panose="020B0609020204030204" pitchFamily="49" charset="0"/>
              </a:rPr>
              <a:t>computed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nombre_completo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FF00EA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D7AD4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BFF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' 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D7AD4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BFF00"/>
                </a:solidFill>
                <a:latin typeface="Consolas" panose="020B0609020204030204" pitchFamily="49" charset="0"/>
              </a:rPr>
              <a:t>apellido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448823" y="1892219"/>
            <a:ext cx="78471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L" dirty="0" smtClean="0"/>
              <a:t>HTML</a:t>
            </a:r>
            <a:endParaRPr lang="es-CL" dirty="0"/>
          </a:p>
        </p:txBody>
      </p:sp>
      <p:sp>
        <p:nvSpPr>
          <p:cNvPr id="16" name="Rectángulo 15"/>
          <p:cNvSpPr/>
          <p:nvPr/>
        </p:nvSpPr>
        <p:spPr>
          <a:xfrm>
            <a:off x="8734696" y="3449391"/>
            <a:ext cx="39188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CL" dirty="0" smtClean="0"/>
              <a:t>JS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22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681" y="1990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endParaRPr lang="es-ES_tradnl" dirty="0"/>
          </a:p>
          <a:p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146051" y="813909"/>
            <a:ext cx="86408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/>
              <a:t>La propiedad computada se llama </a:t>
            </a:r>
            <a:r>
              <a:rPr lang="es-ES_tradnl" sz="2800" b="1" dirty="0" err="1" smtClean="0">
                <a:solidFill>
                  <a:srgbClr val="7030A0"/>
                </a:solidFill>
              </a:rPr>
              <a:t>nombre_completo</a:t>
            </a:r>
            <a:r>
              <a:rPr lang="es-ES_tradnl" sz="2800" dirty="0" smtClean="0"/>
              <a:t> </a:t>
            </a:r>
            <a:r>
              <a:rPr lang="es-ES_tradnl" sz="2800" dirty="0"/>
              <a:t>y se define dentro de </a:t>
            </a:r>
            <a:r>
              <a:rPr lang="es-ES_tradnl" sz="2800" i="1" dirty="0" err="1"/>
              <a:t>computed</a:t>
            </a:r>
            <a:r>
              <a:rPr lang="es-ES_tradnl" sz="2800" dirty="0"/>
              <a:t>, su valor resulta de concatenar el nombre, apellido y un espacio en medio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555681" y="0"/>
            <a:ext cx="520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Propiedades computadas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72" y="2996938"/>
            <a:ext cx="8916457" cy="2356301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20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30466</TotalTime>
  <Words>166</Words>
  <Application>Microsoft Office PowerPoint</Application>
  <PresentationFormat>Presentación en pantalla (4:3)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496</cp:revision>
  <cp:lastPrinted>2018-02-06T19:43:21Z</cp:lastPrinted>
  <dcterms:created xsi:type="dcterms:W3CDTF">2016-02-23T20:13:48Z</dcterms:created>
  <dcterms:modified xsi:type="dcterms:W3CDTF">2020-09-06T22:08:24Z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