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4" r:id="rId2"/>
    <p:sldId id="352" r:id="rId3"/>
    <p:sldId id="345" r:id="rId4"/>
    <p:sldId id="346" r:id="rId5"/>
    <p:sldId id="351" r:id="rId6"/>
    <p:sldId id="350" r:id="rId7"/>
    <p:sldId id="349" r:id="rId8"/>
    <p:sldId id="353" r:id="rId9"/>
    <p:sldId id="354" r:id="rId10"/>
    <p:sldId id="355" r:id="rId11"/>
    <p:sldId id="356" r:id="rId12"/>
    <p:sldId id="305" r:id="rId13"/>
    <p:sldId id="265" r:id="rId14"/>
  </p:sldIdLst>
  <p:sldSz cx="9144000" cy="6858000" type="screen4x3"/>
  <p:notesSz cx="7010400" cy="9296400"/>
  <p:custDataLst>
    <p:tags r:id="rId17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3366"/>
    <a:srgbClr val="243190"/>
    <a:srgbClr val="41B1E9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07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09-09-2020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09-09-2020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10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9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8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9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09/09/2020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09/09/2020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09/09/2020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09/09/2020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6" Type="http://schemas.openxmlformats.org/officeDocument/2006/relationships/image" Target="../media/image14.sv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86254" y="2327034"/>
            <a:ext cx="49577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>
                <a:solidFill>
                  <a:srgbClr val="49535F"/>
                </a:solidFill>
              </a:rPr>
              <a:t>Construir una aplicación web orientado a eventos y componentes utilizando </a:t>
            </a:r>
            <a:r>
              <a:rPr lang="es-CL" sz="4400" b="1" dirty="0" err="1" smtClean="0">
                <a:solidFill>
                  <a:srgbClr val="49535F"/>
                </a:solidFill>
              </a:rPr>
              <a:t>Vue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628" y="695123"/>
            <a:ext cx="787626" cy="79631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307771" y="695123"/>
            <a:ext cx="4615543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&lt;table border="1"&gt;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&lt;td&gt;</a:t>
            </a:r>
            <a:r>
              <a:rPr lang="en-US" dirty="0" err="1" smtClean="0"/>
              <a:t>Código</a:t>
            </a:r>
            <a:r>
              <a:rPr lang="en-US" dirty="0" smtClean="0"/>
              <a:t>&lt;/td&gt;</a:t>
            </a:r>
          </a:p>
          <a:p>
            <a:r>
              <a:rPr lang="en-US" dirty="0" smtClean="0"/>
              <a:t>		&lt;td&gt;</a:t>
            </a:r>
            <a:r>
              <a:rPr lang="en-US" dirty="0" err="1" smtClean="0"/>
              <a:t>Descripción</a:t>
            </a:r>
            <a:r>
              <a:rPr lang="en-US" dirty="0" smtClean="0"/>
              <a:t>&lt;/td&gt;</a:t>
            </a:r>
          </a:p>
          <a:p>
            <a:r>
              <a:rPr lang="en-US" dirty="0" smtClean="0"/>
              <a:t>		&lt;td&gt;</a:t>
            </a:r>
            <a:r>
              <a:rPr lang="en-US" dirty="0" err="1" smtClean="0"/>
              <a:t>Precio</a:t>
            </a:r>
            <a:r>
              <a:rPr lang="en-US" dirty="0" smtClean="0"/>
              <a:t>&lt;/td&gt;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v-for="</a:t>
            </a:r>
            <a:r>
              <a:rPr lang="en-US" dirty="0" err="1" smtClean="0">
                <a:solidFill>
                  <a:schemeClr val="accent2"/>
                </a:solidFill>
              </a:rPr>
              <a:t>articulo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6"/>
                </a:solidFill>
              </a:rPr>
              <a:t>articulos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		&lt;td&gt;{{</a:t>
            </a:r>
            <a:r>
              <a:rPr lang="en-US" dirty="0" err="1" smtClean="0">
                <a:solidFill>
                  <a:schemeClr val="accent2"/>
                </a:solidFill>
              </a:rPr>
              <a:t>articulo</a:t>
            </a:r>
            <a:r>
              <a:rPr lang="en-US" dirty="0" err="1" smtClean="0"/>
              <a:t>.codigo</a:t>
            </a:r>
            <a:r>
              <a:rPr lang="en-US" dirty="0" smtClean="0"/>
              <a:t>}}&lt;/td&gt;</a:t>
            </a:r>
          </a:p>
          <a:p>
            <a:pPr lvl="1"/>
            <a:r>
              <a:rPr lang="en-US" dirty="0" smtClean="0"/>
              <a:t>		&lt;td&gt;{{</a:t>
            </a:r>
            <a:r>
              <a:rPr lang="en-US" dirty="0" err="1" smtClean="0">
                <a:solidFill>
                  <a:schemeClr val="accent2"/>
                </a:solidFill>
              </a:rPr>
              <a:t>articulo</a:t>
            </a:r>
            <a:r>
              <a:rPr lang="en-US" dirty="0" err="1" smtClean="0"/>
              <a:t>.descripcion</a:t>
            </a:r>
            <a:r>
              <a:rPr lang="en-US" dirty="0" smtClean="0"/>
              <a:t>}}&lt;/td&gt;</a:t>
            </a:r>
          </a:p>
          <a:p>
            <a:pPr lvl="1"/>
            <a:r>
              <a:rPr lang="en-US" dirty="0" smtClean="0"/>
              <a:t>		&lt;td&gt;{{</a:t>
            </a:r>
            <a:r>
              <a:rPr lang="en-US" dirty="0" err="1" smtClean="0">
                <a:solidFill>
                  <a:schemeClr val="accent2"/>
                </a:solidFill>
              </a:rPr>
              <a:t>articulo</a:t>
            </a:r>
            <a:r>
              <a:rPr lang="en-US" dirty="0" err="1" smtClean="0"/>
              <a:t>.precio</a:t>
            </a:r>
            <a:r>
              <a:rPr lang="en-US" dirty="0" smtClean="0"/>
              <a:t>}}&lt;/td&gt;</a:t>
            </a:r>
          </a:p>
          <a:p>
            <a:pPr lvl="1"/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&lt;/table&gt;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32809" y="15875"/>
            <a:ext cx="53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Eventos: v-on:submit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09600" y="4942010"/>
            <a:ext cx="8055429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&lt;form </a:t>
            </a:r>
            <a:r>
              <a:rPr lang="en-US" dirty="0" err="1">
                <a:solidFill>
                  <a:schemeClr val="accent1"/>
                </a:solidFill>
              </a:rPr>
              <a:t>v-on:submit.prevent</a:t>
            </a:r>
            <a:r>
              <a:rPr lang="en-US" dirty="0"/>
              <a:t>="</a:t>
            </a:r>
            <a:r>
              <a:rPr lang="en-US" dirty="0" err="1">
                <a:solidFill>
                  <a:srgbClr val="FF0000"/>
                </a:solidFill>
              </a:rPr>
              <a:t>agregarArticulo</a:t>
            </a:r>
            <a:r>
              <a:rPr lang="en-US" dirty="0"/>
              <a:t>"&gt;</a:t>
            </a:r>
          </a:p>
          <a:p>
            <a:pPr lvl="1"/>
            <a:r>
              <a:rPr lang="en-US" dirty="0"/>
              <a:t>&lt;p&gt; </a:t>
            </a:r>
            <a:r>
              <a:rPr lang="en-US" dirty="0" err="1"/>
              <a:t>código</a:t>
            </a:r>
            <a:r>
              <a:rPr lang="en-US" dirty="0" smtClean="0"/>
              <a:t>:			&lt;</a:t>
            </a:r>
            <a:r>
              <a:rPr lang="en-US" dirty="0"/>
              <a:t>input type="number" </a:t>
            </a:r>
            <a:r>
              <a:rPr lang="en-US" dirty="0">
                <a:solidFill>
                  <a:schemeClr val="accent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 err="1">
                <a:solidFill>
                  <a:schemeClr val="accent1"/>
                </a:solidFill>
              </a:rPr>
              <a:t>codigo</a:t>
            </a:r>
            <a:r>
              <a:rPr lang="en-US" dirty="0" smtClean="0"/>
              <a:t>"&gt;	&lt;/p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&lt;p&gt;</a:t>
            </a:r>
            <a:r>
              <a:rPr lang="en-US" dirty="0" err="1"/>
              <a:t>Ingrese</a:t>
            </a:r>
            <a:r>
              <a:rPr lang="en-US" dirty="0"/>
              <a:t> </a:t>
            </a:r>
            <a:r>
              <a:rPr lang="en-US" dirty="0" err="1"/>
              <a:t>descripción</a:t>
            </a:r>
            <a:r>
              <a:rPr lang="en-US" dirty="0" smtClean="0"/>
              <a:t>: &lt;</a:t>
            </a:r>
            <a:r>
              <a:rPr lang="en-US" dirty="0"/>
              <a:t>input type="text" </a:t>
            </a:r>
            <a:r>
              <a:rPr lang="en-US" dirty="0" smtClean="0">
                <a:solidFill>
                  <a:schemeClr val="accent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 err="1">
                <a:solidFill>
                  <a:schemeClr val="accent1"/>
                </a:solidFill>
              </a:rPr>
              <a:t>descripcion</a:t>
            </a:r>
            <a:r>
              <a:rPr lang="en-US" dirty="0" smtClean="0"/>
              <a:t>"&gt;	&lt;/</a:t>
            </a:r>
            <a:r>
              <a:rPr lang="en-US" dirty="0"/>
              <a:t>p&gt;</a:t>
            </a:r>
          </a:p>
          <a:p>
            <a:pPr lvl="1"/>
            <a:r>
              <a:rPr lang="en-US" dirty="0"/>
              <a:t>&lt;p&gt;</a:t>
            </a:r>
            <a:r>
              <a:rPr lang="en-US" dirty="0" err="1"/>
              <a:t>Ingrese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 smtClean="0"/>
              <a:t>:		&lt;</a:t>
            </a:r>
            <a:r>
              <a:rPr lang="en-US" dirty="0"/>
              <a:t>input type="text" </a:t>
            </a:r>
            <a:r>
              <a:rPr lang="en-US" dirty="0" smtClean="0">
                <a:solidFill>
                  <a:schemeClr val="accent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 err="1">
                <a:solidFill>
                  <a:schemeClr val="accent1"/>
                </a:solidFill>
              </a:rPr>
              <a:t>precio</a:t>
            </a:r>
            <a:r>
              <a:rPr lang="en-US" dirty="0" smtClean="0"/>
              <a:t>"&gt;		&lt;/</a:t>
            </a:r>
            <a:r>
              <a:rPr lang="en-US" dirty="0"/>
              <a:t>p&gt;</a:t>
            </a:r>
          </a:p>
          <a:p>
            <a:pPr lvl="1"/>
            <a:r>
              <a:rPr lang="en-US" dirty="0"/>
              <a:t>&lt;p</a:t>
            </a:r>
            <a:r>
              <a:rPr lang="en-US" dirty="0" smtClean="0"/>
              <a:t>&gt;					&lt;</a:t>
            </a:r>
            <a:r>
              <a:rPr lang="en-US" dirty="0"/>
              <a:t>input type="</a:t>
            </a:r>
            <a:r>
              <a:rPr lang="en-US" dirty="0">
                <a:solidFill>
                  <a:schemeClr val="accent1"/>
                </a:solidFill>
              </a:rPr>
              <a:t>submit</a:t>
            </a:r>
            <a:r>
              <a:rPr lang="en-US" dirty="0"/>
              <a:t>" value="</a:t>
            </a:r>
            <a:r>
              <a:rPr lang="en-US" dirty="0" err="1"/>
              <a:t>Agregar</a:t>
            </a:r>
            <a:r>
              <a:rPr lang="en-US" dirty="0" smtClean="0"/>
              <a:t>"&gt;	&lt;/</a:t>
            </a:r>
            <a:r>
              <a:rPr lang="en-US" dirty="0"/>
              <a:t>p&gt;</a:t>
            </a:r>
          </a:p>
          <a:p>
            <a:r>
              <a:rPr lang="en-US" dirty="0"/>
              <a:t>&lt;/form&gt;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61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0" y="683885"/>
            <a:ext cx="5053802" cy="649408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o-RO" sz="1600" dirty="0" smtClean="0"/>
              <a:t>var </a:t>
            </a:r>
            <a:r>
              <a:rPr lang="ro-RO" sz="1600" dirty="0"/>
              <a:t>app=new Vue({</a:t>
            </a:r>
          </a:p>
          <a:p>
            <a:r>
              <a:rPr lang="es-CL" sz="1600" dirty="0" smtClean="0"/>
              <a:t>	</a:t>
            </a:r>
            <a:r>
              <a:rPr lang="ro-RO" sz="1600" dirty="0" smtClean="0"/>
              <a:t>el</a:t>
            </a:r>
            <a:r>
              <a:rPr lang="ro-RO" sz="1600" dirty="0"/>
              <a:t>: '#aplicacion',</a:t>
            </a:r>
          </a:p>
          <a:p>
            <a:r>
              <a:rPr lang="es-CL" sz="1600" dirty="0" smtClean="0"/>
              <a:t>	</a:t>
            </a:r>
            <a:r>
              <a:rPr lang="ro-RO" sz="1600" dirty="0" smtClean="0"/>
              <a:t>data</a:t>
            </a:r>
            <a:r>
              <a:rPr lang="ro-RO" sz="1600" dirty="0"/>
              <a:t>:{ </a:t>
            </a:r>
          </a:p>
          <a:p>
            <a:r>
              <a:rPr lang="es-CL" sz="1600" dirty="0" smtClean="0"/>
              <a:t>		</a:t>
            </a:r>
            <a:r>
              <a:rPr lang="ro-RO" sz="1600" dirty="0" smtClean="0">
                <a:solidFill>
                  <a:schemeClr val="accent1"/>
                </a:solidFill>
              </a:rPr>
              <a:t>codigo</a:t>
            </a:r>
            <a:r>
              <a:rPr lang="ro-RO" sz="1600" dirty="0"/>
              <a:t>: '',</a:t>
            </a:r>
          </a:p>
          <a:p>
            <a:r>
              <a:rPr lang="es-CL" sz="1600" dirty="0" smtClean="0"/>
              <a:t>		</a:t>
            </a:r>
            <a:r>
              <a:rPr lang="ro-RO" sz="1600" dirty="0" smtClean="0">
                <a:solidFill>
                  <a:schemeClr val="accent1"/>
                </a:solidFill>
              </a:rPr>
              <a:t>descripcion</a:t>
            </a:r>
            <a:r>
              <a:rPr lang="ro-RO" sz="1600" dirty="0"/>
              <a:t>: '',</a:t>
            </a:r>
          </a:p>
          <a:p>
            <a:r>
              <a:rPr lang="es-CL" sz="1600" dirty="0" smtClean="0"/>
              <a:t>		</a:t>
            </a:r>
            <a:r>
              <a:rPr lang="ro-RO" sz="1600" dirty="0" smtClean="0">
                <a:solidFill>
                  <a:schemeClr val="accent1"/>
                </a:solidFill>
              </a:rPr>
              <a:t>precio</a:t>
            </a:r>
            <a:r>
              <a:rPr lang="ro-RO" sz="1600" dirty="0"/>
              <a:t>: '',</a:t>
            </a:r>
          </a:p>
          <a:p>
            <a:r>
              <a:rPr lang="es-CL" sz="1600" dirty="0" smtClean="0"/>
              <a:t>		</a:t>
            </a:r>
            <a:r>
              <a:rPr lang="ro-RO" sz="1600" dirty="0" smtClean="0">
                <a:solidFill>
                  <a:schemeClr val="accent6"/>
                </a:solidFill>
              </a:rPr>
              <a:t>articulos</a:t>
            </a:r>
            <a:r>
              <a:rPr lang="ro-RO" sz="1600" dirty="0"/>
              <a:t>: [{</a:t>
            </a:r>
          </a:p>
          <a:p>
            <a:r>
              <a:rPr lang="es-CL" sz="1600" dirty="0" smtClean="0"/>
              <a:t>			</a:t>
            </a:r>
            <a:r>
              <a:rPr lang="ro-RO" sz="1600" dirty="0" smtClean="0"/>
              <a:t>codigo:1</a:t>
            </a:r>
            <a:r>
              <a:rPr lang="ro-RO" sz="1600" dirty="0"/>
              <a:t>,</a:t>
            </a:r>
          </a:p>
          <a:p>
            <a:r>
              <a:rPr lang="es-CL" sz="1600" dirty="0" smtClean="0"/>
              <a:t>			</a:t>
            </a:r>
            <a:r>
              <a:rPr lang="ro-RO" sz="1600" dirty="0" smtClean="0"/>
              <a:t>descripcion</a:t>
            </a:r>
            <a:r>
              <a:rPr lang="ro-RO" sz="1600" dirty="0"/>
              <a:t>: 'Cuaderno',</a:t>
            </a:r>
          </a:p>
          <a:p>
            <a:r>
              <a:rPr lang="es-CL" sz="1600" dirty="0" smtClean="0"/>
              <a:t>			</a:t>
            </a:r>
            <a:r>
              <a:rPr lang="ro-RO" sz="1600" dirty="0" smtClean="0"/>
              <a:t>precio</a:t>
            </a:r>
            <a:r>
              <a:rPr lang="ro-RO" sz="1600" dirty="0"/>
              <a:t>: 1200</a:t>
            </a:r>
          </a:p>
          <a:p>
            <a:r>
              <a:rPr lang="es-CL" sz="1600" dirty="0" smtClean="0"/>
              <a:t>		</a:t>
            </a:r>
            <a:r>
              <a:rPr lang="ro-RO" sz="1600" dirty="0" smtClean="0"/>
              <a:t>}]</a:t>
            </a:r>
            <a:endParaRPr lang="ro-RO" sz="1600" dirty="0"/>
          </a:p>
          <a:p>
            <a:r>
              <a:rPr lang="es-CL" sz="1600" dirty="0" smtClean="0"/>
              <a:t>	</a:t>
            </a:r>
            <a:r>
              <a:rPr lang="ro-RO" sz="1600" dirty="0" smtClean="0"/>
              <a:t>},</a:t>
            </a:r>
            <a:endParaRPr lang="ro-RO" sz="1600" dirty="0"/>
          </a:p>
          <a:p>
            <a:r>
              <a:rPr lang="es-CL" sz="1600" dirty="0" smtClean="0"/>
              <a:t>	</a:t>
            </a:r>
            <a:r>
              <a:rPr lang="ro-RO" sz="1600" dirty="0" smtClean="0"/>
              <a:t>methods</a:t>
            </a:r>
            <a:r>
              <a:rPr lang="ro-RO" sz="1600" dirty="0"/>
              <a:t>: {</a:t>
            </a:r>
          </a:p>
          <a:p>
            <a:r>
              <a:rPr lang="es-CL" sz="1600" dirty="0" smtClean="0"/>
              <a:t>		</a:t>
            </a:r>
            <a:r>
              <a:rPr lang="ro-RO" sz="1600" dirty="0" smtClean="0">
                <a:solidFill>
                  <a:srgbClr val="FF0000"/>
                </a:solidFill>
              </a:rPr>
              <a:t>agregarArticulo</a:t>
            </a:r>
            <a:r>
              <a:rPr lang="ro-RO" sz="1600" dirty="0"/>
              <a:t>: function() {</a:t>
            </a:r>
          </a:p>
          <a:p>
            <a:r>
              <a:rPr lang="es-CL" sz="1600" dirty="0" smtClean="0"/>
              <a:t>			</a:t>
            </a:r>
            <a:r>
              <a:rPr lang="ro-RO" sz="1600" b="1" dirty="0" smtClean="0">
                <a:solidFill>
                  <a:schemeClr val="accent6"/>
                </a:solidFill>
              </a:rPr>
              <a:t>this</a:t>
            </a:r>
            <a:r>
              <a:rPr lang="ro-RO" sz="1600" dirty="0" smtClean="0">
                <a:solidFill>
                  <a:schemeClr val="accent6"/>
                </a:solidFill>
              </a:rPr>
              <a:t>.articulos</a:t>
            </a:r>
            <a:r>
              <a:rPr lang="ro-RO" sz="1600" dirty="0" smtClean="0"/>
              <a:t>.push</a:t>
            </a:r>
            <a:r>
              <a:rPr lang="ro-RO" sz="1600" dirty="0"/>
              <a:t>({</a:t>
            </a:r>
          </a:p>
          <a:p>
            <a:r>
              <a:rPr lang="es-CL" sz="1600" dirty="0" smtClean="0"/>
              <a:t>				</a:t>
            </a:r>
            <a:r>
              <a:rPr lang="ro-RO" sz="1600" dirty="0" smtClean="0"/>
              <a:t>codigo</a:t>
            </a:r>
            <a:r>
              <a:rPr lang="ro-RO" sz="1600" dirty="0"/>
              <a:t>: </a:t>
            </a:r>
            <a:r>
              <a:rPr lang="ro-RO" sz="1600" b="1" dirty="0">
                <a:solidFill>
                  <a:schemeClr val="accent1"/>
                </a:solidFill>
              </a:rPr>
              <a:t>this</a:t>
            </a:r>
            <a:r>
              <a:rPr lang="ro-RO" sz="1600" dirty="0">
                <a:solidFill>
                  <a:schemeClr val="accent1"/>
                </a:solidFill>
              </a:rPr>
              <a:t>.codigo</a:t>
            </a:r>
            <a:r>
              <a:rPr lang="ro-RO" sz="1600" dirty="0"/>
              <a:t>,</a:t>
            </a:r>
          </a:p>
          <a:p>
            <a:r>
              <a:rPr lang="es-CL" sz="1600" dirty="0" smtClean="0"/>
              <a:t>				</a:t>
            </a:r>
            <a:r>
              <a:rPr lang="ro-RO" sz="1600" dirty="0" smtClean="0"/>
              <a:t>descripcion</a:t>
            </a:r>
            <a:r>
              <a:rPr lang="ro-RO" sz="1600" dirty="0"/>
              <a:t>: </a:t>
            </a:r>
            <a:r>
              <a:rPr lang="ro-RO" sz="1600" b="1" dirty="0">
                <a:solidFill>
                  <a:schemeClr val="accent1"/>
                </a:solidFill>
              </a:rPr>
              <a:t>this</a:t>
            </a:r>
            <a:r>
              <a:rPr lang="ro-RO" sz="1600" dirty="0">
                <a:solidFill>
                  <a:schemeClr val="accent1"/>
                </a:solidFill>
              </a:rPr>
              <a:t>.descripcion</a:t>
            </a:r>
            <a:r>
              <a:rPr lang="ro-RO" sz="1600" dirty="0"/>
              <a:t>,</a:t>
            </a:r>
          </a:p>
          <a:p>
            <a:r>
              <a:rPr lang="es-CL" sz="1600" dirty="0" smtClean="0"/>
              <a:t>				</a:t>
            </a:r>
            <a:r>
              <a:rPr lang="ro-RO" sz="1600" dirty="0" smtClean="0"/>
              <a:t>precio</a:t>
            </a:r>
            <a:r>
              <a:rPr lang="ro-RO" sz="1600" dirty="0"/>
              <a:t>: </a:t>
            </a:r>
            <a:r>
              <a:rPr lang="ro-RO" sz="1600" b="1" dirty="0">
                <a:solidFill>
                  <a:schemeClr val="accent1"/>
                </a:solidFill>
              </a:rPr>
              <a:t>this</a:t>
            </a:r>
            <a:r>
              <a:rPr lang="ro-RO" sz="1600" dirty="0">
                <a:solidFill>
                  <a:schemeClr val="accent1"/>
                </a:solidFill>
              </a:rPr>
              <a:t>.precio</a:t>
            </a:r>
          </a:p>
          <a:p>
            <a:r>
              <a:rPr lang="es-CL" sz="1600" dirty="0" smtClean="0"/>
              <a:t>			</a:t>
            </a:r>
            <a:r>
              <a:rPr lang="ro-RO" sz="1600" dirty="0" smtClean="0"/>
              <a:t>});</a:t>
            </a:r>
            <a:endParaRPr lang="ro-RO" sz="1600" dirty="0"/>
          </a:p>
          <a:p>
            <a:r>
              <a:rPr lang="es-CL" sz="1600" dirty="0" smtClean="0"/>
              <a:t>			</a:t>
            </a:r>
            <a:r>
              <a:rPr lang="ro-RO" sz="1600" b="1" dirty="0" smtClean="0">
                <a:solidFill>
                  <a:schemeClr val="accent1"/>
                </a:solidFill>
              </a:rPr>
              <a:t>this</a:t>
            </a:r>
            <a:r>
              <a:rPr lang="ro-RO" sz="1600" dirty="0" smtClean="0">
                <a:solidFill>
                  <a:schemeClr val="accent1"/>
                </a:solidFill>
              </a:rPr>
              <a:t>.codigo</a:t>
            </a:r>
            <a:r>
              <a:rPr lang="ro-RO" sz="1600" dirty="0" smtClean="0"/>
              <a:t> </a:t>
            </a:r>
            <a:r>
              <a:rPr lang="ro-RO" sz="1600" dirty="0"/>
              <a:t>= </a:t>
            </a:r>
            <a:r>
              <a:rPr lang="ro-RO" sz="1600" dirty="0" smtClean="0"/>
              <a:t>''</a:t>
            </a:r>
            <a:endParaRPr lang="ro-RO" sz="1600" dirty="0"/>
          </a:p>
          <a:p>
            <a:r>
              <a:rPr lang="es-CL" sz="1600" dirty="0" smtClean="0"/>
              <a:t>			</a:t>
            </a:r>
            <a:r>
              <a:rPr lang="ro-RO" sz="1600" b="1" dirty="0" smtClean="0">
                <a:solidFill>
                  <a:schemeClr val="accent1"/>
                </a:solidFill>
              </a:rPr>
              <a:t>this</a:t>
            </a:r>
            <a:r>
              <a:rPr lang="ro-RO" sz="1600" dirty="0" smtClean="0">
                <a:solidFill>
                  <a:schemeClr val="accent1"/>
                </a:solidFill>
              </a:rPr>
              <a:t>.descripcion</a:t>
            </a:r>
            <a:r>
              <a:rPr lang="ro-RO" sz="1600" dirty="0" smtClean="0"/>
              <a:t> </a:t>
            </a:r>
            <a:r>
              <a:rPr lang="ro-RO" sz="1600" dirty="0"/>
              <a:t>= </a:t>
            </a:r>
            <a:r>
              <a:rPr lang="ro-RO" sz="1600" dirty="0" smtClean="0"/>
              <a:t>''</a:t>
            </a:r>
            <a:endParaRPr lang="ro-RO" sz="1600" dirty="0"/>
          </a:p>
          <a:p>
            <a:r>
              <a:rPr lang="es-CL" sz="1600" dirty="0" smtClean="0"/>
              <a:t>			</a:t>
            </a:r>
            <a:r>
              <a:rPr lang="ro-RO" sz="1600" b="1" dirty="0" smtClean="0">
                <a:solidFill>
                  <a:schemeClr val="accent1"/>
                </a:solidFill>
              </a:rPr>
              <a:t>this</a:t>
            </a:r>
            <a:r>
              <a:rPr lang="ro-RO" sz="1600" dirty="0" smtClean="0">
                <a:solidFill>
                  <a:schemeClr val="accent1"/>
                </a:solidFill>
              </a:rPr>
              <a:t>.precio</a:t>
            </a:r>
            <a:r>
              <a:rPr lang="ro-RO" sz="1600" dirty="0" smtClean="0"/>
              <a:t> </a:t>
            </a:r>
            <a:r>
              <a:rPr lang="ro-RO" sz="1600" dirty="0"/>
              <a:t>= </a:t>
            </a:r>
            <a:r>
              <a:rPr lang="ro-RO" sz="1600" dirty="0" smtClean="0"/>
              <a:t>''</a:t>
            </a:r>
            <a:endParaRPr lang="ro-RO" sz="1600" dirty="0"/>
          </a:p>
          <a:p>
            <a:r>
              <a:rPr lang="es-CL" sz="1600" dirty="0" smtClean="0"/>
              <a:t>		</a:t>
            </a:r>
            <a:r>
              <a:rPr lang="ro-RO" sz="1600" dirty="0" smtClean="0"/>
              <a:t>}</a:t>
            </a:r>
            <a:endParaRPr lang="ro-RO" sz="1600" dirty="0"/>
          </a:p>
          <a:p>
            <a:r>
              <a:rPr lang="es-CL" sz="1600" dirty="0" smtClean="0"/>
              <a:t>	</a:t>
            </a:r>
            <a:r>
              <a:rPr lang="ro-RO" sz="1600" dirty="0" smtClean="0"/>
              <a:t>}</a:t>
            </a:r>
            <a:endParaRPr lang="ro-RO" sz="1600" dirty="0"/>
          </a:p>
          <a:p>
            <a:r>
              <a:rPr lang="ro-RO" sz="1600" dirty="0" smtClean="0"/>
              <a:t>})</a:t>
            </a:r>
            <a:endParaRPr lang="es-CL" sz="1600" dirty="0"/>
          </a:p>
        </p:txBody>
      </p:sp>
      <p:pic>
        <p:nvPicPr>
          <p:cNvPr id="2" name="Imagen 1" descr="Captura de pantalla 2019-11-12 a las 9.57.58 a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8" r="74254" b="59270"/>
          <a:stretch/>
        </p:blipFill>
        <p:spPr>
          <a:xfrm>
            <a:off x="5053802" y="2581580"/>
            <a:ext cx="4072784" cy="27161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32809" y="15875"/>
            <a:ext cx="53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Eventos: v-on:submit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23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A59D3A-CAD6-C14E-B94D-52D204782253}"/>
              </a:ext>
            </a:extLst>
          </p:cNvPr>
          <p:cNvSpPr/>
          <p:nvPr/>
        </p:nvSpPr>
        <p:spPr>
          <a:xfrm>
            <a:off x="1058953" y="845086"/>
            <a:ext cx="802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000" b="1" dirty="0"/>
              <a:t>Realice la actividad de aprendizaje </a:t>
            </a:r>
            <a:r>
              <a:rPr lang="es-CL" sz="4000" b="1" dirty="0" smtClean="0"/>
              <a:t>7</a:t>
            </a:r>
            <a:endParaRPr lang="es-CL" sz="4000" b="1" dirty="0"/>
          </a:p>
        </p:txBody>
      </p:sp>
      <p:pic>
        <p:nvPicPr>
          <p:cNvPr id="7" name="Gráfico 6" descr="Internet">
            <a:extLst>
              <a:ext uri="{FF2B5EF4-FFF2-40B4-BE49-F238E27FC236}">
                <a16:creationId xmlns:a16="http://schemas.microsoft.com/office/drawing/2014/main" id="{4DA25A48-3FC9-2342-B037-CF33F58C2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7415" y="1090782"/>
            <a:ext cx="5575168" cy="557516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32809" y="15875"/>
            <a:ext cx="53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Eventos: v-on:submit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0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Captura de pantalla 2019-11-06 a las 10.50.57 p.m.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" t="39970" r="42017" b="28190"/>
          <a:stretch/>
        </p:blipFill>
        <p:spPr>
          <a:xfrm>
            <a:off x="-1" y="3239512"/>
            <a:ext cx="9144000" cy="361848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32511" y="76200"/>
            <a:ext cx="617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bg1"/>
                </a:solidFill>
              </a:rPr>
              <a:t>Metodos para controladores de Eventos</a:t>
            </a:r>
            <a:r>
              <a:rPr lang="es-CL" sz="2800" dirty="0">
                <a:solidFill>
                  <a:schemeClr val="bg1"/>
                </a:solidFill>
              </a:rPr>
              <a:t> </a:t>
            </a:r>
            <a:endParaRPr lang="es-CL" sz="28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121601" y="994100"/>
            <a:ext cx="89007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 smtClean="0"/>
              <a:t>		La </a:t>
            </a:r>
            <a:r>
              <a:rPr lang="es-ES_tradnl" sz="3200" dirty="0"/>
              <a:t>lógica para muchas funciones controladoras de eventos puede ser un tanto compleja, por lo que </a:t>
            </a:r>
            <a:r>
              <a:rPr lang="es-ES_tradnl" sz="3200" dirty="0" smtClean="0">
                <a:solidFill>
                  <a:srgbClr val="00B0F0"/>
                </a:solidFill>
              </a:rPr>
              <a:t>v-</a:t>
            </a:r>
            <a:r>
              <a:rPr lang="es-ES_tradnl" sz="3200" dirty="0" err="1" smtClean="0">
                <a:solidFill>
                  <a:srgbClr val="00B0F0"/>
                </a:solidFill>
              </a:rPr>
              <a:t>on</a:t>
            </a:r>
            <a:r>
              <a:rPr lang="es-ES_tradnl" sz="3200" dirty="0"/>
              <a:t> acepta el nombre del método que te gustaría </a:t>
            </a:r>
            <a:r>
              <a:rPr lang="es-ES_tradnl" sz="3200" dirty="0" smtClean="0"/>
              <a:t>ejecutar cuando se presente el evento</a:t>
            </a: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77" y="6012756"/>
            <a:ext cx="836022" cy="8452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503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Captura de pantalla 2019-11-06 a las 10.51.10 p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" t="21700" r="31957" b="34767"/>
          <a:stretch/>
        </p:blipFill>
        <p:spPr>
          <a:xfrm>
            <a:off x="-1" y="1988884"/>
            <a:ext cx="9146925" cy="39624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32511" y="76200"/>
            <a:ext cx="617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bg1"/>
                </a:solidFill>
              </a:rPr>
              <a:t>Metodos para controladores de Eventos</a:t>
            </a:r>
            <a:r>
              <a:rPr lang="es-CL" sz="2800" dirty="0">
                <a:solidFill>
                  <a:schemeClr val="bg1"/>
                </a:solidFill>
              </a:rPr>
              <a:t> </a:t>
            </a:r>
            <a:endParaRPr lang="es-CL" sz="2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42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10592" y="95829"/>
            <a:ext cx="689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>
                <a:solidFill>
                  <a:schemeClr val="bg1"/>
                </a:solidFill>
              </a:rPr>
              <a:t>Metodos para controladores de Eventos</a:t>
            </a:r>
            <a:r>
              <a:rPr lang="es-CL" dirty="0">
                <a:solidFill>
                  <a:schemeClr val="bg1"/>
                </a:solidFill>
              </a:rPr>
              <a:t> </a:t>
            </a:r>
            <a:endParaRPr lang="es-CL" sz="24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010" y="5739813"/>
            <a:ext cx="1105989" cy="111818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36320" y="686927"/>
            <a:ext cx="747195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 smtClean="0"/>
              <a:t>var</a:t>
            </a:r>
            <a:r>
              <a:rPr lang="es-ES" sz="2000" dirty="0" smtClean="0"/>
              <a:t> </a:t>
            </a:r>
            <a:r>
              <a:rPr lang="es-ES" sz="2000" dirty="0"/>
              <a:t>example2 = new </a:t>
            </a:r>
            <a:r>
              <a:rPr lang="es-ES" sz="2000" dirty="0" err="1"/>
              <a:t>Vue</a:t>
            </a:r>
            <a:r>
              <a:rPr lang="es-ES" sz="2000" dirty="0"/>
              <a:t>({</a:t>
            </a:r>
          </a:p>
          <a:p>
            <a:r>
              <a:rPr lang="es-ES" sz="2000" dirty="0"/>
              <a:t>  el: </a:t>
            </a:r>
            <a:r>
              <a:rPr lang="es-ES" sz="2000" dirty="0">
                <a:solidFill>
                  <a:schemeClr val="accent6"/>
                </a:solidFill>
              </a:rPr>
              <a:t>'#example-2'</a:t>
            </a:r>
            <a:r>
              <a:rPr lang="es-ES" sz="2000" dirty="0"/>
              <a:t>,</a:t>
            </a:r>
          </a:p>
          <a:p>
            <a:r>
              <a:rPr lang="es-ES" sz="2000" dirty="0"/>
              <a:t>  data: {</a:t>
            </a:r>
          </a:p>
          <a:p>
            <a:r>
              <a:rPr lang="es-ES" sz="2000" dirty="0"/>
              <a:t>    </a:t>
            </a:r>
            <a:r>
              <a:rPr lang="es-ES" sz="2000" dirty="0" err="1"/>
              <a:t>name</a:t>
            </a:r>
            <a:r>
              <a:rPr lang="es-ES" sz="2000" dirty="0"/>
              <a:t>: </a:t>
            </a:r>
            <a:r>
              <a:rPr lang="es-ES" sz="2000" dirty="0">
                <a:solidFill>
                  <a:schemeClr val="accent6"/>
                </a:solidFill>
              </a:rPr>
              <a:t>'</a:t>
            </a:r>
            <a:r>
              <a:rPr lang="es-ES" sz="2000" dirty="0" err="1">
                <a:solidFill>
                  <a:schemeClr val="accent6"/>
                </a:solidFill>
              </a:rPr>
              <a:t>Vue.js</a:t>
            </a:r>
            <a:r>
              <a:rPr lang="es-ES" sz="2000" dirty="0">
                <a:solidFill>
                  <a:schemeClr val="accent6"/>
                </a:solidFill>
              </a:rPr>
              <a:t>'</a:t>
            </a:r>
          </a:p>
          <a:p>
            <a:r>
              <a:rPr lang="es-ES" sz="2000" dirty="0"/>
              <a:t>  },</a:t>
            </a:r>
          </a:p>
          <a:p>
            <a:r>
              <a:rPr lang="es-ES" sz="2000" dirty="0"/>
              <a:t> </a:t>
            </a:r>
            <a:r>
              <a:rPr lang="es-ES" sz="2000" dirty="0" smtClean="0"/>
              <a:t> 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define métodos dentro del objeto </a:t>
            </a:r>
            <a:r>
              <a:rPr lang="es-ES" sz="2000" i="1" dirty="0" err="1" smtClean="0">
                <a:solidFill>
                  <a:schemeClr val="bg1">
                    <a:lumMod val="50000"/>
                  </a:schemeClr>
                </a:solidFill>
              </a:rPr>
              <a:t>methods</a:t>
            </a:r>
            <a:endParaRPr lang="es-ES" sz="20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2000" dirty="0"/>
              <a:t>  </a:t>
            </a:r>
            <a:r>
              <a:rPr lang="es-ES" sz="2000" dirty="0" err="1"/>
              <a:t>methods</a:t>
            </a:r>
            <a:r>
              <a:rPr lang="es-ES" sz="2000" dirty="0"/>
              <a:t>: {</a:t>
            </a:r>
          </a:p>
          <a:p>
            <a:r>
              <a:rPr lang="es-ES" sz="2000" dirty="0"/>
              <a:t>    saludar: </a:t>
            </a:r>
            <a:r>
              <a:rPr lang="es-ES" sz="2000" dirty="0" err="1"/>
              <a:t>function</a:t>
            </a:r>
            <a:r>
              <a:rPr lang="es-ES" sz="2000" dirty="0"/>
              <a:t> (</a:t>
            </a:r>
            <a:r>
              <a:rPr lang="es-ES" sz="2000" dirty="0" err="1"/>
              <a:t>event</a:t>
            </a:r>
            <a:r>
              <a:rPr lang="es-ES" sz="2000" dirty="0"/>
              <a:t>) {</a:t>
            </a:r>
          </a:p>
          <a:p>
            <a:r>
              <a:rPr lang="es-ES" sz="2000" dirty="0"/>
              <a:t>     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ES" sz="2000" i="1" dirty="0" err="1" smtClean="0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dentro de los métodos apunta a la instancia de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Vue</a:t>
            </a:r>
            <a:endParaRPr lang="es-E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2000" dirty="0"/>
              <a:t>      </a:t>
            </a:r>
            <a:r>
              <a:rPr lang="es-ES" sz="2000" dirty="0" err="1"/>
              <a:t>alert</a:t>
            </a:r>
            <a:r>
              <a:rPr lang="es-ES" sz="2000" dirty="0"/>
              <a:t>(</a:t>
            </a:r>
            <a:r>
              <a:rPr lang="es-ES" sz="2000" dirty="0">
                <a:solidFill>
                  <a:schemeClr val="accent6"/>
                </a:solidFill>
              </a:rPr>
              <a:t>'Hola '</a:t>
            </a:r>
            <a:r>
              <a:rPr lang="es-ES" sz="2000" dirty="0"/>
              <a:t> + </a:t>
            </a:r>
            <a:r>
              <a:rPr lang="es-ES" sz="2000" dirty="0" err="1"/>
              <a:t>this.name</a:t>
            </a:r>
            <a:r>
              <a:rPr lang="es-ES" sz="2000" dirty="0"/>
              <a:t> + </a:t>
            </a:r>
            <a:r>
              <a:rPr lang="es-ES" sz="2000" dirty="0">
                <a:solidFill>
                  <a:schemeClr val="accent6"/>
                </a:solidFill>
              </a:rPr>
              <a:t>'!'</a:t>
            </a:r>
            <a:r>
              <a:rPr lang="es-ES" sz="2000" dirty="0"/>
              <a:t>)</a:t>
            </a:r>
          </a:p>
          <a:p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      // </a:t>
            </a:r>
            <a:r>
              <a:rPr lang="es-ES" sz="2000" i="1" dirty="0" err="1" smtClean="0">
                <a:solidFill>
                  <a:schemeClr val="bg1">
                    <a:lumMod val="50000"/>
                  </a:schemeClr>
                </a:solidFill>
              </a:rPr>
              <a:t>event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es el evento nativo del DOM</a:t>
            </a:r>
          </a:p>
          <a:p>
            <a:r>
              <a:rPr lang="es-ES" sz="2000" dirty="0"/>
              <a:t>      </a:t>
            </a:r>
            <a:r>
              <a:rPr lang="es-ES" sz="2000" dirty="0" err="1"/>
              <a:t>if</a:t>
            </a:r>
            <a:r>
              <a:rPr lang="es-ES" sz="2000" dirty="0"/>
              <a:t> (</a:t>
            </a:r>
            <a:r>
              <a:rPr lang="es-ES" sz="2000" dirty="0" err="1"/>
              <a:t>event</a:t>
            </a:r>
            <a:r>
              <a:rPr lang="es-ES" sz="2000" dirty="0"/>
              <a:t>) {</a:t>
            </a:r>
          </a:p>
          <a:p>
            <a:r>
              <a:rPr lang="es-ES" sz="2000" dirty="0"/>
              <a:t>        </a:t>
            </a:r>
            <a:r>
              <a:rPr lang="es-ES" sz="2000" dirty="0" err="1"/>
              <a:t>alert</a:t>
            </a:r>
            <a:r>
              <a:rPr lang="es-ES" sz="2000" dirty="0"/>
              <a:t>(</a:t>
            </a:r>
            <a:r>
              <a:rPr lang="es-ES" sz="2000" dirty="0" err="1"/>
              <a:t>event.target.tagName</a:t>
            </a:r>
            <a:r>
              <a:rPr lang="es-ES" sz="2000" dirty="0"/>
              <a:t>)</a:t>
            </a:r>
          </a:p>
          <a:p>
            <a:r>
              <a:rPr lang="es-ES" sz="2000" dirty="0"/>
              <a:t>      }</a:t>
            </a:r>
          </a:p>
          <a:p>
            <a:r>
              <a:rPr lang="es-ES" sz="2000" dirty="0"/>
              <a:t>    }</a:t>
            </a:r>
          </a:p>
          <a:p>
            <a:r>
              <a:rPr lang="es-ES" sz="2000" dirty="0"/>
              <a:t>  }</a:t>
            </a:r>
          </a:p>
          <a:p>
            <a:r>
              <a:rPr lang="es-ES" sz="2000" dirty="0"/>
              <a:t>})</a:t>
            </a:r>
          </a:p>
          <a:p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// puedes invocar métodos en JavaScript también</a:t>
            </a:r>
          </a:p>
          <a:p>
            <a:r>
              <a:rPr lang="es-ES" sz="2000" dirty="0"/>
              <a:t>example2.saludar()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// -&gt; 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Hola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Vue.js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es-E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99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1208422" y="958150"/>
            <a:ext cx="39451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4000" dirty="0" smtClean="0"/>
              <a:t>Resultado:</a:t>
            </a:r>
            <a:endParaRPr lang="es-ES_tradnl" sz="4000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Captura de pantalla 2019-11-06 a las 11.12.04 p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r="31246" b="54287"/>
          <a:stretch/>
        </p:blipFill>
        <p:spPr>
          <a:xfrm>
            <a:off x="113983" y="2232041"/>
            <a:ext cx="8969778" cy="26883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32511" y="76200"/>
            <a:ext cx="617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bg1"/>
                </a:solidFill>
              </a:rPr>
              <a:t>Metodos para controladores de Eventos</a:t>
            </a:r>
            <a:r>
              <a:rPr lang="es-CL" sz="2800" dirty="0">
                <a:solidFill>
                  <a:schemeClr val="bg1"/>
                </a:solidFill>
              </a:rPr>
              <a:t> </a:t>
            </a:r>
            <a:endParaRPr lang="es-CL" sz="2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36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674" y="5598939"/>
            <a:ext cx="1245326" cy="125906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3351" y="674953"/>
            <a:ext cx="90106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/>
              <a:t>		En </a:t>
            </a:r>
            <a:r>
              <a:rPr lang="es-ES_tradnl" sz="2800" dirty="0"/>
              <a:t>lugar de enlazar directamente con el nombre de un método, podemos utilizar métodos en una declaración JavaScript en línea</a:t>
            </a:r>
            <a:r>
              <a:rPr lang="es-ES_tradnl" sz="2800" dirty="0" smtClean="0"/>
              <a:t>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32511" y="76200"/>
            <a:ext cx="617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bg1"/>
                </a:solidFill>
              </a:rPr>
              <a:t>Metodos para controladores de Eventos</a:t>
            </a:r>
            <a:r>
              <a:rPr lang="es-CL" sz="2800" dirty="0">
                <a:solidFill>
                  <a:schemeClr val="bg1"/>
                </a:solidFill>
              </a:rPr>
              <a:t> </a:t>
            </a:r>
            <a:endParaRPr lang="es-CL" sz="2800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28755" y="3982654"/>
            <a:ext cx="43368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new </a:t>
            </a:r>
            <a:r>
              <a:rPr lang="en-US" sz="2000" dirty="0" err="1"/>
              <a:t>Vue</a:t>
            </a:r>
            <a:r>
              <a:rPr lang="en-US" sz="2000" dirty="0" smtClean="0"/>
              <a:t>({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el</a:t>
            </a:r>
            <a:r>
              <a:rPr lang="en-US" sz="2000" dirty="0"/>
              <a:t>: '#example-3',</a:t>
            </a:r>
          </a:p>
          <a:p>
            <a:r>
              <a:rPr lang="en-US" sz="2000" dirty="0" smtClean="0"/>
              <a:t>	methods</a:t>
            </a:r>
            <a:r>
              <a:rPr lang="en-US" sz="2000" dirty="0"/>
              <a:t>: {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rgbClr val="7030A0"/>
                </a:solidFill>
              </a:rPr>
              <a:t>decir</a:t>
            </a:r>
            <a:r>
              <a:rPr lang="en-US" sz="2000" dirty="0"/>
              <a:t>: function 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mensaje</a:t>
            </a:r>
            <a:r>
              <a:rPr lang="en-US" sz="2000" dirty="0" smtClean="0"/>
              <a:t>) </a:t>
            </a:r>
            <a:r>
              <a:rPr lang="en-US" sz="2000" dirty="0"/>
              <a:t>{</a:t>
            </a:r>
          </a:p>
          <a:p>
            <a:r>
              <a:rPr lang="en-US" sz="2000" dirty="0" smtClean="0"/>
              <a:t>		</a:t>
            </a:r>
            <a:r>
              <a:rPr lang="en-US" sz="2000" dirty="0"/>
              <a:t>	alert(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mensaje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		}</a:t>
            </a:r>
            <a:endParaRPr lang="en-US" sz="2000" dirty="0"/>
          </a:p>
          <a:p>
            <a:r>
              <a:rPr lang="en-US" sz="2000" dirty="0" smtClean="0"/>
              <a:t>	}</a:t>
            </a:r>
            <a:endParaRPr lang="en-US" sz="2000" dirty="0"/>
          </a:p>
          <a:p>
            <a:r>
              <a:rPr lang="en-US" sz="2000" dirty="0"/>
              <a:t>})</a:t>
            </a:r>
            <a:endParaRPr lang="es-ES_tradnl" sz="2000" dirty="0"/>
          </a:p>
        </p:txBody>
      </p:sp>
      <p:sp>
        <p:nvSpPr>
          <p:cNvPr id="2" name="Rectángulo 1"/>
          <p:cNvSpPr/>
          <p:nvPr/>
        </p:nvSpPr>
        <p:spPr>
          <a:xfrm>
            <a:off x="66676" y="2379679"/>
            <a:ext cx="5480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/>
              <a:t>&lt;div id="example-3</a:t>
            </a:r>
            <a:r>
              <a:rPr lang="es-ES_tradnl" sz="2000" dirty="0" smtClean="0"/>
              <a:t>"&gt;</a:t>
            </a:r>
          </a:p>
          <a:p>
            <a:r>
              <a:rPr lang="es-ES_tradnl" sz="2000" dirty="0"/>
              <a:t>	</a:t>
            </a:r>
            <a:r>
              <a:rPr lang="es-ES_tradnl" sz="2000" dirty="0" smtClean="0"/>
              <a:t>&lt;</a:t>
            </a:r>
            <a:r>
              <a:rPr lang="es-ES_tradnl" sz="2000" dirty="0" err="1"/>
              <a:t>button</a:t>
            </a:r>
            <a:r>
              <a:rPr lang="es-ES_tradnl" sz="2000" dirty="0"/>
              <a:t> </a:t>
            </a:r>
            <a:r>
              <a:rPr lang="es-ES_tradnl" sz="2000" dirty="0" err="1"/>
              <a:t>v-on:click</a:t>
            </a:r>
            <a:r>
              <a:rPr lang="es-ES_tradnl" sz="2000" dirty="0"/>
              <a:t>="</a:t>
            </a:r>
            <a:r>
              <a:rPr lang="es-ES_tradnl" sz="2000" dirty="0">
                <a:solidFill>
                  <a:srgbClr val="7030A0"/>
                </a:solidFill>
              </a:rPr>
              <a:t>decir</a:t>
            </a:r>
            <a:r>
              <a:rPr lang="es-ES_tradnl" sz="2000" dirty="0"/>
              <a:t>(</a:t>
            </a:r>
            <a:r>
              <a:rPr lang="es-ES_tradnl" sz="2000" dirty="0">
                <a:solidFill>
                  <a:schemeClr val="accent6">
                    <a:lumMod val="75000"/>
                  </a:schemeClr>
                </a:solidFill>
              </a:rPr>
              <a:t>'hola</a:t>
            </a:r>
            <a:r>
              <a:rPr lang="es-ES_tradnl" sz="2000" dirty="0" smtClean="0">
                <a:solidFill>
                  <a:schemeClr val="accent6">
                    <a:lumMod val="75000"/>
                  </a:schemeClr>
                </a:solidFill>
              </a:rPr>
              <a:t>!'</a:t>
            </a:r>
            <a:r>
              <a:rPr lang="es-ES_tradnl" sz="2000" dirty="0" smtClean="0"/>
              <a:t>)"&gt;</a:t>
            </a:r>
          </a:p>
          <a:p>
            <a:r>
              <a:rPr lang="es-ES_tradnl" sz="2000" dirty="0"/>
              <a:t>	</a:t>
            </a:r>
            <a:r>
              <a:rPr lang="es-ES_tradnl" sz="2000" dirty="0" smtClean="0"/>
              <a:t>	Dice:</a:t>
            </a:r>
          </a:p>
          <a:p>
            <a:r>
              <a:rPr lang="es-ES_tradnl" sz="2000" dirty="0"/>
              <a:t>	</a:t>
            </a:r>
            <a:r>
              <a:rPr lang="es-ES_tradnl" sz="2000" dirty="0" smtClean="0"/>
              <a:t>&lt;/</a:t>
            </a:r>
            <a:r>
              <a:rPr lang="es-ES_tradnl" sz="2000" dirty="0" err="1"/>
              <a:t>button</a:t>
            </a:r>
            <a:r>
              <a:rPr lang="es-ES_tradnl" sz="2000" dirty="0" smtClean="0"/>
              <a:t>&gt;</a:t>
            </a:r>
          </a:p>
          <a:p>
            <a:r>
              <a:rPr lang="es-ES_tradnl" sz="2000" dirty="0"/>
              <a:t>	</a:t>
            </a:r>
            <a:r>
              <a:rPr lang="es-ES_tradnl" sz="2000" dirty="0" smtClean="0"/>
              <a:t>&lt;</a:t>
            </a:r>
            <a:r>
              <a:rPr lang="es-ES_tradnl" sz="2000" dirty="0" err="1"/>
              <a:t>button</a:t>
            </a:r>
            <a:r>
              <a:rPr lang="es-ES_tradnl" sz="2000" dirty="0"/>
              <a:t> </a:t>
            </a:r>
            <a:r>
              <a:rPr lang="es-ES_tradnl" sz="2000" dirty="0" err="1"/>
              <a:t>v-on:click</a:t>
            </a:r>
            <a:r>
              <a:rPr lang="es-ES_tradnl" sz="2000" dirty="0"/>
              <a:t>="</a:t>
            </a:r>
            <a:r>
              <a:rPr lang="es-ES_tradnl" sz="2000" dirty="0">
                <a:solidFill>
                  <a:srgbClr val="7030A0"/>
                </a:solidFill>
              </a:rPr>
              <a:t>decir</a:t>
            </a:r>
            <a:r>
              <a:rPr lang="es-ES_tradnl" sz="2000" dirty="0"/>
              <a:t>(</a:t>
            </a:r>
            <a:r>
              <a:rPr lang="es-ES_tradnl" sz="2000" dirty="0">
                <a:solidFill>
                  <a:schemeClr val="accent6">
                    <a:lumMod val="75000"/>
                  </a:schemeClr>
                </a:solidFill>
              </a:rPr>
              <a:t>'saludos</a:t>
            </a:r>
            <a:r>
              <a:rPr lang="es-ES_tradnl" sz="2000" dirty="0" smtClean="0">
                <a:solidFill>
                  <a:schemeClr val="accent6">
                    <a:lumMod val="75000"/>
                  </a:schemeClr>
                </a:solidFill>
              </a:rPr>
              <a:t>!'</a:t>
            </a:r>
            <a:r>
              <a:rPr lang="es-ES_tradnl" sz="2000" dirty="0" smtClean="0"/>
              <a:t>)"&gt;</a:t>
            </a:r>
          </a:p>
          <a:p>
            <a:r>
              <a:rPr lang="es-ES_tradnl" sz="2000" dirty="0"/>
              <a:t>	</a:t>
            </a:r>
            <a:r>
              <a:rPr lang="es-ES_tradnl" sz="2000" dirty="0" smtClean="0"/>
              <a:t>	Dice </a:t>
            </a:r>
            <a:r>
              <a:rPr lang="es-ES_tradnl" sz="2000" dirty="0"/>
              <a:t>que?</a:t>
            </a:r>
          </a:p>
          <a:p>
            <a:r>
              <a:rPr lang="es-ES_tradnl" sz="2000" dirty="0" smtClean="0"/>
              <a:t>	&lt;/</a:t>
            </a:r>
            <a:r>
              <a:rPr lang="es-ES_tradnl" sz="2000" dirty="0" err="1"/>
              <a:t>button</a:t>
            </a:r>
            <a:r>
              <a:rPr lang="es-ES_tradnl" sz="2000" dirty="0"/>
              <a:t>&gt;</a:t>
            </a:r>
          </a:p>
          <a:p>
            <a:r>
              <a:rPr lang="es-ES_tradnl" sz="2000" dirty="0"/>
              <a:t>&lt;/div&gt;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307003" y="997170"/>
            <a:ext cx="27511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/>
              <a:t>Resultado</a:t>
            </a:r>
            <a:r>
              <a:rPr lang="en-US" sz="4000" dirty="0" smtClean="0"/>
              <a:t>:</a:t>
            </a:r>
          </a:p>
        </p:txBody>
      </p:sp>
      <p:pic>
        <p:nvPicPr>
          <p:cNvPr id="2" name="Imagen 1" descr="Captura de pantalla 2019-11-06 a las 11.09.24 p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4" r="31563" b="32710"/>
          <a:stretch/>
        </p:blipFill>
        <p:spPr>
          <a:xfrm>
            <a:off x="195232" y="2102806"/>
            <a:ext cx="8802805" cy="43850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32511" y="76200"/>
            <a:ext cx="617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bg1"/>
                </a:solidFill>
              </a:rPr>
              <a:t>Metodos para controladores de Eventos</a:t>
            </a:r>
            <a:r>
              <a:rPr lang="es-CL" sz="2800" dirty="0">
                <a:solidFill>
                  <a:schemeClr val="bg1"/>
                </a:solidFill>
              </a:rPr>
              <a:t> </a:t>
            </a:r>
            <a:endParaRPr lang="es-CL" sz="2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8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32809" y="15875"/>
            <a:ext cx="53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Eventos: v-on:submit</a:t>
            </a:r>
            <a:endParaRPr lang="es-CL" sz="36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25" y="5965893"/>
            <a:ext cx="882375" cy="89210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35132" y="1318467"/>
            <a:ext cx="88304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 err="1">
                <a:solidFill>
                  <a:schemeClr val="accent1"/>
                </a:solidFill>
              </a:rPr>
              <a:t>v</a:t>
            </a:r>
            <a:r>
              <a:rPr lang="en-US" sz="4400" dirty="0" err="1" smtClean="0">
                <a:solidFill>
                  <a:schemeClr val="accent1"/>
                </a:solidFill>
              </a:rPr>
              <a:t>-on:submit</a:t>
            </a:r>
            <a:endParaRPr lang="en-US" sz="4400" dirty="0" smtClean="0">
              <a:solidFill>
                <a:schemeClr val="accent1"/>
              </a:solidFill>
            </a:endParaRPr>
          </a:p>
          <a:p>
            <a:pPr algn="just"/>
            <a:endParaRPr lang="en-US" sz="2800" dirty="0" smtClean="0"/>
          </a:p>
          <a:p>
            <a:pPr algn="just"/>
            <a:r>
              <a:rPr lang="es-ES_tradnl" sz="2800" dirty="0" err="1" smtClean="0"/>
              <a:t>v-on:submit</a:t>
            </a:r>
            <a:r>
              <a:rPr lang="es-ES_tradnl" sz="2800" dirty="0" smtClean="0"/>
              <a:t> es un </a:t>
            </a:r>
            <a:r>
              <a:rPr lang="es-ES_tradnl" sz="2800" dirty="0"/>
              <a:t>evento muy </a:t>
            </a:r>
            <a:r>
              <a:rPr lang="es-ES_tradnl" sz="2800" dirty="0" smtClean="0"/>
              <a:t>usado, cuando </a:t>
            </a:r>
            <a:r>
              <a:rPr lang="es-ES_tradnl" sz="2800" dirty="0"/>
              <a:t>se presiona un control de tipo </a:t>
            </a:r>
            <a:r>
              <a:rPr lang="es-ES_tradnl" sz="2800" i="1" dirty="0" err="1" smtClean="0"/>
              <a:t>submit</a:t>
            </a:r>
            <a:r>
              <a:rPr lang="es-ES_tradnl" sz="2800" dirty="0" smtClean="0"/>
              <a:t> </a:t>
            </a:r>
            <a:r>
              <a:rPr lang="es-ES_tradnl" sz="2800" dirty="0"/>
              <a:t>que por defecto toma todos los datos del formulario y los envía a nuestro servidor web</a:t>
            </a:r>
            <a:r>
              <a:rPr lang="es-ES_tradnl" sz="2800" dirty="0" smtClean="0"/>
              <a:t>.</a:t>
            </a:r>
          </a:p>
          <a:p>
            <a:pPr algn="just"/>
            <a:endParaRPr lang="es-ES_tradnl" sz="2800" dirty="0"/>
          </a:p>
          <a:p>
            <a:pPr algn="just"/>
            <a:r>
              <a:rPr lang="es-ES_tradnl" sz="2800" dirty="0"/>
              <a:t>Veremos como podemos prevenir el envío y </a:t>
            </a:r>
            <a:r>
              <a:rPr lang="es-ES_tradnl" sz="2800" dirty="0" smtClean="0"/>
              <a:t>trabajar en el navegador con </a:t>
            </a:r>
            <a:r>
              <a:rPr lang="es-ES_tradnl" sz="2800" dirty="0" err="1"/>
              <a:t>Javascript</a:t>
            </a:r>
            <a:r>
              <a:rPr lang="es-ES_tradnl" sz="2800" dirty="0"/>
              <a:t> mediante </a:t>
            </a:r>
            <a:r>
              <a:rPr lang="es-ES_tradnl" sz="2800" dirty="0" err="1"/>
              <a:t>Vue</a:t>
            </a:r>
            <a:r>
              <a:rPr lang="es-ES_tradnl" sz="2800" dirty="0" smtClean="0"/>
              <a:t>.</a:t>
            </a:r>
            <a:endParaRPr lang="en-US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32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288" y="5365001"/>
            <a:ext cx="1476712" cy="149299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13974" y="1450016"/>
            <a:ext cx="82813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4000" dirty="0" smtClean="0"/>
              <a:t>Ejemplo: Guardar </a:t>
            </a:r>
            <a:r>
              <a:rPr lang="es-ES_tradnl" sz="4000" dirty="0"/>
              <a:t>en un arreglo </a:t>
            </a:r>
            <a:r>
              <a:rPr lang="es-ES_tradnl" sz="4000" dirty="0" smtClean="0"/>
              <a:t>los códigos </a:t>
            </a:r>
            <a:r>
              <a:rPr lang="es-ES_tradnl" sz="4000" dirty="0"/>
              <a:t>de </a:t>
            </a:r>
            <a:r>
              <a:rPr lang="es-ES_tradnl" sz="4000" dirty="0" smtClean="0"/>
              <a:t>artículos y sus precios</a:t>
            </a:r>
            <a:r>
              <a:rPr lang="es-ES_tradnl" sz="4000" dirty="0"/>
              <a:t>. Mostrar </a:t>
            </a:r>
            <a:r>
              <a:rPr lang="es-ES_tradnl" sz="4000" dirty="0" smtClean="0"/>
              <a:t>los </a:t>
            </a:r>
            <a:r>
              <a:rPr lang="es-ES_tradnl" sz="4000" dirty="0"/>
              <a:t>datos y mediante un formulario </a:t>
            </a:r>
            <a:r>
              <a:rPr lang="es-ES_tradnl" sz="4000" dirty="0" smtClean="0"/>
              <a:t>HTML, </a:t>
            </a:r>
            <a:r>
              <a:rPr lang="es-ES_tradnl" sz="4000" dirty="0"/>
              <a:t>permitir ingresar nuevos datos en el arreglo</a:t>
            </a:r>
            <a:r>
              <a:rPr lang="es-ES_tradnl" sz="4000" dirty="0" smtClean="0"/>
              <a:t>.</a:t>
            </a:r>
            <a:endParaRPr lang="en-US" sz="4000" dirty="0" smtClean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32809" y="15875"/>
            <a:ext cx="53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Eventos: v-on:submit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48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30418</TotalTime>
  <Words>293</Words>
  <Application>Microsoft Office PowerPoint</Application>
  <PresentationFormat>Presentación en pantalla (4:3)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483</cp:revision>
  <cp:lastPrinted>2018-02-06T19:43:21Z</cp:lastPrinted>
  <dcterms:created xsi:type="dcterms:W3CDTF">2016-02-23T20:13:48Z</dcterms:created>
  <dcterms:modified xsi:type="dcterms:W3CDTF">2020-09-09T19:37:48Z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