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4" r:id="rId2"/>
    <p:sldId id="353" r:id="rId3"/>
    <p:sldId id="358" r:id="rId4"/>
    <p:sldId id="360" r:id="rId5"/>
    <p:sldId id="361" r:id="rId6"/>
    <p:sldId id="305" r:id="rId7"/>
    <p:sldId id="362" r:id="rId8"/>
    <p:sldId id="363" r:id="rId9"/>
    <p:sldId id="364" r:id="rId10"/>
    <p:sldId id="365" r:id="rId11"/>
    <p:sldId id="366" r:id="rId12"/>
    <p:sldId id="367" r:id="rId13"/>
    <p:sldId id="265" r:id="rId14"/>
  </p:sldIdLst>
  <p:sldSz cx="9144000" cy="6858000" type="screen4x3"/>
  <p:notesSz cx="7010400" cy="9296400"/>
  <p:custDataLst>
    <p:tags r:id="rId17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99" d="100"/>
          <a:sy n="99" d="100"/>
        </p:scale>
        <p:origin x="763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16-09-2020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16-09-2020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4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3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27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2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19155" y="2536040"/>
            <a:ext cx="50248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000" b="1" dirty="0" err="1" smtClean="0">
                <a:solidFill>
                  <a:srgbClr val="49535F"/>
                </a:solidFill>
              </a:rPr>
              <a:t>Vue</a:t>
            </a:r>
            <a:endParaRPr lang="es-ES_tradnl" sz="40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ptura de pantalla 2019-11-07 a las 9.42.04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987" y="1060735"/>
            <a:ext cx="5142107" cy="493812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67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15875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271306" y="834472"/>
            <a:ext cx="85812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Tiene 2 formas: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desplegable para selección de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elemento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Lista estática para selección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múltiple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592" y="4249022"/>
            <a:ext cx="3810000" cy="21431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6" y="4249022"/>
            <a:ext cx="4048145" cy="2147403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23804" y="0"/>
            <a:ext cx="391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 en </a:t>
            </a:r>
            <a:r>
              <a:rPr kumimoji="0" lang="es-C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06700" y="714528"/>
            <a:ext cx="7963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Realice la actividad de aprendizaje </a:t>
            </a: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2567" y="1068471"/>
            <a:ext cx="5472446" cy="54724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31" y="5713344"/>
            <a:ext cx="1132169" cy="114465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6050" y="1624261"/>
            <a:ext cx="8910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La </a:t>
            </a:r>
            <a:r>
              <a:rPr lang="es-ES_tradnl" sz="3200" dirty="0"/>
              <a:t>directiva v-</a:t>
            </a:r>
            <a:r>
              <a:rPr lang="es-ES_tradnl" sz="3200" dirty="0" err="1"/>
              <a:t>model</a:t>
            </a:r>
            <a:r>
              <a:rPr lang="es-ES_tradnl" sz="3200" dirty="0"/>
              <a:t> asocia el dato que se ingresa en el control </a:t>
            </a:r>
            <a:r>
              <a:rPr lang="es-ES_tradnl" sz="3200" i="1" dirty="0" smtClean="0">
                <a:solidFill>
                  <a:schemeClr val="accent1"/>
                </a:solidFill>
              </a:rPr>
              <a:t>input</a:t>
            </a:r>
            <a:r>
              <a:rPr lang="es-ES_tradnl" sz="3200" dirty="0" smtClean="0"/>
              <a:t> </a:t>
            </a:r>
            <a:r>
              <a:rPr lang="es-ES_tradnl" sz="3200" dirty="0"/>
              <a:t>con un </a:t>
            </a:r>
            <a:r>
              <a:rPr lang="es-ES_tradnl" sz="3200" dirty="0">
                <a:solidFill>
                  <a:schemeClr val="accent1"/>
                </a:solidFill>
              </a:rPr>
              <a:t>atributo</a:t>
            </a:r>
            <a:r>
              <a:rPr lang="es-ES_tradnl" sz="3200" dirty="0"/>
              <a:t> del modelo de datos </a:t>
            </a:r>
            <a:r>
              <a:rPr lang="es-ES_tradnl" sz="3200" dirty="0" smtClean="0"/>
              <a:t>definido en </a:t>
            </a:r>
            <a:r>
              <a:rPr lang="es-ES_tradnl" sz="3200" dirty="0" err="1" smtClean="0"/>
              <a:t>Javascript</a:t>
            </a:r>
            <a:r>
              <a:rPr lang="es-ES_tradnl" sz="3200" dirty="0" smtClean="0"/>
              <a:t>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/>
              <a:t>Puedes utilizar la directiva v-</a:t>
            </a:r>
            <a:r>
              <a:rPr lang="es-ES_tradnl" sz="3200" dirty="0" err="1"/>
              <a:t>model</a:t>
            </a:r>
            <a:r>
              <a:rPr lang="es-ES_tradnl" sz="3200" dirty="0"/>
              <a:t> para crear </a:t>
            </a:r>
            <a:r>
              <a:rPr lang="es-ES_tradnl" sz="3200" i="1" dirty="0"/>
              <a:t>enlaces de datos de dos </a:t>
            </a:r>
            <a:r>
              <a:rPr lang="es-ES_tradnl" sz="3200" i="1" dirty="0" smtClean="0"/>
              <a:t>vías* </a:t>
            </a:r>
            <a:r>
              <a:rPr lang="es-ES_tradnl" sz="3200" dirty="0" smtClean="0"/>
              <a:t>con </a:t>
            </a:r>
            <a:r>
              <a:rPr lang="es-ES_tradnl" sz="3200" dirty="0"/>
              <a:t>los campos de un </a:t>
            </a:r>
            <a:r>
              <a:rPr lang="es-ES_tradnl" sz="3200" dirty="0" smtClean="0"/>
              <a:t>formulario</a:t>
            </a:r>
            <a:endParaRPr lang="es-ES_tradnl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-10886"/>
            <a:ext cx="441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La Directiva v-model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4040" y="6222666"/>
            <a:ext cx="3154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i="1" dirty="0" smtClean="0"/>
              <a:t>* </a:t>
            </a:r>
            <a:r>
              <a:rPr lang="es-ES_tradnl" sz="2400" i="1" dirty="0" err="1" smtClean="0"/>
              <a:t>Two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way</a:t>
            </a:r>
            <a:r>
              <a:rPr lang="es-ES_tradnl" sz="2400" i="1" dirty="0" smtClean="0"/>
              <a:t> data </a:t>
            </a:r>
            <a:r>
              <a:rPr lang="es-ES_tradnl" sz="2400" i="1" dirty="0" err="1" smtClean="0"/>
              <a:t>binding</a:t>
            </a:r>
            <a:endParaRPr lang="es-C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8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5624"/>
            <a:ext cx="39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65" y="5613084"/>
            <a:ext cx="1231335" cy="124491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235132" y="1389414"/>
            <a:ext cx="87259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/>
              <a:t>Veremos como administrar en </a:t>
            </a:r>
            <a:r>
              <a:rPr lang="es-ES_tradnl" sz="3600" dirty="0" err="1"/>
              <a:t>Vue</a:t>
            </a:r>
            <a:r>
              <a:rPr lang="es-ES_tradnl" sz="3600" dirty="0"/>
              <a:t> un conjunto de controles input (radio) para identificar la opción seleccionada.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/>
              <a:t>Para trabajar un conjunto de controles radio debemos definir en el modelo de datos </a:t>
            </a:r>
            <a:r>
              <a:rPr lang="es-ES_tradnl" sz="3600" b="1" dirty="0">
                <a:solidFill>
                  <a:schemeClr val="accent1"/>
                </a:solidFill>
              </a:rPr>
              <a:t>una única propiedad</a:t>
            </a:r>
            <a:r>
              <a:rPr lang="es-ES_tradnl" sz="3600" dirty="0"/>
              <a:t> que almacenará el valor de la </a:t>
            </a:r>
            <a:r>
              <a:rPr lang="es-ES_tradnl" sz="3600" dirty="0" smtClean="0"/>
              <a:t>opción seleccionada.</a:t>
            </a:r>
            <a:endParaRPr lang="es-ES_tradn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7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06" y="5643154"/>
            <a:ext cx="1201593" cy="12148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287383" y="1353193"/>
            <a:ext cx="8665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 smtClean="0"/>
              <a:t>Crearemos </a:t>
            </a:r>
            <a:r>
              <a:rPr lang="es-ES_tradnl" sz="3600" dirty="0"/>
              <a:t>tres controles de tipo radio que permitan seleccionar </a:t>
            </a:r>
            <a:r>
              <a:rPr lang="es-ES_tradnl" sz="3600" dirty="0" smtClean="0"/>
              <a:t>que tipo de arte  prefiere el </a:t>
            </a:r>
            <a:r>
              <a:rPr lang="es-ES_tradnl" sz="3600" dirty="0"/>
              <a:t>visitante</a:t>
            </a:r>
            <a:r>
              <a:rPr lang="es-ES_tradnl" sz="3600" dirty="0" smtClean="0"/>
              <a:t>.</a:t>
            </a:r>
          </a:p>
          <a:p>
            <a:pPr algn="just"/>
            <a:endParaRPr lang="es-ES_tradnl" sz="3600" dirty="0"/>
          </a:p>
          <a:p>
            <a:pPr algn="just"/>
            <a:r>
              <a:rPr lang="es-ES_tradnl" sz="3600" dirty="0" smtClean="0"/>
              <a:t>Mostraremos </a:t>
            </a:r>
            <a:r>
              <a:rPr lang="es-ES_tradnl" sz="3600" dirty="0"/>
              <a:t>en la parte inferior cual se encuentra actualmente seleccionado a partir de los datos del modelo</a:t>
            </a:r>
            <a:r>
              <a:rPr lang="es-ES_tradnl" sz="3600" dirty="0" smtClean="0"/>
              <a:t>.</a:t>
            </a:r>
            <a:endParaRPr lang="es-ES_tradnl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5624"/>
            <a:ext cx="39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8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675623"/>
            <a:ext cx="9143999" cy="1938992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000" dirty="0" smtClean="0"/>
              <a:t>&lt;p&gt;</a:t>
            </a:r>
          </a:p>
          <a:p>
            <a:r>
              <a:rPr lang="es-ES_tradnl" sz="2000" dirty="0" smtClean="0"/>
              <a:t>	&lt;input </a:t>
            </a:r>
            <a:r>
              <a:rPr lang="es-ES_tradnl" sz="2000" dirty="0" err="1"/>
              <a:t>type</a:t>
            </a:r>
            <a:r>
              <a:rPr lang="es-ES_tradnl" sz="2000" dirty="0"/>
              <a:t>="radio" </a:t>
            </a:r>
            <a:r>
              <a:rPr lang="es-ES_tradnl" sz="2000" dirty="0" err="1"/>
              <a:t>value</a:t>
            </a:r>
            <a:r>
              <a:rPr lang="es-ES_tradnl" sz="2000" dirty="0"/>
              <a:t>="música" </a:t>
            </a:r>
            <a:r>
              <a:rPr lang="es-ES_tradnl" sz="2000" dirty="0">
                <a:solidFill>
                  <a:schemeClr val="accent1"/>
                </a:solidFill>
              </a:rPr>
              <a:t>v-</a:t>
            </a:r>
            <a:r>
              <a:rPr lang="es-ES_tradnl" sz="2000" dirty="0" err="1">
                <a:solidFill>
                  <a:schemeClr val="accent1"/>
                </a:solidFill>
              </a:rPr>
              <a:t>model</a:t>
            </a:r>
            <a:r>
              <a:rPr lang="es-ES_tradnl" sz="2000" dirty="0"/>
              <a:t>="</a:t>
            </a:r>
            <a:r>
              <a:rPr lang="es-ES_tradnl" sz="2000" dirty="0" smtClean="0">
                <a:solidFill>
                  <a:schemeClr val="accent2"/>
                </a:solidFill>
              </a:rPr>
              <a:t>estudios</a:t>
            </a:r>
            <a:r>
              <a:rPr lang="es-ES_tradnl" sz="2000" dirty="0" smtClean="0"/>
              <a:t>"&gt;Música&lt;/p&gt;&lt;p</a:t>
            </a:r>
            <a:r>
              <a:rPr lang="es-ES_tradnl" sz="2000" dirty="0"/>
              <a:t>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/>
              <a:t>input </a:t>
            </a:r>
            <a:r>
              <a:rPr lang="es-ES_tradnl" sz="2000" dirty="0" err="1"/>
              <a:t>type</a:t>
            </a:r>
            <a:r>
              <a:rPr lang="es-ES_tradnl" sz="2000" dirty="0"/>
              <a:t>="radio" </a:t>
            </a:r>
            <a:r>
              <a:rPr lang="es-ES_tradnl" sz="2000" dirty="0" err="1"/>
              <a:t>value</a:t>
            </a:r>
            <a:r>
              <a:rPr lang="es-ES_tradnl" sz="2000" dirty="0"/>
              <a:t>="teatro" </a:t>
            </a:r>
            <a:r>
              <a:rPr lang="es-ES_tradnl" sz="2000" dirty="0">
                <a:solidFill>
                  <a:schemeClr val="accent1"/>
                </a:solidFill>
              </a:rPr>
              <a:t>v-</a:t>
            </a:r>
            <a:r>
              <a:rPr lang="es-ES_tradnl" sz="2000" dirty="0" err="1">
                <a:solidFill>
                  <a:schemeClr val="accent1"/>
                </a:solidFill>
              </a:rPr>
              <a:t>model</a:t>
            </a:r>
            <a:r>
              <a:rPr lang="es-ES_tradnl" sz="2000" dirty="0"/>
              <a:t>="</a:t>
            </a:r>
            <a:r>
              <a:rPr lang="es-ES_tradnl" sz="2000" dirty="0">
                <a:solidFill>
                  <a:schemeClr val="accent2"/>
                </a:solidFill>
              </a:rPr>
              <a:t>estudios</a:t>
            </a:r>
            <a:r>
              <a:rPr lang="es-ES_tradnl" sz="2000" dirty="0" smtClean="0"/>
              <a:t>"&gt;Teatro&lt;/</a:t>
            </a:r>
            <a:r>
              <a:rPr lang="es-ES_tradnl" sz="2000" dirty="0"/>
              <a:t>p&gt;&lt;p&gt;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/>
              <a:t>input </a:t>
            </a:r>
            <a:r>
              <a:rPr lang="es-ES_tradnl" sz="2000" dirty="0" err="1"/>
              <a:t>type</a:t>
            </a:r>
            <a:r>
              <a:rPr lang="es-ES_tradnl" sz="2000" dirty="0"/>
              <a:t>="radio" </a:t>
            </a:r>
            <a:r>
              <a:rPr lang="es-ES_tradnl" sz="2000" dirty="0" err="1"/>
              <a:t>value</a:t>
            </a:r>
            <a:r>
              <a:rPr lang="es-ES_tradnl" sz="2000" dirty="0"/>
              <a:t>="danza" </a:t>
            </a:r>
            <a:r>
              <a:rPr lang="es-ES_tradnl" sz="2000" dirty="0">
                <a:solidFill>
                  <a:schemeClr val="accent1"/>
                </a:solidFill>
              </a:rPr>
              <a:t>v-</a:t>
            </a:r>
            <a:r>
              <a:rPr lang="es-ES_tradnl" sz="2000" dirty="0" err="1">
                <a:solidFill>
                  <a:schemeClr val="accent1"/>
                </a:solidFill>
              </a:rPr>
              <a:t>model</a:t>
            </a:r>
            <a:r>
              <a:rPr lang="es-ES_tradnl" sz="2000" dirty="0"/>
              <a:t>="</a:t>
            </a:r>
            <a:r>
              <a:rPr lang="es-ES_tradnl" sz="2000" dirty="0">
                <a:solidFill>
                  <a:schemeClr val="accent2"/>
                </a:solidFill>
              </a:rPr>
              <a:t>estudios</a:t>
            </a:r>
            <a:r>
              <a:rPr lang="es-ES_tradnl" sz="2000" dirty="0" smtClean="0"/>
              <a:t>"&gt;Danza&lt;/</a:t>
            </a:r>
            <a:r>
              <a:rPr lang="es-ES_tradnl" sz="2000" dirty="0"/>
              <a:t>p</a:t>
            </a:r>
            <a:r>
              <a:rPr lang="es-ES_tradnl" sz="2000" dirty="0" smtClean="0"/>
              <a:t>&gt;&lt;</a:t>
            </a:r>
            <a:r>
              <a:rPr lang="es-ES_tradnl" sz="2000" dirty="0"/>
              <a:t>p</a:t>
            </a:r>
            <a:r>
              <a:rPr lang="es-ES_tradnl" sz="2000" dirty="0" smtClean="0"/>
              <a:t>&gt;</a:t>
            </a:r>
          </a:p>
          <a:p>
            <a:r>
              <a:rPr lang="es-ES_tradnl" sz="2000" dirty="0"/>
              <a:t>	</a:t>
            </a:r>
            <a:r>
              <a:rPr lang="es-ES_tradnl" sz="2000" dirty="0" smtClean="0"/>
              <a:t>Su preferencia es: {{ </a:t>
            </a:r>
            <a:r>
              <a:rPr lang="es-ES_tradnl" sz="2000" dirty="0" smtClean="0">
                <a:solidFill>
                  <a:schemeClr val="accent2"/>
                </a:solidFill>
              </a:rPr>
              <a:t>estudios </a:t>
            </a:r>
            <a:r>
              <a:rPr lang="es-ES_tradnl" sz="2000" dirty="0" smtClean="0"/>
              <a:t>}}</a:t>
            </a:r>
          </a:p>
          <a:p>
            <a:r>
              <a:rPr lang="es-ES_tradnl" sz="2000" dirty="0" smtClean="0"/>
              <a:t>&lt;/p</a:t>
            </a:r>
            <a:r>
              <a:rPr lang="es-ES_tradnl" sz="2000" dirty="0"/>
              <a:t>&gt;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22406"/>
            <a:ext cx="41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36" y="5982788"/>
            <a:ext cx="865664" cy="87521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10" name="Rectángulo 9"/>
          <p:cNvSpPr/>
          <p:nvPr/>
        </p:nvSpPr>
        <p:spPr>
          <a:xfrm>
            <a:off x="69669" y="3044478"/>
            <a:ext cx="4502330" cy="2677656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2800" dirty="0" smtClean="0"/>
              <a:t>var </a:t>
            </a:r>
            <a:r>
              <a:rPr lang="it-IT" sz="2800" dirty="0"/>
              <a:t>app=new Vue({</a:t>
            </a:r>
          </a:p>
          <a:p>
            <a:r>
              <a:rPr lang="it-IT" sz="2800" dirty="0" smtClean="0"/>
              <a:t>	el</a:t>
            </a:r>
            <a:r>
              <a:rPr lang="it-IT" sz="2800" dirty="0"/>
              <a:t>: '#</a:t>
            </a:r>
            <a:r>
              <a:rPr lang="it-IT" sz="2800" dirty="0" smtClean="0"/>
              <a:t>app',</a:t>
            </a:r>
            <a:endParaRPr lang="it-IT" sz="2800" dirty="0"/>
          </a:p>
          <a:p>
            <a:r>
              <a:rPr lang="it-IT" sz="2800" dirty="0" smtClean="0"/>
              <a:t>	data:{</a:t>
            </a:r>
            <a:endParaRPr lang="it-IT" sz="2800" dirty="0"/>
          </a:p>
          <a:p>
            <a:r>
              <a:rPr lang="it-IT" sz="2800" dirty="0" smtClean="0"/>
              <a:t>		</a:t>
            </a:r>
            <a:r>
              <a:rPr lang="it-IT" sz="2800" dirty="0" smtClean="0">
                <a:solidFill>
                  <a:schemeClr val="accent2"/>
                </a:solidFill>
              </a:rPr>
              <a:t>estudios</a:t>
            </a:r>
            <a:r>
              <a:rPr lang="it-IT" sz="2800" dirty="0"/>
              <a:t>: </a:t>
            </a:r>
            <a:r>
              <a:rPr lang="it-IT" sz="2800" dirty="0" smtClean="0"/>
              <a:t>'música'</a:t>
            </a:r>
            <a:endParaRPr lang="it-IT" sz="2800" dirty="0"/>
          </a:p>
          <a:p>
            <a:r>
              <a:rPr lang="it-IT" sz="2800" dirty="0" smtClean="0"/>
              <a:t>	}</a:t>
            </a:r>
            <a:endParaRPr lang="it-IT" sz="2800" dirty="0"/>
          </a:p>
          <a:p>
            <a:r>
              <a:rPr lang="it-IT" sz="2800" dirty="0" smtClean="0"/>
              <a:t>})</a:t>
            </a:r>
            <a:endParaRPr lang="it-IT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463" y="3065946"/>
            <a:ext cx="3473039" cy="263471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0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67661" y="731945"/>
            <a:ext cx="7849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="1" dirty="0"/>
              <a:t>Realice la actividad de aprendizaje </a:t>
            </a:r>
            <a:r>
              <a:rPr lang="es-CL" sz="3600" b="1" dirty="0" smtClean="0"/>
              <a:t>8</a:t>
            </a:r>
            <a:endParaRPr lang="es-CL" sz="36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77" y="899193"/>
            <a:ext cx="5499406" cy="549940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22406"/>
            <a:ext cx="418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Formularios: radio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1004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Formularios</a:t>
            </a:r>
            <a:endParaRPr kumimoji="0" lang="es-CL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38" y="5998866"/>
            <a:ext cx="849762" cy="8591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1306" y="834472"/>
            <a:ext cx="85812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s-ES_tradnl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heckbox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Solo puede tener 2 estados: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Seleccionado (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Deseleccionado (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 independientes unos de otros, es decir que podemos seleccionar varios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 cambiar el 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estado de los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demás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1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aptura de pantalla 2019-11-07 a las 9.42.04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987" y="1060735"/>
            <a:ext cx="5142107" cy="493812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5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44181" y="769712"/>
            <a:ext cx="87993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En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algunas situaciones nos puede ser conveniente tener almacenado en un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arreglo,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 esto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nos permite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asociar 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varios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un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arreglo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4181" y="2193737"/>
            <a:ext cx="850090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Vuejs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="Angular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Angular 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Bootstrap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checkbox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Laravel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	  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Laravel</a:t>
            </a: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p&gt;</a:t>
            </a: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44014" y="4315447"/>
            <a:ext cx="230107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app=new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'#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app',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4182" y="4315447"/>
            <a:ext cx="601594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&lt;h3&gt;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seleccionados&lt;/h3&gt;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 v-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="lenguaje in lenguajes"&gt;{{lenguaje}}&lt;/li&gt;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ul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&lt;p&gt;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Cantidad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kumimoji="0" lang="es-ES_trad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Frameworks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conoce: {{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lenguajes.length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30304</TotalTime>
  <Words>192</Words>
  <Application>Microsoft Office PowerPoint</Application>
  <PresentationFormat>Presentación en pantalla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487</cp:revision>
  <cp:lastPrinted>2018-02-06T19:43:21Z</cp:lastPrinted>
  <dcterms:created xsi:type="dcterms:W3CDTF">2016-02-23T20:13:48Z</dcterms:created>
  <dcterms:modified xsi:type="dcterms:W3CDTF">2020-09-16T04:22:58Z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