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264" r:id="rId3"/>
    <p:sldId id="320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</p:sldIdLst>
  <p:sldSz cx="9144000" cy="6858000" type="screen4x3"/>
  <p:notesSz cx="7010400" cy="9296400"/>
  <p:custDataLst>
    <p:tags r:id="rId1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29E54"/>
    <a:srgbClr val="49535F"/>
    <a:srgbClr val="41B1E9"/>
    <a:srgbClr val="003366"/>
    <a:srgbClr val="243190"/>
    <a:srgbClr val="E88E16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332" autoAdjust="0"/>
  </p:normalViewPr>
  <p:slideViewPr>
    <p:cSldViewPr snapToGrid="0" snapToObjects="1">
      <p:cViewPr varScale="1">
        <p:scale>
          <a:sx n="99" d="100"/>
          <a:sy n="99" d="100"/>
        </p:scale>
        <p:origin x="787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11-09-2020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11-09-2020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95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67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27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2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0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44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46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8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06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56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20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63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3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56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61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953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561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898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10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2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www.w3schools.com/jsref/dom_obj_event.asp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76055" y="3435309"/>
            <a:ext cx="4867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0" b="1" dirty="0" smtClean="0">
                <a:solidFill>
                  <a:srgbClr val="49535F"/>
                </a:solidFill>
              </a:rPr>
              <a:t>v-repaso</a:t>
            </a:r>
            <a:endParaRPr lang="es-ES_tradnl" sz="80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55681" y="718017"/>
            <a:ext cx="8475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Es una propiedad</a:t>
            </a:r>
            <a:r>
              <a:rPr kumimoji="0" lang="es-ES_tradnl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s-ES_tradnl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 es calculada cada vez que se va a mostrar. Internamente es una </a:t>
            </a:r>
            <a:r>
              <a:rPr kumimoji="0" lang="es-ES_tradnl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función </a:t>
            </a:r>
            <a:r>
              <a:rPr kumimoji="0" lang="es-ES_tradnl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</a:t>
            </a:r>
            <a:r>
              <a:rPr kumimoji="0" lang="es-ES_tradnl" sz="2400" b="1" i="0" u="none" strike="noStrike" kern="120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retorna el valor calculado</a:t>
            </a:r>
            <a:endParaRPr kumimoji="0" lang="es-ES_tradnl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0"/>
            <a:ext cx="520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Propiedades computadas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431" y="1876820"/>
            <a:ext cx="723410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Apellido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apellido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Su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completo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nombre_completo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07777" y="3434180"/>
            <a:ext cx="682752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'#app'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apellido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nombre_completo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D7A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 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D7A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apellido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448823" y="1892219"/>
            <a:ext cx="7847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734696" y="3449391"/>
            <a:ext cx="3918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Eventos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35132" y="1318467"/>
            <a:ext cx="88304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-on:submit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 un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 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ocurre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cuando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presiona un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de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 </a:t>
            </a:r>
            <a:r>
              <a:rPr kumimoji="0" lang="es-ES_tradnl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(el</a:t>
            </a:r>
            <a:r>
              <a:rPr kumimoji="0" lang="es-ES_tradnl" sz="28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botón enviar/registrar/entrar).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 algn="just"/>
            <a:r>
              <a:rPr lang="en-US" sz="2800" dirty="0" err="1" smtClean="0">
                <a:solidFill>
                  <a:srgbClr val="5B9BD5"/>
                </a:solidFill>
              </a:rPr>
              <a:t>v-on:submit.prevent</a:t>
            </a:r>
            <a:r>
              <a:rPr lang="en-US" sz="2800" dirty="0" smtClean="0">
                <a:solidFill>
                  <a:srgbClr val="5B9BD5"/>
                </a:solidFill>
              </a:rPr>
              <a:t> </a:t>
            </a:r>
            <a:r>
              <a:rPr lang="es-ES_tradnl" sz="2800" dirty="0" smtClean="0">
                <a:solidFill>
                  <a:prstClr val="black"/>
                </a:solidFill>
              </a:rPr>
              <a:t>evita que el formulario refresque la página o se redirija a otra.</a:t>
            </a:r>
          </a:p>
          <a:p>
            <a:pPr lvl="0" algn="just"/>
            <a:endParaRPr kumimoji="0" lang="es-ES_tradnl" sz="28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 algn="just"/>
            <a:r>
              <a:rPr lang="es-ES_tradnl" sz="2800" dirty="0" smtClean="0">
                <a:solidFill>
                  <a:prstClr val="black"/>
                </a:solidFill>
                <a:latin typeface="Calibri"/>
              </a:rPr>
              <a:t>Usamos este evento para </a:t>
            </a:r>
            <a:r>
              <a:rPr lang="es-ES_tradnl" sz="2800" b="1" dirty="0" smtClean="0">
                <a:solidFill>
                  <a:srgbClr val="FF0000"/>
                </a:solidFill>
                <a:latin typeface="Calibri"/>
              </a:rPr>
              <a:t>validar</a:t>
            </a:r>
            <a:r>
              <a:rPr lang="es-ES_tradnl" sz="2800" dirty="0" smtClean="0">
                <a:solidFill>
                  <a:prstClr val="black"/>
                </a:solidFill>
                <a:latin typeface="Calibri"/>
              </a:rPr>
              <a:t> los valores ingresados por el usuario y tomar alguna decisión al respecto como mostrar errores, mostrar u ocultar elementos,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3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22406"/>
            <a:ext cx="41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Formularios: radio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36" y="5982788"/>
            <a:ext cx="865664" cy="8752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8195" y="751344"/>
            <a:ext cx="8647611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El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disco de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beatles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"Rubber Soul"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1965 - Rubber Soul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smtClean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"Revolver"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1966 - Revolver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smtClean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Sgt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pepper"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1967 -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Sgt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pepper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cree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que el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disco de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beatles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{{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mejor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}}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187FD3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31724" y="2395541"/>
            <a:ext cx="239485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'#app'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FBFF00"/>
                </a:solidFill>
                <a:latin typeface="Consolas" panose="020B0609020204030204" pitchFamily="49" charset="0"/>
              </a:rPr>
              <a:t>mejor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r="924"/>
          <a:stretch/>
        </p:blipFill>
        <p:spPr>
          <a:xfrm>
            <a:off x="17418" y="2412958"/>
            <a:ext cx="6670766" cy="428238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91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420" y="840161"/>
            <a:ext cx="447675" cy="447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176" y="840162"/>
            <a:ext cx="457200" cy="44767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70692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 HTML que puede estar seleccionado     o no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7475" y="1219026"/>
            <a:ext cx="850090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Vuejs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="Angular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Angular 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Laravel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Laravel</a:t>
            </a: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p&gt;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16808" y="4953179"/>
            <a:ext cx="230107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app=new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app',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78034" y="3296865"/>
            <a:ext cx="634034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&lt;h3&gt;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seleccionados&lt;/h3&gt;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&lt;li v-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="lenguaje in lenguajes"&gt;{{lenguaje}}&lt;/li&gt;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&lt;p&gt;Cantidad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conoce: {{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lenguajes.length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}}&lt;/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0" y="22406"/>
            <a:ext cx="447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Formularios: </a:t>
            </a:r>
            <a:r>
              <a:rPr kumimoji="0" lang="es-C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7" y="3314283"/>
            <a:ext cx="2696568" cy="325198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087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271306" y="857885"/>
            <a:ext cx="85812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Tiene 2 formas: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desplegable para selección de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elemento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estática para selección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múltiple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598" y="3179598"/>
            <a:ext cx="3810000" cy="21431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6" y="3175320"/>
            <a:ext cx="4048145" cy="2147403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22406"/>
            <a:ext cx="41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Formularios: </a:t>
            </a:r>
            <a:r>
              <a:rPr kumimoji="0" lang="es-C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5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57351" y="-23634"/>
            <a:ext cx="371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Mostrar datos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30632" y="1560427"/>
            <a:ext cx="4139142" cy="1384995"/>
            <a:chOff x="204652" y="3616656"/>
            <a:chExt cx="4384765" cy="1384995"/>
          </a:xfrm>
        </p:grpSpPr>
        <p:sp>
          <p:nvSpPr>
            <p:cNvPr id="3" name="Rectángulo 2"/>
            <p:cNvSpPr/>
            <p:nvPr/>
          </p:nvSpPr>
          <p:spPr>
            <a:xfrm>
              <a:off x="204652" y="3616656"/>
              <a:ext cx="438476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_tradnl" sz="2800" dirty="0"/>
                <a:t>&lt;div id=</a:t>
              </a:r>
              <a:r>
                <a:rPr lang="es-ES_tradnl" sz="2800" dirty="0">
                  <a:solidFill>
                    <a:srgbClr val="00B050"/>
                  </a:solidFill>
                </a:rPr>
                <a:t>"</a:t>
              </a:r>
              <a:r>
                <a:rPr lang="es-ES_tradnl" sz="2800" dirty="0" smtClean="0">
                  <a:solidFill>
                    <a:srgbClr val="00B050"/>
                  </a:solidFill>
                </a:rPr>
                <a:t>app"</a:t>
              </a:r>
              <a:r>
                <a:rPr lang="es-ES_tradnl" sz="2800" dirty="0" smtClean="0"/>
                <a:t>&gt;</a:t>
              </a:r>
              <a:endParaRPr lang="es-ES_tradnl" sz="2800" dirty="0"/>
            </a:p>
            <a:p>
              <a:r>
                <a:rPr lang="es-ES_tradnl" sz="2800" dirty="0"/>
                <a:t>      </a:t>
              </a:r>
              <a:r>
                <a:rPr lang="es-ES_tradnl" sz="2800" dirty="0" smtClean="0"/>
                <a:t>Vendo: {{</a:t>
              </a:r>
              <a:r>
                <a:rPr lang="es-ES_tradnl" sz="2800" dirty="0" smtClean="0">
                  <a:solidFill>
                    <a:srgbClr val="FF0000"/>
                  </a:solidFill>
                </a:rPr>
                <a:t>producto</a:t>
              </a:r>
              <a:r>
                <a:rPr lang="es-ES_tradnl" sz="2800" dirty="0" smtClean="0"/>
                <a:t>}}</a:t>
              </a:r>
              <a:endParaRPr lang="es-ES_tradnl" sz="2800" dirty="0"/>
            </a:p>
            <a:p>
              <a:r>
                <a:rPr lang="es-ES_tradnl" sz="2800" dirty="0"/>
                <a:t>&lt;/div&gt;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853318" y="3616656"/>
              <a:ext cx="736099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bg1"/>
                  </a:solidFill>
                </a:rPr>
                <a:t>HTML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4506" y="3074438"/>
            <a:ext cx="4171405" cy="2677656"/>
            <a:chOff x="4972594" y="3431990"/>
            <a:chExt cx="4171405" cy="2677656"/>
          </a:xfrm>
        </p:grpSpPr>
        <p:sp>
          <p:nvSpPr>
            <p:cNvPr id="9" name="Rectángulo 8"/>
            <p:cNvSpPr/>
            <p:nvPr/>
          </p:nvSpPr>
          <p:spPr>
            <a:xfrm>
              <a:off x="4972594" y="3431990"/>
              <a:ext cx="4171405" cy="2677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2800" dirty="0"/>
                <a:t>var app = new Vue({</a:t>
              </a:r>
            </a:p>
            <a:p>
              <a:r>
                <a:rPr lang="it-IT" sz="2800" dirty="0"/>
                <a:t>	el: </a:t>
              </a:r>
              <a:r>
                <a:rPr lang="it-IT" sz="2800" dirty="0">
                  <a:solidFill>
                    <a:srgbClr val="00B050"/>
                  </a:solidFill>
                </a:rPr>
                <a:t>'#app'</a:t>
              </a:r>
              <a:r>
                <a:rPr lang="it-IT" sz="2800" dirty="0"/>
                <a:t>,</a:t>
              </a:r>
            </a:p>
            <a:p>
              <a:r>
                <a:rPr lang="it-IT" sz="2800" dirty="0"/>
                <a:t>	</a:t>
              </a:r>
              <a:r>
                <a:rPr lang="it-IT" sz="2800" dirty="0">
                  <a:solidFill>
                    <a:srgbClr val="0070C0"/>
                  </a:solidFill>
                </a:rPr>
                <a:t>data</a:t>
              </a:r>
              <a:r>
                <a:rPr lang="it-IT" sz="2800" dirty="0"/>
                <a:t>: {</a:t>
              </a:r>
            </a:p>
            <a:p>
              <a:r>
                <a:rPr lang="it-IT" sz="2800" dirty="0"/>
                <a:t>		</a:t>
              </a:r>
              <a:r>
                <a:rPr lang="it-IT" sz="2800" dirty="0" smtClean="0">
                  <a:solidFill>
                    <a:srgbClr val="FF0000"/>
                  </a:solidFill>
                </a:rPr>
                <a:t>producto</a:t>
              </a:r>
              <a:r>
                <a:rPr lang="it-IT" sz="2800" dirty="0" smtClean="0"/>
                <a:t>:  'Zapatos'</a:t>
              </a:r>
              <a:endParaRPr lang="it-IT" sz="2800" dirty="0"/>
            </a:p>
            <a:p>
              <a:r>
                <a:rPr lang="it-IT" sz="2800" dirty="0"/>
                <a:t>	}</a:t>
              </a:r>
            </a:p>
            <a:p>
              <a:r>
                <a:rPr lang="it-IT" sz="2800" dirty="0"/>
                <a:t>})</a:t>
              </a:r>
              <a:endParaRPr lang="es-ES_tradnl" sz="28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773660" y="3442515"/>
              <a:ext cx="364202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bg1"/>
                  </a:solidFill>
                </a:rPr>
                <a:t>JS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728" y="1556885"/>
            <a:ext cx="4618311" cy="3546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31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-7695" y="103189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	Enlaza un </a:t>
            </a:r>
            <a:r>
              <a:rPr lang="es-ES_tradnl" sz="2400" dirty="0" smtClean="0">
                <a:solidFill>
                  <a:srgbClr val="FF0000"/>
                </a:solidFill>
              </a:rPr>
              <a:t>atributo</a:t>
            </a:r>
            <a:r>
              <a:rPr lang="es-ES_tradnl" sz="2400" dirty="0" smtClean="0"/>
              <a:t> HTML a un valor de </a:t>
            </a:r>
            <a:r>
              <a:rPr lang="es-ES_tradnl" sz="2400" dirty="0" err="1" smtClean="0"/>
              <a:t>Vue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 smtClean="0"/>
              <a:t>&lt;etiqueta</a:t>
            </a:r>
            <a:r>
              <a:rPr lang="es-ES_tradnl" sz="2400" dirty="0" smtClean="0">
                <a:solidFill>
                  <a:schemeClr val="accent5"/>
                </a:solidFill>
              </a:rPr>
              <a:t> </a:t>
            </a:r>
            <a:r>
              <a:rPr lang="es-ES_tradnl" sz="2400" dirty="0" err="1" smtClean="0">
                <a:solidFill>
                  <a:srgbClr val="00B0F0"/>
                </a:solidFill>
              </a:rPr>
              <a:t>v-bind:</a:t>
            </a:r>
            <a:r>
              <a:rPr lang="es-ES_tradnl" sz="2400" dirty="0" err="1" smtClean="0">
                <a:solidFill>
                  <a:srgbClr val="FF0000"/>
                </a:solidFill>
              </a:rPr>
              <a:t>atributo</a:t>
            </a:r>
            <a:r>
              <a:rPr lang="es-ES_tradnl" sz="2400" dirty="0" smtClean="0"/>
              <a:t>=</a:t>
            </a:r>
            <a:r>
              <a:rPr lang="es-ES_tradnl" sz="2400" dirty="0" smtClean="0">
                <a:solidFill>
                  <a:srgbClr val="00B050"/>
                </a:solidFill>
              </a:rPr>
              <a:t>"</a:t>
            </a:r>
            <a:r>
              <a:rPr lang="es-ES_tradnl" sz="2400" i="1" dirty="0" smtClean="0">
                <a:solidFill>
                  <a:srgbClr val="00B050"/>
                </a:solidFill>
              </a:rPr>
              <a:t>variable</a:t>
            </a:r>
            <a:r>
              <a:rPr lang="es-ES_tradnl" sz="2400" dirty="0" smtClean="0">
                <a:solidFill>
                  <a:srgbClr val="00B050"/>
                </a:solidFill>
              </a:rPr>
              <a:t>"</a:t>
            </a:r>
            <a:r>
              <a:rPr lang="es-ES_tradnl" sz="2400" dirty="0" smtClean="0"/>
              <a:t>&gt;   </a:t>
            </a:r>
            <a:r>
              <a:rPr lang="es-ES_tradnl" sz="2400" dirty="0" err="1" smtClean="0"/>
              <a:t>ó</a:t>
            </a:r>
            <a:r>
              <a:rPr lang="es-ES_tradnl" sz="2400" dirty="0" smtClean="0"/>
              <a:t>   &lt;</a:t>
            </a:r>
            <a:r>
              <a:rPr lang="es-ES_tradnl" sz="2400" dirty="0" err="1" smtClean="0"/>
              <a:t>tag</a:t>
            </a:r>
            <a:r>
              <a:rPr lang="es-ES_tradnl" sz="2400" dirty="0" smtClean="0">
                <a:solidFill>
                  <a:srgbClr val="00B0F0"/>
                </a:solidFill>
              </a:rPr>
              <a:t> :</a:t>
            </a:r>
            <a:r>
              <a:rPr lang="es-ES_tradnl" sz="2400" dirty="0" smtClean="0">
                <a:solidFill>
                  <a:srgbClr val="FF0000"/>
                </a:solidFill>
              </a:rPr>
              <a:t>atributo</a:t>
            </a:r>
            <a:r>
              <a:rPr lang="es-ES_tradnl" sz="2400" dirty="0" smtClean="0"/>
              <a:t> </a:t>
            </a:r>
            <a:r>
              <a:rPr lang="es-ES_tradnl" sz="2400" dirty="0" smtClean="0"/>
              <a:t>=</a:t>
            </a:r>
            <a:r>
              <a:rPr lang="es-ES_tradnl" sz="2400" dirty="0" smtClean="0">
                <a:solidFill>
                  <a:srgbClr val="00B050"/>
                </a:solidFill>
              </a:rPr>
              <a:t>"</a:t>
            </a:r>
            <a:r>
              <a:rPr lang="es-ES_tradnl" sz="2400" i="1" dirty="0" smtClean="0">
                <a:solidFill>
                  <a:srgbClr val="00B050"/>
                </a:solidFill>
              </a:rPr>
              <a:t>variable</a:t>
            </a:r>
            <a:r>
              <a:rPr lang="es-ES_tradnl" sz="2400" dirty="0" smtClean="0">
                <a:solidFill>
                  <a:srgbClr val="00B050"/>
                </a:solidFill>
              </a:rPr>
              <a:t>"</a:t>
            </a:r>
            <a:r>
              <a:rPr lang="es-ES_tradnl" sz="2400" dirty="0" smtClean="0"/>
              <a:t>&gt;</a:t>
            </a:r>
            <a:endParaRPr lang="es-ES_tradnl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87085" y="2436180"/>
            <a:ext cx="5982789" cy="2308324"/>
            <a:chOff x="87085" y="2436180"/>
            <a:chExt cx="5982789" cy="2308324"/>
          </a:xfrm>
        </p:grpSpPr>
        <p:sp>
          <p:nvSpPr>
            <p:cNvPr id="2" name="Rectángulo 1"/>
            <p:cNvSpPr/>
            <p:nvPr/>
          </p:nvSpPr>
          <p:spPr>
            <a:xfrm>
              <a:off x="87085" y="2436180"/>
              <a:ext cx="5982789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_tradnl" sz="2400" dirty="0"/>
                <a:t>&lt;div id="app"&gt;</a:t>
              </a:r>
            </a:p>
            <a:p>
              <a:r>
                <a:rPr lang="es-ES_tradnl" sz="2400" dirty="0">
                  <a:solidFill>
                    <a:schemeClr val="bg1">
                      <a:lumMod val="65000"/>
                    </a:schemeClr>
                  </a:solidFill>
                </a:rPr>
                <a:t>	&lt;!-- v-</a:t>
              </a:r>
              <a:r>
                <a:rPr lang="es-ES_tradnl" sz="2400" dirty="0" err="1">
                  <a:solidFill>
                    <a:schemeClr val="bg1">
                      <a:lumMod val="65000"/>
                    </a:schemeClr>
                  </a:solidFill>
                </a:rPr>
                <a:t>bind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: enlaza </a:t>
              </a:r>
              <a:r>
                <a:rPr lang="es-ES_tradnl" sz="2400" i="1" dirty="0" err="1" smtClean="0">
                  <a:solidFill>
                    <a:schemeClr val="bg1">
                      <a:lumMod val="65000"/>
                    </a:schemeClr>
                  </a:solidFill>
                </a:rPr>
                <a:t>src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ES_tradnl" sz="2400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s-ES_tradnl" sz="2400" i="1" dirty="0" smtClean="0">
                  <a:solidFill>
                    <a:schemeClr val="bg1">
                      <a:lumMod val="65000"/>
                    </a:schemeClr>
                  </a:solidFill>
                </a:rPr>
                <a:t>foto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--&gt;</a:t>
              </a:r>
              <a:endParaRPr lang="es-ES_tradnl" sz="2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s-ES_tradnl" sz="2400" dirty="0"/>
                <a:t>	 &lt;</a:t>
              </a:r>
              <a:r>
                <a:rPr lang="es-ES_tradnl" sz="2400" dirty="0" err="1"/>
                <a:t>img</a:t>
              </a:r>
              <a:r>
                <a:rPr lang="es-ES_tradnl" sz="2400" dirty="0"/>
                <a:t> </a:t>
              </a:r>
              <a:r>
                <a:rPr lang="es-ES_tradnl" sz="2400" dirty="0" err="1">
                  <a:solidFill>
                    <a:srgbClr val="00B0F0"/>
                  </a:solidFill>
                </a:rPr>
                <a:t>v-bind:</a:t>
              </a:r>
              <a:r>
                <a:rPr lang="es-ES_tradnl" sz="2400" dirty="0" err="1">
                  <a:solidFill>
                    <a:srgbClr val="FF0000"/>
                  </a:solidFill>
                </a:rPr>
                <a:t>src</a:t>
              </a:r>
              <a:r>
                <a:rPr lang="es-ES_tradnl" sz="2400" dirty="0"/>
                <a:t>=</a:t>
              </a:r>
              <a:r>
                <a:rPr lang="es-ES_tradnl" sz="2400" dirty="0">
                  <a:solidFill>
                    <a:srgbClr val="00B050"/>
                  </a:solidFill>
                </a:rPr>
                <a:t>"foto</a:t>
              </a:r>
              <a:r>
                <a:rPr lang="es-ES_tradnl" sz="2400" dirty="0" smtClean="0">
                  <a:solidFill>
                    <a:srgbClr val="00B050"/>
                  </a:solidFill>
                </a:rPr>
                <a:t>"</a:t>
              </a:r>
              <a:r>
                <a:rPr lang="es-ES_tradnl" sz="2400" dirty="0" smtClean="0"/>
                <a:t>&gt;</a:t>
              </a:r>
              <a:r>
                <a:rPr lang="es-ES_tradnl" sz="2400" dirty="0"/>
                <a:t>	</a:t>
              </a:r>
            </a:p>
            <a:p>
              <a:r>
                <a:rPr lang="es-ES_tradnl" sz="2400" dirty="0"/>
                <a:t>	&lt;h1&gt;{{ producto }}&lt;/h1&gt;</a:t>
              </a:r>
            </a:p>
            <a:p>
              <a:r>
                <a:rPr lang="es-ES_tradnl" sz="2400" dirty="0"/>
                <a:t>	&lt;p&gt;Mi primer {{ producto }} con </a:t>
              </a:r>
              <a:r>
                <a:rPr lang="es-ES_tradnl" sz="2400" dirty="0" err="1"/>
                <a:t>VueJs</a:t>
              </a:r>
              <a:r>
                <a:rPr lang="es-ES_tradnl" sz="2400" dirty="0"/>
                <a:t>&lt;/p&gt;</a:t>
              </a:r>
            </a:p>
            <a:p>
              <a:r>
                <a:rPr lang="es-ES_tradnl" sz="2400" dirty="0"/>
                <a:t>&lt;/div&gt;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333775" y="2436180"/>
              <a:ext cx="736099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s-CL" dirty="0" smtClean="0">
                  <a:solidFill>
                    <a:schemeClr val="bg1"/>
                  </a:solidFill>
                </a:rPr>
                <a:t>HTML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876800" y="4541559"/>
            <a:ext cx="4267200" cy="1938992"/>
            <a:chOff x="4876800" y="4541559"/>
            <a:chExt cx="4267200" cy="1938992"/>
          </a:xfrm>
        </p:grpSpPr>
        <p:sp>
          <p:nvSpPr>
            <p:cNvPr id="5" name="Rectángulo 4"/>
            <p:cNvSpPr/>
            <p:nvPr/>
          </p:nvSpPr>
          <p:spPr>
            <a:xfrm>
              <a:off x="4876800" y="4541559"/>
              <a:ext cx="4267200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var</a:t>
              </a:r>
              <a:r>
                <a:rPr lang="en-US" sz="2000" dirty="0"/>
                <a:t> app = new </a:t>
              </a:r>
              <a:r>
                <a:rPr lang="en-US" sz="2000" dirty="0" err="1"/>
                <a:t>Vue</a:t>
              </a:r>
              <a:r>
                <a:rPr lang="en-US" sz="2000" dirty="0"/>
                <a:t>({</a:t>
              </a:r>
            </a:p>
            <a:p>
              <a:r>
                <a:rPr lang="en-US" sz="2000" dirty="0"/>
                <a:t>	el: '#app',</a:t>
              </a:r>
            </a:p>
            <a:p>
              <a:r>
                <a:rPr lang="en-US" sz="2000" dirty="0"/>
                <a:t>	data: </a:t>
              </a:r>
              <a:r>
                <a:rPr lang="en-US" sz="2000" dirty="0" smtClean="0"/>
                <a:t>{</a:t>
              </a:r>
            </a:p>
            <a:p>
              <a:r>
                <a:rPr lang="en-US" sz="2000" dirty="0" smtClean="0">
                  <a:solidFill>
                    <a:schemeClr val="accent6"/>
                  </a:solidFill>
                </a:rPr>
                <a:t>		</a:t>
              </a:r>
              <a:r>
                <a:rPr lang="en-US" sz="2000" dirty="0" err="1" smtClean="0">
                  <a:solidFill>
                    <a:srgbClr val="00B050"/>
                  </a:solidFill>
                </a:rPr>
                <a:t>foto</a:t>
              </a:r>
              <a:r>
                <a:rPr lang="en-US" sz="2000" dirty="0">
                  <a:solidFill>
                    <a:srgbClr val="00B050"/>
                  </a:solidFill>
                </a:rPr>
                <a:t>: '</a:t>
              </a:r>
              <a:r>
                <a:rPr lang="en-US" sz="2000" dirty="0" err="1">
                  <a:solidFill>
                    <a:srgbClr val="00B050"/>
                  </a:solidFill>
                </a:rPr>
                <a:t>img</a:t>
              </a:r>
              <a:r>
                <a:rPr lang="en-US" sz="2000" dirty="0">
                  <a:solidFill>
                    <a:srgbClr val="00B050"/>
                  </a:solidFill>
                </a:rPr>
                <a:t>/cafe.jpg'</a:t>
              </a:r>
              <a:r>
                <a:rPr lang="en-US" sz="2000" dirty="0">
                  <a:solidFill>
                    <a:srgbClr val="92D050"/>
                  </a:solidFill>
                </a:rPr>
                <a:t> </a:t>
              </a: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//</a:t>
              </a:r>
              <a:r>
                <a:rPr lang="en-US" sz="2000" dirty="0" err="1" smtClean="0">
                  <a:solidFill>
                    <a:schemeClr val="bg1">
                      <a:lumMod val="65000"/>
                    </a:schemeClr>
                  </a:solidFill>
                </a:rPr>
                <a:t>enlazado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  <a:r>
                <a:rPr lang="en-US" sz="2000" dirty="0"/>
                <a:t>}</a:t>
              </a:r>
            </a:p>
            <a:p>
              <a:r>
                <a:rPr lang="en-US" sz="2000" dirty="0"/>
                <a:t>})</a:t>
              </a:r>
              <a:endParaRPr lang="es-ES_tradnl" sz="2000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772103" y="4549834"/>
              <a:ext cx="364202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s-CL" dirty="0" smtClean="0">
                  <a:solidFill>
                    <a:schemeClr val="bg1"/>
                  </a:solidFill>
                </a:rPr>
                <a:t>JS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Flecha doblada hacia arriba 7"/>
          <p:cNvSpPr/>
          <p:nvPr/>
        </p:nvSpPr>
        <p:spPr>
          <a:xfrm rot="16200000">
            <a:off x="6096198" y="3073926"/>
            <a:ext cx="1440874" cy="1493520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583851" y="-48737"/>
            <a:ext cx="1737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V-</a:t>
            </a:r>
            <a:r>
              <a:rPr lang="es-ES" sz="4400" b="1" dirty="0" err="1">
                <a:solidFill>
                  <a:schemeClr val="bg1"/>
                </a:solidFill>
              </a:rPr>
              <a:t>bind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0" y="69256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Usando valores del 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podemos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añadir condiciones al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código HTML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harán que se muestre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no: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10889" y="10810"/>
            <a:ext cx="131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800" b="1" dirty="0">
                <a:solidFill>
                  <a:prstClr val="white"/>
                </a:solidFill>
                <a:latin typeface="Calibri"/>
              </a:rPr>
              <a:t>v</a:t>
            </a:r>
            <a:r>
              <a:rPr kumimoji="0" lang="es-CL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</a:t>
            </a: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if</a:t>
            </a:r>
            <a:endParaRPr kumimoji="0" lang="es-CL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72195" y="6289098"/>
            <a:ext cx="559961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Condicionales: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 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o 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773033" y="2103691"/>
            <a:ext cx="4354285" cy="1938992"/>
            <a:chOff x="148046" y="2482332"/>
            <a:chExt cx="4354285" cy="1938992"/>
          </a:xfrm>
        </p:grpSpPr>
        <p:sp>
          <p:nvSpPr>
            <p:cNvPr id="7" name="Rectángulo 6"/>
            <p:cNvSpPr/>
            <p:nvPr/>
          </p:nvSpPr>
          <p:spPr>
            <a:xfrm>
              <a:off x="148046" y="2482332"/>
              <a:ext cx="4354285" cy="19389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87FD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B6FD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v-if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mostrar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==true"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Lorem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ipsum dolor 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sit……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&lt;/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87FD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87FD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B6FD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v-else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No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pienso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mostrar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el Lorem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&lt;/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87FD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940404" y="2491145"/>
              <a:ext cx="5517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HTML</a:t>
              </a:r>
              <a:endPara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139550" y="4127987"/>
            <a:ext cx="2943498" cy="1754326"/>
            <a:chOff x="148046" y="4454378"/>
            <a:chExt cx="2943498" cy="1754326"/>
          </a:xfrm>
        </p:grpSpPr>
        <p:sp>
          <p:nvSpPr>
            <p:cNvPr id="8" name="Rectángulo 7"/>
            <p:cNvSpPr/>
            <p:nvPr/>
          </p:nvSpPr>
          <p:spPr>
            <a:xfrm>
              <a:off x="148046" y="4454378"/>
              <a:ext cx="2943498" cy="17543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B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= 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EC9B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Vue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B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'#app'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B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data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mostrar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82D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false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}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777943" y="4465315"/>
              <a:ext cx="304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JS</a:t>
              </a:r>
              <a:endPara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t="671"/>
          <a:stretch/>
        </p:blipFill>
        <p:spPr>
          <a:xfrm>
            <a:off x="138369" y="2121109"/>
            <a:ext cx="4494593" cy="26212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47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7" y="3855422"/>
            <a:ext cx="3868676" cy="296826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73433" y="3165715"/>
            <a:ext cx="6970567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&lt;li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detalle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"&gt;{{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detalle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}}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60" y="5959660"/>
            <a:ext cx="888540" cy="8983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64604" y="9145"/>
            <a:ext cx="12982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endParaRPr kumimoji="0" lang="es-CL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672725"/>
            <a:ext cx="6970567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= new </a:t>
            </a:r>
            <a:r>
              <a:rPr kumimoji="0" lang="es-E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el</a:t>
            </a: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'#app',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data</a:t>
            </a: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600" dirty="0">
                <a:solidFill>
                  <a:prstClr val="black"/>
                </a:solidFill>
                <a:latin typeface="Calibri"/>
              </a:rPr>
              <a:t>	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['</a:t>
            </a:r>
            <a:r>
              <a:rPr kumimoji="0" lang="es-E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Expresso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'Capuchino', '</a:t>
            </a:r>
            <a:r>
              <a:rPr kumimoji="0" lang="es-E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Mocachino</a:t>
            </a: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']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8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89" y="5878807"/>
            <a:ext cx="968511" cy="97919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3350" y="1352069"/>
            <a:ext cx="893227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 agregar</a:t>
            </a:r>
            <a:r>
              <a:rPr kumimoji="0" lang="es-ES_tradnl" sz="4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 manejo de un evento en un elemento HTML:</a:t>
            </a: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&lt;etiqueta </a:t>
            </a:r>
            <a:r>
              <a:rPr kumimoji="0" lang="es-ES_tradn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v-on:</a:t>
            </a:r>
            <a:r>
              <a:rPr kumimoji="0" lang="es-ES_tradnl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funcion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completa para 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https://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www.w3schools.com/jsref/dom_obj_event.asp</a:t>
            </a:r>
            <a:endParaRPr kumimoji="0" lang="es-ES_tradnl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Eventos</a:t>
            </a:r>
            <a:r>
              <a:rPr kumimoji="0" lang="es-C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35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0" y="2164053"/>
            <a:ext cx="4656743" cy="357637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13463" y="0"/>
            <a:ext cx="592182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id="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app"&gt;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v-on:click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"incrementar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s-ES_tradnl" sz="24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 has</a:t>
            </a:r>
            <a:r>
              <a:rPr kumimoji="0" lang="es-ES_tradnl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hecho </a:t>
            </a:r>
            <a:r>
              <a:rPr kumimoji="0" lang="es-ES_tradnl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{{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}} veces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240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Eventos</a:t>
            </a:r>
            <a:r>
              <a:rPr kumimoji="0" lang="es-C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416791" y="2648218"/>
            <a:ext cx="370114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{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s-ES_tradnl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incrementar: </a:t>
            </a:r>
            <a:r>
              <a:rPr kumimoji="0" lang="es-ES_tradnl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r>
              <a:rPr kumimoji="0" lang="es-ES_tradnl" sz="240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endParaRPr kumimoji="0" lang="es-ES_tradnl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s-ES_tradnl" sz="2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</a:t>
            </a:r>
            <a:r>
              <a:rPr kumimoji="0" lang="es-ES_tradnl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  <a:endParaRPr kumimoji="0" lang="es-ES_tradnl" sz="240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ES_tradnl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ES_tradnl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151542"/>
            <a:ext cx="4756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funciones de </a:t>
            </a:r>
            <a:r>
              <a:rPr kumimoji="0" lang="es-ES_tradnl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trabajan principalmente sobre los valores de </a:t>
            </a:r>
            <a:r>
              <a:rPr kumimoji="0" lang="es-ES_tradn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s-CL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77097" y="6135261"/>
            <a:ext cx="4127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</a:t>
            </a:r>
            <a:r>
              <a:rPr kumimoji="0" lang="es-ES_tradnl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implementamos 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funciones de nuestra aplicación VUE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391219" y="15838"/>
            <a:ext cx="7360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  <a:endParaRPr kumimoji="0" lang="es-CL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753731" y="1979387"/>
            <a:ext cx="3642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</a:t>
            </a:r>
            <a:endParaRPr kumimoji="0" lang="es-CL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6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03275" y="1166461"/>
            <a:ext cx="8962348" cy="50215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APLICACIÓN WEB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-4739"/>
            <a:ext cx="217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177142" y="101047"/>
            <a:ext cx="696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enlaza un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un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 data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83677" y="2338869"/>
            <a:ext cx="2307771" cy="2862322"/>
            <a:chOff x="6714309" y="2338869"/>
            <a:chExt cx="2307771" cy="2862322"/>
          </a:xfrm>
        </p:grpSpPr>
        <p:sp>
          <p:nvSpPr>
            <p:cNvPr id="15" name="CuadroTexto 14"/>
            <p:cNvSpPr txBox="1"/>
            <p:nvPr/>
          </p:nvSpPr>
          <p:spPr>
            <a:xfrm>
              <a:off x="6714309" y="2338869"/>
              <a:ext cx="2307771" cy="2862322"/>
            </a:xfrm>
            <a:prstGeom prst="rect">
              <a:avLst/>
            </a:prstGeom>
            <a:solidFill>
              <a:srgbClr val="0070C0"/>
            </a:solidFill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  <a:r>
                <a:rPr kumimoji="0" lang="es-CL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js</a:t>
              </a: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837467" y="3418682"/>
              <a:ext cx="2081976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ata: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nombre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' '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}</a:t>
              </a:r>
              <a:endPara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9226" y="2332028"/>
            <a:ext cx="4011845" cy="2862322"/>
            <a:chOff x="359858" y="2332028"/>
            <a:chExt cx="4011845" cy="2862322"/>
          </a:xfrm>
        </p:grpSpPr>
        <p:sp>
          <p:nvSpPr>
            <p:cNvPr id="12" name="CuadroTexto 11"/>
            <p:cNvSpPr txBox="1"/>
            <p:nvPr/>
          </p:nvSpPr>
          <p:spPr>
            <a:xfrm>
              <a:off x="359858" y="2332028"/>
              <a:ext cx="4011845" cy="2862322"/>
            </a:xfrm>
            <a:prstGeom prst="rect">
              <a:avLst/>
            </a:prstGeom>
            <a:solidFill>
              <a:srgbClr val="0070C0"/>
            </a:solidFill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  <a:r>
                <a:rPr kumimoji="0" lang="es-CL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html</a:t>
              </a: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85223" y="3630935"/>
              <a:ext cx="3738434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&lt;Input 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v-</a:t>
              </a:r>
              <a:r>
                <a:rPr kumimoji="0" lang="es-ES_tradnl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="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nombre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"&gt;</a:t>
              </a:r>
              <a:endPara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Arco 19"/>
          <p:cNvSpPr/>
          <p:nvPr/>
        </p:nvSpPr>
        <p:spPr>
          <a:xfrm rot="7502964">
            <a:off x="2533702" y="164022"/>
            <a:ext cx="6457640" cy="5262855"/>
          </a:xfrm>
          <a:prstGeom prst="arc">
            <a:avLst>
              <a:gd name="adj1" fmla="val 16138086"/>
              <a:gd name="adj2" fmla="val 1691258"/>
            </a:avLst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Arco 18"/>
          <p:cNvSpPr/>
          <p:nvPr/>
        </p:nvSpPr>
        <p:spPr>
          <a:xfrm rot="18778474">
            <a:off x="2303014" y="2459544"/>
            <a:ext cx="6166468" cy="5883577"/>
          </a:xfrm>
          <a:prstGeom prst="arc">
            <a:avLst>
              <a:gd name="adj1" fmla="val 15856800"/>
              <a:gd name="adj2" fmla="val 951283"/>
            </a:avLst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143955" y="2056622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035607" y="5818723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6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 animBg="1"/>
      <p:bldP spid="19" grpId="0" animBg="1"/>
      <p:bldP spid="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C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696763"/>
            <a:ext cx="639656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B6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Tiempo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real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7FD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79" y="3378496"/>
            <a:ext cx="8396387" cy="2717503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6087291" y="1423818"/>
            <a:ext cx="303929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'#app'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94433" y="714169"/>
            <a:ext cx="7847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717278" y="1436166"/>
            <a:ext cx="3918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7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26816</TotalTime>
  <Words>285</Words>
  <Application>Microsoft Office PowerPoint</Application>
  <PresentationFormat>Presentación en pantalla (4:3)</PresentationFormat>
  <Paragraphs>214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438</cp:revision>
  <cp:lastPrinted>2018-02-06T19:43:21Z</cp:lastPrinted>
  <dcterms:created xsi:type="dcterms:W3CDTF">2016-02-23T20:13:48Z</dcterms:created>
  <dcterms:modified xsi:type="dcterms:W3CDTF">2020-09-12T01:53:14Z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