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4" r:id="rId2"/>
    <p:sldId id="320" r:id="rId3"/>
    <p:sldId id="321" r:id="rId4"/>
    <p:sldId id="322" r:id="rId5"/>
    <p:sldId id="323" r:id="rId6"/>
    <p:sldId id="324" r:id="rId7"/>
    <p:sldId id="326" r:id="rId8"/>
    <p:sldId id="305" r:id="rId9"/>
    <p:sldId id="265" r:id="rId10"/>
  </p:sldIdLst>
  <p:sldSz cx="9144000" cy="6858000" type="screen4x3"/>
  <p:notesSz cx="7010400" cy="9296400"/>
  <p:custDataLst>
    <p:tags r:id="rId13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Astudillo P." initials="F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E54"/>
    <a:srgbClr val="49535F"/>
    <a:srgbClr val="41B1E9"/>
    <a:srgbClr val="003366"/>
    <a:srgbClr val="243190"/>
    <a:srgbClr val="E88E16"/>
    <a:srgbClr val="E00E2C"/>
    <a:srgbClr val="FEB915"/>
    <a:srgbClr val="CCFF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5332" autoAdjust="0"/>
  </p:normalViewPr>
  <p:slideViewPr>
    <p:cSldViewPr snapToGrid="0" snapToObjects="1">
      <p:cViewPr varScale="1">
        <p:scale>
          <a:sx n="88" d="100"/>
          <a:sy n="88" d="100"/>
        </p:scale>
        <p:origin x="3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ACFEAB-34D1-4C07-8DCE-8E44EC1C82C2}" type="datetimeFigureOut">
              <a:rPr lang="es-CL" smtClean="0"/>
              <a:t>01-09-2020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84A1E-25AE-4A40-B540-C2821EB8A3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2030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24F2E-4955-4E98-A6C3-6F727FE95F07}" type="datetimeFigureOut">
              <a:rPr lang="es-CL" smtClean="0"/>
              <a:t>01-09-2020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60042-8184-4145-9EDA-BA3AA743B5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322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115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2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3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4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5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6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7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1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b="1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60042-8184-4145-9EDA-BA3AA743B5B2}" type="slidenum">
              <a:rPr lang="es-CL" smtClean="0">
                <a:solidFill>
                  <a:prstClr val="black"/>
                </a:solidFill>
              </a:rPr>
              <a:pPr/>
              <a:t>8</a:t>
            </a:fld>
            <a:endParaRPr lang="es-C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96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60042-8184-4145-9EDA-BA3AA743B5B2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760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44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753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40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0"/>
            <a:ext cx="9144000" cy="135129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                                    EDUCACIÓN CONTÍNUA</a:t>
            </a:r>
          </a:p>
        </p:txBody>
      </p:sp>
      <p:sp>
        <p:nvSpPr>
          <p:cNvPr id="7" name="Rectángulo 6"/>
          <p:cNvSpPr/>
          <p:nvPr userDrawn="1"/>
        </p:nvSpPr>
        <p:spPr>
          <a:xfrm flipV="1">
            <a:off x="0" y="6313419"/>
            <a:ext cx="9144000" cy="4652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 rot="2736822">
            <a:off x="575940" y="1103933"/>
            <a:ext cx="494719" cy="4947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54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814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189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GFDHDFDHFHD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35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52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2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D52C-9431-5644-AED1-5F2D7AE8DD15}" type="datetimeFigureOut">
              <a:rPr lang="es-ES" smtClean="0"/>
              <a:t>01/09/2020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GFDHDFDHFHD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39C9-794D-CA40-A982-3DF30676A5C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04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136570" y="2187696"/>
            <a:ext cx="50074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b="1" dirty="0">
                <a:solidFill>
                  <a:srgbClr val="49535F"/>
                </a:solidFill>
              </a:rPr>
              <a:t>Construir una aplicación web orientado a eventos y componentes utilizando </a:t>
            </a:r>
            <a:r>
              <a:rPr lang="es-CL" sz="4400" b="1" dirty="0" err="1" smtClean="0">
                <a:solidFill>
                  <a:srgbClr val="49535F"/>
                </a:solidFill>
              </a:rPr>
              <a:t>Vue</a:t>
            </a:r>
            <a:endParaRPr lang="es-ES_tradnl" sz="4400" b="1" dirty="0">
              <a:solidFill>
                <a:srgbClr val="49535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8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87086" y="762392"/>
            <a:ext cx="90569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/>
              <a:t>		</a:t>
            </a:r>
            <a:r>
              <a:rPr lang="es-CL" sz="2800" b="1" dirty="0" smtClean="0"/>
              <a:t>Cómo </a:t>
            </a:r>
            <a:r>
              <a:rPr lang="es-CL" sz="2800" b="1" dirty="0" smtClean="0"/>
              <a:t>mostrar los datos en </a:t>
            </a:r>
            <a:r>
              <a:rPr lang="es-CL" sz="2800" b="1" dirty="0" err="1" smtClean="0"/>
              <a:t>Vue</a:t>
            </a:r>
            <a:endParaRPr lang="es-CL" sz="2800" b="1" dirty="0" smtClean="0"/>
          </a:p>
          <a:p>
            <a:endParaRPr lang="es-CL" sz="2800" b="1" dirty="0" smtClean="0"/>
          </a:p>
          <a:p>
            <a:pPr algn="just"/>
            <a:r>
              <a:rPr lang="es-ES_tradnl" sz="2800" dirty="0" smtClean="0"/>
              <a:t>En el HTML especificamos {{</a:t>
            </a:r>
            <a:r>
              <a:rPr lang="es-ES_tradnl" sz="2800" dirty="0" smtClean="0">
                <a:solidFill>
                  <a:srgbClr val="FF0000"/>
                </a:solidFill>
              </a:rPr>
              <a:t>producto</a:t>
            </a:r>
            <a:r>
              <a:rPr lang="es-ES_tradnl" sz="2800" dirty="0" smtClean="0"/>
              <a:t>}} que es un valor/variable que </a:t>
            </a:r>
            <a:r>
              <a:rPr lang="es-ES_tradnl" sz="2800" dirty="0" smtClean="0"/>
              <a:t>manejaremos </a:t>
            </a:r>
            <a:r>
              <a:rPr lang="es-ES_tradnl" sz="2800" dirty="0" smtClean="0"/>
              <a:t>desde VUE. Añadimos </a:t>
            </a:r>
            <a:r>
              <a:rPr lang="es-ES_tradnl" sz="2800" dirty="0"/>
              <a:t>una nueva propiedad-objeto llamada</a:t>
            </a:r>
            <a:r>
              <a:rPr lang="es-ES_tradnl" sz="2800" dirty="0">
                <a:solidFill>
                  <a:srgbClr val="FF0000"/>
                </a:solidFill>
              </a:rPr>
              <a:t> </a:t>
            </a:r>
            <a:r>
              <a:rPr lang="es-ES_tradnl" sz="2800" dirty="0">
                <a:solidFill>
                  <a:srgbClr val="0070C0"/>
                </a:solidFill>
              </a:rPr>
              <a:t>data</a:t>
            </a:r>
            <a:r>
              <a:rPr lang="es-ES_tradnl" sz="2800" dirty="0"/>
              <a:t> donde estarán todos las propiedades y/o modelos de datos que queramos utilizar en la </a:t>
            </a:r>
            <a:r>
              <a:rPr lang="es-ES_tradnl" sz="2800" dirty="0" smtClean="0"/>
              <a:t>vista</a:t>
            </a:r>
            <a:endParaRPr lang="es-ES_tradnl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50226" y="-113211"/>
            <a:ext cx="2201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b="1" dirty="0" err="1" smtClean="0">
                <a:solidFill>
                  <a:schemeClr val="bg1"/>
                </a:solidFill>
              </a:rPr>
              <a:t>Vue</a:t>
            </a:r>
            <a:endParaRPr lang="es-CL" sz="4800" b="1" dirty="0">
              <a:solidFill>
                <a:schemeClr val="bg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30778" y="4173451"/>
            <a:ext cx="4384765" cy="1384995"/>
            <a:chOff x="204652" y="3616656"/>
            <a:chExt cx="4384765" cy="1384995"/>
          </a:xfrm>
        </p:grpSpPr>
        <p:sp>
          <p:nvSpPr>
            <p:cNvPr id="3" name="Rectángulo 2"/>
            <p:cNvSpPr/>
            <p:nvPr/>
          </p:nvSpPr>
          <p:spPr>
            <a:xfrm>
              <a:off x="204652" y="3616656"/>
              <a:ext cx="4384765" cy="13849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_tradnl" sz="2800" dirty="0"/>
                <a:t>&lt;div id="</a:t>
              </a:r>
              <a:r>
                <a:rPr lang="es-ES_tradnl" sz="2800" dirty="0" smtClean="0"/>
                <a:t>app"&gt;</a:t>
              </a:r>
              <a:endParaRPr lang="es-ES_tradnl" sz="2800" dirty="0"/>
            </a:p>
            <a:p>
              <a:r>
                <a:rPr lang="es-ES_tradnl" sz="2800" dirty="0"/>
                <a:t>      &lt;h1&gt;{{</a:t>
              </a:r>
              <a:r>
                <a:rPr lang="es-ES_tradnl" sz="2800" dirty="0" smtClean="0">
                  <a:solidFill>
                    <a:srgbClr val="FF0000"/>
                  </a:solidFill>
                </a:rPr>
                <a:t>producto</a:t>
              </a:r>
              <a:r>
                <a:rPr lang="es-ES_tradnl" sz="2800" dirty="0" smtClean="0"/>
                <a:t>}}&lt;/</a:t>
              </a:r>
              <a:r>
                <a:rPr lang="es-ES_tradnl" sz="2800" dirty="0"/>
                <a:t>h1&gt;</a:t>
              </a:r>
            </a:p>
            <a:p>
              <a:r>
                <a:rPr lang="es-ES_tradnl" sz="2800" dirty="0"/>
                <a:t>&lt;/div&gt;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853318" y="3616656"/>
              <a:ext cx="736099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bg1"/>
                  </a:solidFill>
                </a:rPr>
                <a:t>HTML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4949039" y="4162926"/>
            <a:ext cx="4171405" cy="2677656"/>
            <a:chOff x="4972594" y="3431990"/>
            <a:chExt cx="4171405" cy="2677656"/>
          </a:xfrm>
        </p:grpSpPr>
        <p:sp>
          <p:nvSpPr>
            <p:cNvPr id="9" name="Rectángulo 8"/>
            <p:cNvSpPr/>
            <p:nvPr/>
          </p:nvSpPr>
          <p:spPr>
            <a:xfrm>
              <a:off x="4972594" y="3431990"/>
              <a:ext cx="4171405" cy="2677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2800" dirty="0"/>
                <a:t>var app = new Vue({</a:t>
              </a:r>
            </a:p>
            <a:p>
              <a:r>
                <a:rPr lang="it-IT" sz="2800" dirty="0"/>
                <a:t>	el: '#app',</a:t>
              </a:r>
            </a:p>
            <a:p>
              <a:r>
                <a:rPr lang="it-IT" sz="2800" dirty="0"/>
                <a:t>	</a:t>
              </a:r>
              <a:r>
                <a:rPr lang="it-IT" sz="2800" dirty="0">
                  <a:solidFill>
                    <a:srgbClr val="0070C0"/>
                  </a:solidFill>
                </a:rPr>
                <a:t>data</a:t>
              </a:r>
              <a:r>
                <a:rPr lang="it-IT" sz="2800" dirty="0"/>
                <a:t>: {</a:t>
              </a:r>
            </a:p>
            <a:p>
              <a:r>
                <a:rPr lang="it-IT" sz="2800" dirty="0"/>
                <a:t>		</a:t>
              </a:r>
              <a:r>
                <a:rPr lang="it-IT" sz="2800" dirty="0" smtClean="0">
                  <a:solidFill>
                    <a:srgbClr val="FF0000"/>
                  </a:solidFill>
                </a:rPr>
                <a:t>producto</a:t>
              </a:r>
              <a:r>
                <a:rPr lang="it-IT" sz="2800" dirty="0" smtClean="0"/>
                <a:t>:  'Café'</a:t>
              </a:r>
              <a:endParaRPr lang="it-IT" sz="2800" dirty="0"/>
            </a:p>
            <a:p>
              <a:r>
                <a:rPr lang="it-IT" sz="2800" dirty="0"/>
                <a:t>	}</a:t>
              </a:r>
            </a:p>
            <a:p>
              <a:r>
                <a:rPr lang="it-IT" sz="2800" dirty="0"/>
                <a:t>})</a:t>
              </a:r>
              <a:endParaRPr lang="es-ES_tradnl" sz="2800" dirty="0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8773660" y="3442515"/>
              <a:ext cx="364202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it-IT" dirty="0" smtClean="0">
                  <a:solidFill>
                    <a:schemeClr val="bg1"/>
                  </a:solidFill>
                </a:rPr>
                <a:t>JS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531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50226" y="-113211"/>
            <a:ext cx="2201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800" b="1" dirty="0" err="1" smtClean="0">
                <a:solidFill>
                  <a:schemeClr val="bg1"/>
                </a:solidFill>
              </a:rPr>
              <a:t>Vue</a:t>
            </a:r>
            <a:endParaRPr lang="es-CL" sz="4800" b="1" dirty="0">
              <a:solidFill>
                <a:schemeClr val="bg1"/>
              </a:solidFill>
            </a:endParaRPr>
          </a:p>
        </p:txBody>
      </p:sp>
      <p:pic>
        <p:nvPicPr>
          <p:cNvPr id="2" name="Imagen 1" descr="Captura de pantalla 2019-11-02 a las 5.36.38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2841" y="3020089"/>
            <a:ext cx="5333538" cy="3406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ángulo 2"/>
          <p:cNvSpPr/>
          <p:nvPr/>
        </p:nvSpPr>
        <p:spPr>
          <a:xfrm>
            <a:off x="529046" y="782345"/>
            <a:ext cx="560178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_tradnl" dirty="0"/>
              <a:t>&lt;div id="</a:t>
            </a:r>
            <a:r>
              <a:rPr lang="es-ES_tradnl" dirty="0" smtClean="0"/>
              <a:t>app"&gt;</a:t>
            </a:r>
            <a:endParaRPr lang="es-ES_tradnl" dirty="0"/>
          </a:p>
          <a:p>
            <a:pPr lvl="1"/>
            <a:r>
              <a:rPr lang="es-ES_tradnl" dirty="0"/>
              <a:t> &lt;h1&gt;{{</a:t>
            </a:r>
            <a:r>
              <a:rPr lang="es-ES_tradnl" dirty="0">
                <a:solidFill>
                  <a:srgbClr val="FF0000"/>
                </a:solidFill>
              </a:rPr>
              <a:t>producto</a:t>
            </a:r>
            <a:r>
              <a:rPr lang="es-ES_tradnl" dirty="0"/>
              <a:t>}}&lt;/h1&gt;</a:t>
            </a:r>
          </a:p>
          <a:p>
            <a:pPr lvl="1"/>
            <a:r>
              <a:rPr lang="es-ES_tradnl" dirty="0"/>
              <a:t> &lt;p&gt;El producto {{</a:t>
            </a:r>
            <a:r>
              <a:rPr lang="es-ES_tradnl" dirty="0">
                <a:solidFill>
                  <a:srgbClr val="FF0000"/>
                </a:solidFill>
              </a:rPr>
              <a:t>producto</a:t>
            </a:r>
            <a:r>
              <a:rPr lang="es-ES_tradnl" dirty="0"/>
              <a:t>}} ya llegó a la tienda&lt;/p&gt;</a:t>
            </a:r>
          </a:p>
          <a:p>
            <a:r>
              <a:rPr lang="es-ES_tradnl" dirty="0"/>
              <a:t>&lt;/div&gt;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39840" y="782345"/>
            <a:ext cx="2664823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/>
              <a:t>var app = new Vue({</a:t>
            </a:r>
          </a:p>
          <a:p>
            <a:r>
              <a:rPr lang="it-IT" dirty="0" smtClean="0"/>
              <a:t>	el</a:t>
            </a:r>
            <a:r>
              <a:rPr lang="it-IT" dirty="0"/>
              <a:t>: '#app',</a:t>
            </a:r>
          </a:p>
          <a:p>
            <a:r>
              <a:rPr lang="it-IT" dirty="0" smtClean="0"/>
              <a:t>	data</a:t>
            </a:r>
            <a:r>
              <a:rPr lang="it-IT" dirty="0"/>
              <a:t>: {</a:t>
            </a:r>
          </a:p>
          <a:p>
            <a:r>
              <a:rPr lang="it-IT" dirty="0"/>
              <a:t>    </a:t>
            </a:r>
            <a:r>
              <a:rPr lang="it-IT" dirty="0" smtClean="0"/>
              <a:t>		</a:t>
            </a:r>
            <a:r>
              <a:rPr lang="it-IT" dirty="0" smtClean="0">
                <a:solidFill>
                  <a:srgbClr val="FF0000"/>
                </a:solidFill>
              </a:rPr>
              <a:t>producto</a:t>
            </a:r>
            <a:r>
              <a:rPr lang="it-IT" dirty="0" smtClean="0"/>
              <a:t>:  'Café'</a:t>
            </a:r>
          </a:p>
          <a:p>
            <a:r>
              <a:rPr lang="it-IT" dirty="0"/>
              <a:t>	</a:t>
            </a:r>
            <a:r>
              <a:rPr lang="it-IT" dirty="0" smtClean="0"/>
              <a:t>}</a:t>
            </a:r>
            <a:endParaRPr lang="it-IT" dirty="0"/>
          </a:p>
          <a:p>
            <a:r>
              <a:rPr lang="it-IT" dirty="0"/>
              <a:t>})</a:t>
            </a:r>
            <a:endParaRPr lang="es-ES_tradn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70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95794" y="1085399"/>
            <a:ext cx="89437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600" b="1" dirty="0" smtClean="0"/>
              <a:t>El atributo </a:t>
            </a:r>
            <a:r>
              <a:rPr lang="es-CL" sz="3600" b="1" dirty="0" smtClean="0">
                <a:solidFill>
                  <a:srgbClr val="00B0F0"/>
                </a:solidFill>
              </a:rPr>
              <a:t>v</a:t>
            </a:r>
            <a:r>
              <a:rPr lang="es-ES" sz="3600" b="1" dirty="0" smtClean="0">
                <a:solidFill>
                  <a:srgbClr val="00B0F0"/>
                </a:solidFill>
              </a:rPr>
              <a:t>-</a:t>
            </a:r>
            <a:r>
              <a:rPr lang="es-ES" sz="3600" b="1" dirty="0" err="1" smtClean="0">
                <a:solidFill>
                  <a:srgbClr val="00B0F0"/>
                </a:solidFill>
              </a:rPr>
              <a:t>bind</a:t>
            </a:r>
            <a:r>
              <a:rPr lang="es-CL" sz="3600" b="1" dirty="0" smtClean="0">
                <a:solidFill>
                  <a:srgbClr val="00B0F0"/>
                </a:solidFill>
              </a:rPr>
              <a:t> </a:t>
            </a:r>
            <a:r>
              <a:rPr lang="es-CL" sz="3600" b="1" dirty="0" smtClean="0"/>
              <a:t>en </a:t>
            </a:r>
            <a:r>
              <a:rPr lang="es-CL" sz="3600" b="1" dirty="0" err="1" smtClean="0"/>
              <a:t>Vue</a:t>
            </a:r>
            <a:endParaRPr lang="es-CL" sz="3600" b="1" dirty="0" smtClean="0"/>
          </a:p>
          <a:p>
            <a:pPr algn="just"/>
            <a:endParaRPr lang="es-CL" sz="2800" b="1" dirty="0" smtClean="0"/>
          </a:p>
          <a:p>
            <a:pPr algn="just"/>
            <a:r>
              <a:rPr lang="es-ES_tradnl" sz="2800" dirty="0" smtClean="0"/>
              <a:t>Cuando desarrollamos, nos encontramos con la necesidad común de enlace de datos, es decir, </a:t>
            </a:r>
            <a:r>
              <a:rPr lang="es-ES_tradnl" sz="2800" dirty="0" smtClean="0">
                <a:solidFill>
                  <a:srgbClr val="FF0000"/>
                </a:solidFill>
              </a:rPr>
              <a:t>manipular </a:t>
            </a:r>
            <a:r>
              <a:rPr lang="es-ES_tradnl" sz="2800" dirty="0" smtClean="0">
                <a:solidFill>
                  <a:srgbClr val="FF0000"/>
                </a:solidFill>
              </a:rPr>
              <a:t>un atributo </a:t>
            </a:r>
            <a:r>
              <a:rPr lang="es-ES_tradnl" sz="2800" dirty="0" smtClean="0"/>
              <a:t>de un elemento HTML </a:t>
            </a:r>
            <a:r>
              <a:rPr lang="es-ES_tradnl" sz="2800" dirty="0" smtClean="0">
                <a:solidFill>
                  <a:srgbClr val="FF0000"/>
                </a:solidFill>
              </a:rPr>
              <a:t>desde VUE</a:t>
            </a:r>
            <a:r>
              <a:rPr lang="es-ES_tradnl" sz="2800" dirty="0" smtClean="0"/>
              <a:t>. Para eso usamos</a:t>
            </a:r>
            <a:r>
              <a:rPr lang="es-ES_tradnl" sz="2800" dirty="0" smtClean="0"/>
              <a:t> </a:t>
            </a:r>
            <a:r>
              <a:rPr lang="es-ES_tradnl" sz="2800" dirty="0" smtClean="0">
                <a:solidFill>
                  <a:srgbClr val="00B0F0"/>
                </a:solidFill>
              </a:rPr>
              <a:t>v-</a:t>
            </a:r>
            <a:r>
              <a:rPr lang="es-ES_tradnl" sz="2800" dirty="0" err="1" smtClean="0">
                <a:solidFill>
                  <a:srgbClr val="00B0F0"/>
                </a:solidFill>
              </a:rPr>
              <a:t>bind</a:t>
            </a:r>
            <a:endParaRPr lang="es-ES_tradnl" sz="2800" dirty="0" smtClean="0"/>
          </a:p>
          <a:p>
            <a:pPr algn="just"/>
            <a:endParaRPr lang="es-ES_tradnl" sz="2800" dirty="0" smtClean="0"/>
          </a:p>
          <a:p>
            <a:pPr algn="just"/>
            <a:r>
              <a:rPr lang="es-ES_tradnl" sz="2800" i="1" dirty="0" err="1" smtClean="0"/>
              <a:t>Bind</a:t>
            </a:r>
            <a:r>
              <a:rPr lang="es-ES_tradnl" sz="2800" dirty="0" smtClean="0"/>
              <a:t> </a:t>
            </a:r>
            <a:r>
              <a:rPr lang="es-ES_tradnl" sz="2800" dirty="0"/>
              <a:t>significa </a:t>
            </a:r>
            <a:r>
              <a:rPr lang="es-ES_tradnl" sz="2800" dirty="0" smtClean="0"/>
              <a:t>enlazar, así entonces, </a:t>
            </a:r>
            <a:r>
              <a:rPr lang="es-ES_tradnl" sz="2800" b="1" dirty="0" smtClean="0"/>
              <a:t>el atributo queda enlazado al dato y es sensible a sus cambios</a:t>
            </a:r>
            <a:r>
              <a:rPr lang="es-ES_tradnl" sz="2800" dirty="0" smtClean="0"/>
              <a:t>. </a:t>
            </a:r>
          </a:p>
          <a:p>
            <a:pPr algn="just"/>
            <a:endParaRPr lang="es-ES_tradnl" sz="2800" dirty="0"/>
          </a:p>
          <a:p>
            <a:pPr algn="just"/>
            <a:r>
              <a:rPr lang="es-ES_tradnl" sz="2800" dirty="0" smtClean="0"/>
              <a:t>Esto </a:t>
            </a:r>
            <a:r>
              <a:rPr lang="es-ES_tradnl" sz="2800" dirty="0"/>
              <a:t>es </a:t>
            </a:r>
            <a:r>
              <a:rPr lang="es-ES_tradnl" sz="2800" b="1" dirty="0"/>
              <a:t>reactividad</a:t>
            </a:r>
            <a:r>
              <a:rPr lang="es-ES_tradnl" sz="2800" dirty="0" smtClean="0"/>
              <a:t>.</a:t>
            </a:r>
            <a:endParaRPr lang="es-CL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785061" y="0"/>
            <a:ext cx="2567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b="1" dirty="0" err="1" smtClean="0">
                <a:solidFill>
                  <a:schemeClr val="bg1"/>
                </a:solidFill>
              </a:rPr>
              <a:t>Vue</a:t>
            </a:r>
            <a:endParaRPr lang="es-CL" sz="44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8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4400" b="1" dirty="0" smtClean="0"/>
              <a:t>El atributo </a:t>
            </a:r>
            <a:r>
              <a:rPr lang="es-ES" sz="4400" b="1" dirty="0" smtClean="0">
                <a:solidFill>
                  <a:srgbClr val="00B0F0"/>
                </a:solidFill>
              </a:rPr>
              <a:t>V-</a:t>
            </a:r>
            <a:r>
              <a:rPr lang="es-ES" sz="4400" b="1" dirty="0" err="1" smtClean="0">
                <a:solidFill>
                  <a:srgbClr val="00B0F0"/>
                </a:solidFill>
              </a:rPr>
              <a:t>bind</a:t>
            </a:r>
            <a:r>
              <a:rPr lang="es-ES" sz="4400" b="1" dirty="0" smtClean="0">
                <a:solidFill>
                  <a:srgbClr val="00B0F0"/>
                </a:solidFill>
              </a:rPr>
              <a:t> </a:t>
            </a:r>
            <a:r>
              <a:rPr lang="es-CL" sz="4400" b="1" dirty="0" smtClean="0"/>
              <a:t>en Vue.js</a:t>
            </a:r>
          </a:p>
          <a:p>
            <a:endParaRPr lang="es-CL" sz="2400" b="1" dirty="0" smtClean="0"/>
          </a:p>
          <a:p>
            <a:pPr algn="ctr"/>
            <a:r>
              <a:rPr lang="es-ES_tradnl" sz="2400" dirty="0" smtClean="0">
                <a:solidFill>
                  <a:srgbClr val="00B0F0"/>
                </a:solidFill>
              </a:rPr>
              <a:t>Enlaza</a:t>
            </a:r>
            <a:r>
              <a:rPr lang="es-ES_tradnl" sz="2400" dirty="0" smtClean="0"/>
              <a:t> </a:t>
            </a:r>
            <a:r>
              <a:rPr lang="es-ES_tradnl" sz="2400" dirty="0"/>
              <a:t>dinámicamente un </a:t>
            </a:r>
            <a:r>
              <a:rPr lang="es-ES_tradnl" sz="2400" dirty="0">
                <a:solidFill>
                  <a:srgbClr val="FF0000"/>
                </a:solidFill>
              </a:rPr>
              <a:t>atributo</a:t>
            </a:r>
            <a:r>
              <a:rPr lang="es-ES_tradnl" sz="2400" dirty="0"/>
              <a:t> a una </a:t>
            </a:r>
            <a:r>
              <a:rPr lang="es-ES_tradnl" sz="2400" dirty="0" smtClean="0">
                <a:solidFill>
                  <a:schemeClr val="accent6"/>
                </a:solidFill>
              </a:rPr>
              <a:t>expresión </a:t>
            </a:r>
            <a:r>
              <a:rPr lang="es-ES_tradnl" sz="2400" dirty="0" smtClean="0"/>
              <a:t>(o variable) de </a:t>
            </a:r>
            <a:r>
              <a:rPr lang="es-ES_tradnl" sz="2400" dirty="0" err="1" smtClean="0"/>
              <a:t>Vue</a:t>
            </a:r>
            <a:endParaRPr lang="es-ES_tradnl" sz="2400" dirty="0"/>
          </a:p>
          <a:p>
            <a:endParaRPr lang="es-ES_tradnl" sz="2400" dirty="0" smtClean="0"/>
          </a:p>
          <a:p>
            <a:pPr algn="ctr"/>
            <a:r>
              <a:rPr lang="es-ES_tradnl" sz="2400" dirty="0" err="1" smtClean="0">
                <a:solidFill>
                  <a:srgbClr val="00B0F0"/>
                </a:solidFill>
              </a:rPr>
              <a:t>v-bind:</a:t>
            </a:r>
            <a:r>
              <a:rPr lang="es-ES_tradnl" sz="2400" dirty="0" err="1" smtClean="0">
                <a:solidFill>
                  <a:srgbClr val="FF0000"/>
                </a:solidFill>
              </a:rPr>
              <a:t>src</a:t>
            </a:r>
            <a:r>
              <a:rPr lang="es-ES_tradnl" sz="2400" dirty="0" smtClean="0"/>
              <a:t> =</a:t>
            </a:r>
            <a:r>
              <a:rPr lang="es-ES_tradnl" sz="2400" dirty="0">
                <a:solidFill>
                  <a:schemeClr val="accent6"/>
                </a:solidFill>
              </a:rPr>
              <a:t>"expresión</a:t>
            </a:r>
            <a:r>
              <a:rPr lang="es-ES_tradnl" sz="2400" dirty="0" smtClean="0">
                <a:solidFill>
                  <a:schemeClr val="accent6"/>
                </a:solidFill>
              </a:rPr>
              <a:t>"</a:t>
            </a:r>
            <a:r>
              <a:rPr lang="es-ES_tradnl" sz="2400" dirty="0" smtClean="0"/>
              <a:t> </a:t>
            </a:r>
            <a:r>
              <a:rPr lang="es-ES_tradnl" sz="2400" dirty="0" smtClean="0"/>
              <a:t>     </a:t>
            </a:r>
            <a:r>
              <a:rPr lang="es-ES_tradnl" sz="2400" dirty="0" err="1" smtClean="0"/>
              <a:t>ó</a:t>
            </a:r>
            <a:r>
              <a:rPr lang="es-ES_tradnl" sz="2400" dirty="0" smtClean="0"/>
              <a:t>       </a:t>
            </a:r>
            <a:r>
              <a:rPr lang="es-ES_tradnl" sz="2400" dirty="0" smtClean="0">
                <a:solidFill>
                  <a:srgbClr val="00B0F0"/>
                </a:solidFill>
              </a:rPr>
              <a:t>:</a:t>
            </a:r>
            <a:r>
              <a:rPr lang="es-ES_tradnl" sz="2400" dirty="0" err="1">
                <a:solidFill>
                  <a:srgbClr val="FF0000"/>
                </a:solidFill>
              </a:rPr>
              <a:t>src</a:t>
            </a:r>
            <a:r>
              <a:rPr lang="es-ES_tradnl" sz="2400" dirty="0"/>
              <a:t> =</a:t>
            </a:r>
            <a:r>
              <a:rPr lang="es-ES_tradnl" sz="2400" dirty="0">
                <a:solidFill>
                  <a:schemeClr val="accent6"/>
                </a:solidFill>
              </a:rPr>
              <a:t>"expresión</a:t>
            </a:r>
            <a:r>
              <a:rPr lang="es-ES_tradnl" sz="2400" dirty="0" smtClean="0">
                <a:solidFill>
                  <a:schemeClr val="accent6"/>
                </a:solidFill>
              </a:rPr>
              <a:t>"</a:t>
            </a:r>
            <a:endParaRPr lang="es-ES_tradnl" sz="2400" dirty="0" smtClean="0"/>
          </a:p>
        </p:txBody>
      </p:sp>
      <p:cxnSp>
        <p:nvCxnSpPr>
          <p:cNvPr id="3" name="Conector recto 2"/>
          <p:cNvCxnSpPr/>
          <p:nvPr/>
        </p:nvCxnSpPr>
        <p:spPr>
          <a:xfrm>
            <a:off x="87086" y="1619793"/>
            <a:ext cx="890886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/>
          <p:cNvGrpSpPr/>
          <p:nvPr/>
        </p:nvGrpSpPr>
        <p:grpSpPr>
          <a:xfrm>
            <a:off x="87085" y="2436180"/>
            <a:ext cx="5982789" cy="2308324"/>
            <a:chOff x="87085" y="2436180"/>
            <a:chExt cx="5982789" cy="2308324"/>
          </a:xfrm>
        </p:grpSpPr>
        <p:sp>
          <p:nvSpPr>
            <p:cNvPr id="2" name="Rectángulo 1"/>
            <p:cNvSpPr/>
            <p:nvPr/>
          </p:nvSpPr>
          <p:spPr>
            <a:xfrm>
              <a:off x="87085" y="2436180"/>
              <a:ext cx="5982789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s-ES_tradnl" sz="2400" dirty="0"/>
                <a:t>&lt;div id="app"&gt;</a:t>
              </a:r>
            </a:p>
            <a:p>
              <a:r>
                <a:rPr lang="es-ES_tradnl" sz="2400" dirty="0">
                  <a:solidFill>
                    <a:schemeClr val="bg1">
                      <a:lumMod val="65000"/>
                    </a:schemeClr>
                  </a:solidFill>
                </a:rPr>
                <a:t>	&lt;!-- v-</a:t>
              </a:r>
              <a:r>
                <a:rPr lang="es-ES_tradnl" sz="2400" dirty="0" err="1">
                  <a:solidFill>
                    <a:schemeClr val="bg1">
                      <a:lumMod val="65000"/>
                    </a:schemeClr>
                  </a:solidFill>
                </a:rPr>
                <a:t>bind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: enlaza </a:t>
              </a:r>
              <a:r>
                <a:rPr lang="es-ES_tradnl" sz="2400" i="1" dirty="0" err="1" smtClean="0">
                  <a:solidFill>
                    <a:schemeClr val="bg1">
                      <a:lumMod val="65000"/>
                    </a:schemeClr>
                  </a:solidFill>
                </a:rPr>
                <a:t>src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ES_tradnl" sz="2400" dirty="0">
                  <a:solidFill>
                    <a:schemeClr val="bg1">
                      <a:lumMod val="65000"/>
                    </a:schemeClr>
                  </a:solidFill>
                </a:rPr>
                <a:t>a la expresión </a:t>
              </a:r>
              <a:r>
                <a:rPr lang="es-ES_tradnl" sz="2400" i="1" dirty="0" smtClean="0">
                  <a:solidFill>
                    <a:schemeClr val="bg1">
                      <a:lumMod val="65000"/>
                    </a:schemeClr>
                  </a:solidFill>
                </a:rPr>
                <a:t>foto</a:t>
              </a:r>
              <a:r>
                <a:rPr lang="es-ES_tradnl" sz="2400" dirty="0" smtClean="0">
                  <a:solidFill>
                    <a:schemeClr val="bg1">
                      <a:lumMod val="65000"/>
                    </a:schemeClr>
                  </a:solidFill>
                </a:rPr>
                <a:t>--&gt;</a:t>
              </a:r>
              <a:endParaRPr lang="es-ES_tradnl" sz="2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s-ES_tradnl" sz="2400" dirty="0"/>
                <a:t>	 &lt;</a:t>
              </a:r>
              <a:r>
                <a:rPr lang="es-ES_tradnl" sz="2400" dirty="0" err="1"/>
                <a:t>img</a:t>
              </a:r>
              <a:r>
                <a:rPr lang="es-ES_tradnl" sz="2400" dirty="0"/>
                <a:t> </a:t>
              </a:r>
              <a:r>
                <a:rPr lang="es-ES_tradnl" sz="2400" dirty="0" err="1">
                  <a:solidFill>
                    <a:srgbClr val="00B0F0"/>
                  </a:solidFill>
                </a:rPr>
                <a:t>v-bind:</a:t>
              </a:r>
              <a:r>
                <a:rPr lang="es-ES_tradnl" sz="2400" dirty="0" err="1">
                  <a:solidFill>
                    <a:srgbClr val="FF0000"/>
                  </a:solidFill>
                </a:rPr>
                <a:t>src</a:t>
              </a:r>
              <a:r>
                <a:rPr lang="es-ES_tradnl" sz="2400" dirty="0"/>
                <a:t>=</a:t>
              </a:r>
              <a:r>
                <a:rPr lang="es-ES_tradnl" sz="2400" dirty="0">
                  <a:solidFill>
                    <a:schemeClr val="accent6"/>
                  </a:solidFill>
                </a:rPr>
                <a:t>"foto</a:t>
              </a:r>
              <a:r>
                <a:rPr lang="es-ES_tradnl" sz="2400" dirty="0" smtClean="0">
                  <a:solidFill>
                    <a:schemeClr val="accent6"/>
                  </a:solidFill>
                </a:rPr>
                <a:t>"</a:t>
              </a:r>
              <a:r>
                <a:rPr lang="es-ES_tradnl" sz="2400" dirty="0" smtClean="0"/>
                <a:t>&gt;</a:t>
              </a:r>
              <a:r>
                <a:rPr lang="es-ES_tradnl" sz="2400" dirty="0"/>
                <a:t>	</a:t>
              </a:r>
            </a:p>
            <a:p>
              <a:r>
                <a:rPr lang="es-ES_tradnl" sz="2400" dirty="0"/>
                <a:t>	&lt;h1&gt;{{ producto }}&lt;/h1&gt;</a:t>
              </a:r>
            </a:p>
            <a:p>
              <a:r>
                <a:rPr lang="es-ES_tradnl" sz="2400" dirty="0"/>
                <a:t>	&lt;p&gt;Mi primer {{ producto }} con </a:t>
              </a:r>
              <a:r>
                <a:rPr lang="es-ES_tradnl" sz="2400" dirty="0" err="1"/>
                <a:t>VueJs</a:t>
              </a:r>
              <a:r>
                <a:rPr lang="es-ES_tradnl" sz="2400" dirty="0"/>
                <a:t>&lt;/p&gt;</a:t>
              </a:r>
            </a:p>
            <a:p>
              <a:r>
                <a:rPr lang="es-ES_tradnl" sz="2400" dirty="0"/>
                <a:t>&lt;/div&gt;</a:t>
              </a:r>
              <a:endParaRPr lang="es-ES_tradnl" sz="2400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5333775" y="2436180"/>
              <a:ext cx="736099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s-CL" dirty="0" smtClean="0">
                  <a:solidFill>
                    <a:schemeClr val="bg1"/>
                  </a:solidFill>
                </a:rPr>
                <a:t>HTML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4876800" y="4541559"/>
            <a:ext cx="4267200" cy="2308324"/>
            <a:chOff x="4876800" y="4541559"/>
            <a:chExt cx="4267200" cy="2308324"/>
          </a:xfrm>
        </p:grpSpPr>
        <p:sp>
          <p:nvSpPr>
            <p:cNvPr id="5" name="Rectángulo 4"/>
            <p:cNvSpPr/>
            <p:nvPr/>
          </p:nvSpPr>
          <p:spPr>
            <a:xfrm>
              <a:off x="4876800" y="4541559"/>
              <a:ext cx="4267200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var</a:t>
              </a:r>
              <a:r>
                <a:rPr lang="en-US" sz="2000" dirty="0"/>
                <a:t> app = new </a:t>
              </a:r>
              <a:r>
                <a:rPr lang="en-US" sz="2000" dirty="0" err="1"/>
                <a:t>Vue</a:t>
              </a:r>
              <a:r>
                <a:rPr lang="en-US" sz="2000" dirty="0"/>
                <a:t>({</a:t>
              </a:r>
            </a:p>
            <a:p>
              <a:r>
                <a:rPr lang="en-US" sz="2000" dirty="0"/>
                <a:t>	el: '#app',</a:t>
              </a:r>
            </a:p>
            <a:p>
              <a:r>
                <a:rPr lang="en-US" sz="2000" dirty="0"/>
                <a:t>	data: {</a:t>
              </a:r>
            </a:p>
            <a:p>
              <a:r>
                <a:rPr lang="en-US" sz="2000" dirty="0"/>
                <a:t>		</a:t>
              </a:r>
              <a:r>
                <a:rPr lang="en-US" sz="2000" dirty="0" err="1"/>
                <a:t>producto</a:t>
              </a:r>
              <a:r>
                <a:rPr lang="en-US" sz="2000" dirty="0"/>
                <a:t>: 'Café',</a:t>
              </a:r>
            </a:p>
            <a:p>
              <a:r>
                <a:rPr lang="en-US" sz="2000" dirty="0"/>
                <a:t>		</a:t>
              </a:r>
              <a:r>
                <a:rPr lang="en-US" sz="2000" dirty="0" err="1">
                  <a:solidFill>
                    <a:schemeClr val="accent6"/>
                  </a:solidFill>
                </a:rPr>
                <a:t>foto</a:t>
              </a:r>
              <a:r>
                <a:rPr lang="en-US" sz="2000" dirty="0">
                  <a:solidFill>
                    <a:schemeClr val="accent6"/>
                  </a:solidFill>
                </a:rPr>
                <a:t>: '</a:t>
              </a:r>
              <a:r>
                <a:rPr lang="en-US" sz="2000" dirty="0" err="1">
                  <a:solidFill>
                    <a:schemeClr val="accent6"/>
                  </a:solidFill>
                </a:rPr>
                <a:t>img</a:t>
              </a:r>
              <a:r>
                <a:rPr lang="en-US" sz="2000" dirty="0">
                  <a:solidFill>
                    <a:schemeClr val="accent6"/>
                  </a:solidFill>
                </a:rPr>
                <a:t>/cafe.jpg'</a:t>
              </a:r>
              <a:r>
                <a:rPr lang="en-US" sz="2000" dirty="0">
                  <a:solidFill>
                    <a:srgbClr val="92D050"/>
                  </a:solidFill>
                </a:rPr>
                <a:t> </a:t>
              </a:r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//</a:t>
              </a:r>
              <a:r>
                <a:rPr lang="en-US" sz="2000" dirty="0" err="1" smtClean="0">
                  <a:solidFill>
                    <a:schemeClr val="bg1">
                      <a:lumMod val="65000"/>
                    </a:schemeClr>
                  </a:solidFill>
                </a:rPr>
                <a:t>enlazado</a:t>
              </a:r>
              <a:endParaRPr lang="en-US" sz="2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2000" dirty="0">
                  <a:solidFill>
                    <a:schemeClr val="bg1">
                      <a:lumMod val="65000"/>
                    </a:schemeClr>
                  </a:solidFill>
                </a:rPr>
                <a:t>	</a:t>
              </a:r>
              <a:r>
                <a:rPr lang="en-US" sz="2000" dirty="0"/>
                <a:t>}</a:t>
              </a:r>
            </a:p>
            <a:p>
              <a:r>
                <a:rPr lang="en-US" sz="2000" dirty="0"/>
                <a:t>})</a:t>
              </a:r>
              <a:endParaRPr lang="es-ES_tradnl" sz="2000" dirty="0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8772103" y="4549834"/>
              <a:ext cx="364202" cy="3693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s-CL" dirty="0" smtClean="0">
                  <a:solidFill>
                    <a:schemeClr val="bg1"/>
                  </a:solidFill>
                </a:rPr>
                <a:t>JS</a:t>
              </a:r>
              <a:endParaRPr lang="es-CL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Flecha doblada hacia arriba 7"/>
          <p:cNvSpPr/>
          <p:nvPr/>
        </p:nvSpPr>
        <p:spPr>
          <a:xfrm rot="16200000">
            <a:off x="6096198" y="3073926"/>
            <a:ext cx="1440874" cy="1493520"/>
          </a:xfrm>
          <a:prstGeom prst="ben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548490" y="1532962"/>
            <a:ext cx="4067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Resultado </a:t>
            </a:r>
            <a:r>
              <a:rPr lang="es-ES" sz="3200" dirty="0" smtClean="0"/>
              <a:t>en Chrome:</a:t>
            </a:r>
            <a:endParaRPr lang="es-CL" sz="3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37015" y="0"/>
            <a:ext cx="474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>
                <a:solidFill>
                  <a:schemeClr val="bg1"/>
                </a:solidFill>
              </a:rPr>
              <a:t>Vue.js</a:t>
            </a:r>
            <a:endParaRPr lang="es-CL" sz="4000" b="1" dirty="0">
              <a:solidFill>
                <a:schemeClr val="bg1"/>
              </a:solidFill>
            </a:endParaRPr>
          </a:p>
        </p:txBody>
      </p:sp>
      <p:pic>
        <p:nvPicPr>
          <p:cNvPr id="2" name="Imagen 1" descr="Captura de pantalla 2019-11-03 a las 11.27.51 a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1223" y="806824"/>
            <a:ext cx="3920933" cy="59249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90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AF23EB-BE19-E34E-97DC-8B175E68B88B}"/>
              </a:ext>
            </a:extLst>
          </p:cNvPr>
          <p:cNvSpPr txBox="1"/>
          <p:nvPr/>
        </p:nvSpPr>
        <p:spPr>
          <a:xfrm>
            <a:off x="359154" y="1412028"/>
            <a:ext cx="8166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dirty="0" smtClean="0"/>
              <a:t>Otros </a:t>
            </a:r>
            <a:r>
              <a:rPr lang="es-ES_tradnl" sz="3200" dirty="0" smtClean="0"/>
              <a:t>atributos que puedo controlar con v-</a:t>
            </a:r>
            <a:r>
              <a:rPr lang="es-ES_tradnl" sz="3200" dirty="0" err="1" smtClean="0"/>
              <a:t>bind</a:t>
            </a:r>
            <a:r>
              <a:rPr lang="es-ES_tradnl" sz="3200" dirty="0" smtClean="0"/>
              <a:t>:</a:t>
            </a:r>
            <a:endParaRPr lang="es-ES_tradnl" sz="3200" dirty="0"/>
          </a:p>
        </p:txBody>
      </p:sp>
      <p:pic>
        <p:nvPicPr>
          <p:cNvPr id="5" name="Imagen 4" descr="Captura de pantalla 2019-10-25 a las 8.21.11 p.m.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942" y="2345165"/>
            <a:ext cx="5886257" cy="43099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D5BA8-0532-704A-A7EC-4C7E31A62700}"/>
              </a:ext>
            </a:extLst>
          </p:cNvPr>
          <p:cNvSpPr txBox="1"/>
          <p:nvPr/>
        </p:nvSpPr>
        <p:spPr>
          <a:xfrm>
            <a:off x="637015" y="0"/>
            <a:ext cx="4744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err="1" smtClean="0">
                <a:solidFill>
                  <a:schemeClr val="bg1"/>
                </a:solidFill>
              </a:rPr>
              <a:t>Vue</a:t>
            </a:r>
            <a:endParaRPr lang="es-CL" sz="4000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9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A59D3A-CAD6-C14E-B94D-52D204782253}"/>
              </a:ext>
            </a:extLst>
          </p:cNvPr>
          <p:cNvSpPr/>
          <p:nvPr/>
        </p:nvSpPr>
        <p:spPr>
          <a:xfrm>
            <a:off x="1058952" y="749362"/>
            <a:ext cx="84508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4000" b="1" dirty="0"/>
              <a:t>Realice la actividad de aprendizaje 2</a:t>
            </a:r>
            <a:r>
              <a:rPr lang="es-CL" sz="4000" b="1" dirty="0" smtClean="0"/>
              <a:t>.</a:t>
            </a:r>
            <a:endParaRPr lang="es-CL" sz="4000" b="1" dirty="0"/>
          </a:p>
        </p:txBody>
      </p:sp>
      <p:pic>
        <p:nvPicPr>
          <p:cNvPr id="7" name="Gráfico 6" descr="Internet">
            <a:extLst>
              <a:ext uri="{FF2B5EF4-FFF2-40B4-BE49-F238E27FC236}">
                <a16:creationId xmlns:a16="http://schemas.microsoft.com/office/drawing/2014/main" id="{4DA25A48-3FC9-2342-B037-CF33F58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625039" y="1272343"/>
            <a:ext cx="5585657" cy="5585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200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26467</TotalTime>
  <Words>185</Words>
  <Application>Microsoft Office PowerPoint</Application>
  <PresentationFormat>Presentación en pantalla (4:3)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DuocUC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 Diaz A.</dc:creator>
  <cp:lastModifiedBy>Pablo A. León</cp:lastModifiedBy>
  <cp:revision>426</cp:revision>
  <cp:lastPrinted>2018-02-06T19:43:21Z</cp:lastPrinted>
  <dcterms:created xsi:type="dcterms:W3CDTF">2016-02-23T20:13:48Z</dcterms:created>
  <dcterms:modified xsi:type="dcterms:W3CDTF">2020-09-01T21:21:50Z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6711C146-E4EA-40B5-B622-CD76E66C965E</vt:lpwstr>
  </property>
  <property fmtid="{D5CDD505-2E9C-101B-9397-08002B2CF9AE}" pid="3" name="ArticulatePath">
    <vt:lpwstr>PPT_Relatores_2019</vt:lpwstr>
  </property>
</Properties>
</file>