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4" r:id="rId2"/>
    <p:sldId id="287" r:id="rId3"/>
    <p:sldId id="340" r:id="rId4"/>
    <p:sldId id="305" r:id="rId5"/>
    <p:sldId id="265" r:id="rId6"/>
  </p:sldIdLst>
  <p:sldSz cx="9144000" cy="6858000" type="screen4x3"/>
  <p:notesSz cx="7010400" cy="9296400"/>
  <p:custDataLst>
    <p:tags r:id="rId9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43190"/>
    <a:srgbClr val="229E54"/>
    <a:srgbClr val="41B1E9"/>
    <a:srgbClr val="49535F"/>
    <a:srgbClr val="003366"/>
    <a:srgbClr val="E88E16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36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02-09-2020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02-09-2020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02/09/2020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19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14948" y="2396698"/>
            <a:ext cx="48419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>
                <a:solidFill>
                  <a:srgbClr val="49535F"/>
                </a:solidFill>
              </a:rPr>
              <a:t>Construir una aplicación web orientado a eventos y componentes utilizando </a:t>
            </a:r>
            <a:r>
              <a:rPr lang="es-CL" sz="4400" b="1" dirty="0" err="1" smtClean="0">
                <a:solidFill>
                  <a:srgbClr val="49535F"/>
                </a:solidFill>
              </a:rPr>
              <a:t>Vue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oblada hacia arriba 4"/>
          <p:cNvSpPr/>
          <p:nvPr/>
        </p:nvSpPr>
        <p:spPr>
          <a:xfrm flipV="1">
            <a:off x="6196149" y="2159715"/>
            <a:ext cx="1885405" cy="1524042"/>
          </a:xfrm>
          <a:prstGeom prst="bentUpArrow">
            <a:avLst>
              <a:gd name="adj1" fmla="val 13021"/>
              <a:gd name="adj2" fmla="val 18229"/>
              <a:gd name="adj3" fmla="val 25601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Flecha doblada hacia arriba 3"/>
          <p:cNvSpPr/>
          <p:nvPr/>
        </p:nvSpPr>
        <p:spPr>
          <a:xfrm rot="10800000">
            <a:off x="1132114" y="2159718"/>
            <a:ext cx="1815738" cy="1524038"/>
          </a:xfrm>
          <a:prstGeom prst="bentUpArrow">
            <a:avLst>
              <a:gd name="adj1" fmla="val 13000"/>
              <a:gd name="adj2" fmla="val 19286"/>
              <a:gd name="adj3" fmla="val 25709"/>
            </a:avLst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3803" y="10810"/>
            <a:ext cx="689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Condicionales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523803" y="730627"/>
            <a:ext cx="8480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/>
              <a:t>	</a:t>
            </a:r>
            <a:r>
              <a:rPr lang="es-CL" sz="2800" dirty="0" smtClean="0"/>
              <a:t>Los </a:t>
            </a:r>
            <a:r>
              <a:rPr lang="es-CL" sz="2800" dirty="0" smtClean="0"/>
              <a:t>condicionales permiten </a:t>
            </a:r>
            <a:r>
              <a:rPr lang="es-CL" sz="2800" dirty="0"/>
              <a:t>modificar la ejecución de un programa basado en la </a:t>
            </a:r>
            <a:r>
              <a:rPr lang="es-CL" sz="2800" dirty="0" smtClean="0"/>
              <a:t>toma </a:t>
            </a:r>
            <a:r>
              <a:rPr lang="es-CL" sz="2800" dirty="0"/>
              <a:t>de una </a:t>
            </a:r>
            <a:r>
              <a:rPr lang="es-CL" sz="2800" dirty="0" smtClean="0"/>
              <a:t>decisión lógica.</a:t>
            </a:r>
            <a:endParaRPr lang="es-CL" sz="2800" dirty="0"/>
          </a:p>
        </p:txBody>
      </p:sp>
      <p:sp>
        <p:nvSpPr>
          <p:cNvPr id="2" name="Rombo 1"/>
          <p:cNvSpPr/>
          <p:nvPr/>
        </p:nvSpPr>
        <p:spPr>
          <a:xfrm>
            <a:off x="2538549" y="1619788"/>
            <a:ext cx="4066903" cy="1297577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err="1"/>
              <a:t>i</a:t>
            </a:r>
            <a:r>
              <a:rPr lang="es-CL" sz="2000" dirty="0" err="1" smtClean="0"/>
              <a:t>f</a:t>
            </a:r>
            <a:r>
              <a:rPr lang="es-CL" sz="2000" dirty="0" smtClean="0"/>
              <a:t> mostrar == true</a:t>
            </a:r>
            <a:endParaRPr lang="es-CL" sz="2000" dirty="0"/>
          </a:p>
        </p:txBody>
      </p:sp>
      <p:sp>
        <p:nvSpPr>
          <p:cNvPr id="8" name="Rectángulo 7"/>
          <p:cNvSpPr/>
          <p:nvPr/>
        </p:nvSpPr>
        <p:spPr>
          <a:xfrm>
            <a:off x="6227188" y="1795512"/>
            <a:ext cx="61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false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36293" y="1795512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>
                <a:solidFill>
                  <a:srgbClr val="00B050"/>
                </a:solidFill>
              </a:rPr>
              <a:t>true</a:t>
            </a:r>
            <a:endParaRPr lang="es-CL" dirty="0">
              <a:solidFill>
                <a:srgbClr val="00B050"/>
              </a:solidFill>
            </a:endParaRPr>
          </a:p>
        </p:txBody>
      </p:sp>
      <p:sp>
        <p:nvSpPr>
          <p:cNvPr id="9" name="Documento 8"/>
          <p:cNvSpPr>
            <a:spLocks noChangeAspect="1"/>
          </p:cNvSpPr>
          <p:nvPr/>
        </p:nvSpPr>
        <p:spPr>
          <a:xfrm>
            <a:off x="166466" y="3718593"/>
            <a:ext cx="3050233" cy="3108891"/>
          </a:xfrm>
          <a:prstGeom prst="flowChartDocument">
            <a:avLst/>
          </a:prstGeom>
          <a:blipFill>
            <a:blip r:embed="rId5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Documento 11"/>
          <p:cNvSpPr>
            <a:spLocks noChangeAspect="1"/>
          </p:cNvSpPr>
          <p:nvPr/>
        </p:nvSpPr>
        <p:spPr>
          <a:xfrm>
            <a:off x="5934873" y="3718593"/>
            <a:ext cx="2976512" cy="1994263"/>
          </a:xfrm>
          <a:prstGeom prst="flowChartDocument">
            <a:avLst/>
          </a:prstGeom>
          <a:blipFill>
            <a:blip r:embed="rId6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412" y="6444412"/>
            <a:ext cx="413588" cy="4135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4" grpId="2" animBg="1"/>
      <p:bldP spid="2" grpId="0" animBg="1"/>
      <p:bldP spid="8" grpId="0"/>
      <p:bldP spid="11" grpId="0"/>
      <p:bldP spid="11" grpId="1"/>
      <p:bldP spid="11" grpId="2"/>
      <p:bldP spid="9" grpId="0" animBg="1"/>
      <p:bldP spid="9" grpId="1" animBg="1"/>
      <p:bldP spid="9" grpId="2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0" y="692569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		Los </a:t>
            </a:r>
            <a:r>
              <a:rPr lang="es-ES_tradnl" sz="2800" dirty="0"/>
              <a:t>condicionales </a:t>
            </a:r>
            <a:r>
              <a:rPr lang="es-ES_tradnl" sz="2800" dirty="0" smtClean="0"/>
              <a:t>permiten </a:t>
            </a:r>
            <a:r>
              <a:rPr lang="es-ES_tradnl" sz="2800" dirty="0"/>
              <a:t>hacer </a:t>
            </a:r>
            <a:r>
              <a:rPr lang="es-ES_tradnl" sz="2800" dirty="0" smtClean="0"/>
              <a:t>vistas dinámicas. Usando valores del </a:t>
            </a:r>
            <a:r>
              <a:rPr lang="es-ES_tradnl" sz="2800" i="1" dirty="0" smtClean="0"/>
              <a:t>data</a:t>
            </a:r>
            <a:r>
              <a:rPr lang="es-ES_tradnl" sz="2800" dirty="0" smtClean="0"/>
              <a:t>, podemos </a:t>
            </a:r>
            <a:r>
              <a:rPr lang="es-ES_tradnl" sz="2800" dirty="0"/>
              <a:t>añadir condiciones al </a:t>
            </a:r>
            <a:r>
              <a:rPr lang="es-ES_tradnl" sz="2800" dirty="0" smtClean="0"/>
              <a:t>código HTML </a:t>
            </a:r>
            <a:r>
              <a:rPr lang="es-ES_tradnl" sz="2800" dirty="0"/>
              <a:t>que </a:t>
            </a:r>
            <a:r>
              <a:rPr lang="es-ES_tradnl" sz="2800" dirty="0"/>
              <a:t>harán que se muestre </a:t>
            </a:r>
            <a:r>
              <a:rPr lang="es-ES_tradnl" sz="2800" dirty="0" smtClean="0"/>
              <a:t>un </a:t>
            </a:r>
            <a:r>
              <a:rPr lang="es-ES_tradnl" sz="2800" dirty="0"/>
              <a:t>elemento </a:t>
            </a:r>
            <a:r>
              <a:rPr lang="es-ES_tradnl" sz="2800" dirty="0" smtClean="0"/>
              <a:t>o no:</a:t>
            </a:r>
            <a:endParaRPr lang="es-ES_tradnl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3803" y="10810"/>
            <a:ext cx="689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Condicionales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72195" y="6289098"/>
            <a:ext cx="559961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>
                <a:solidFill>
                  <a:schemeClr val="bg1"/>
                </a:solidFill>
              </a:rPr>
              <a:t>Condicionales:</a:t>
            </a:r>
            <a:r>
              <a:rPr lang="es-ES_tradnl" sz="2800" dirty="0">
                <a:solidFill>
                  <a:schemeClr val="bg1"/>
                </a:solidFill>
              </a:rPr>
              <a:t> </a:t>
            </a:r>
            <a:r>
              <a:rPr lang="es-ES_tradnl" sz="2800" b="1" dirty="0">
                <a:solidFill>
                  <a:srgbClr val="FF0000"/>
                </a:solidFill>
              </a:rPr>
              <a:t>v-</a:t>
            </a:r>
            <a:r>
              <a:rPr lang="es-ES_tradnl" sz="2800" b="1" dirty="0" err="1">
                <a:solidFill>
                  <a:srgbClr val="FF0000"/>
                </a:solidFill>
              </a:rPr>
              <a:t>if</a:t>
            </a:r>
            <a:r>
              <a:rPr lang="es-ES_tradnl" sz="2800" dirty="0">
                <a:solidFill>
                  <a:srgbClr val="FF0000"/>
                </a:solidFill>
              </a:rPr>
              <a:t>, </a:t>
            </a:r>
            <a:r>
              <a:rPr lang="es-ES_tradnl" sz="2800" b="1" dirty="0">
                <a:solidFill>
                  <a:srgbClr val="FF0000"/>
                </a:solidFill>
              </a:rPr>
              <a:t>v-</a:t>
            </a:r>
            <a:r>
              <a:rPr lang="es-ES_tradnl" sz="2800" b="1" dirty="0" err="1">
                <a:solidFill>
                  <a:srgbClr val="FF0000"/>
                </a:solidFill>
              </a:rPr>
              <a:t>else</a:t>
            </a:r>
            <a:r>
              <a:rPr lang="es-ES_tradnl" sz="2800" b="1" dirty="0">
                <a:solidFill>
                  <a:srgbClr val="FF0000"/>
                </a:solidFill>
              </a:rPr>
              <a:t>-</a:t>
            </a:r>
            <a:r>
              <a:rPr lang="es-ES_tradnl" sz="2800" b="1" dirty="0" err="1">
                <a:solidFill>
                  <a:srgbClr val="FF0000"/>
                </a:solidFill>
              </a:rPr>
              <a:t>if</a:t>
            </a:r>
            <a:r>
              <a:rPr lang="es-ES_tradnl" sz="2800" dirty="0">
                <a:solidFill>
                  <a:srgbClr val="FF0000"/>
                </a:solidFill>
              </a:rPr>
              <a:t> o </a:t>
            </a:r>
            <a:r>
              <a:rPr lang="es-ES_tradnl" sz="2800" b="1" dirty="0">
                <a:solidFill>
                  <a:srgbClr val="FF0000"/>
                </a:solidFill>
              </a:rPr>
              <a:t>v-</a:t>
            </a:r>
            <a:r>
              <a:rPr lang="es-ES_tradnl" sz="2800" b="1" dirty="0" err="1">
                <a:solidFill>
                  <a:srgbClr val="FF0000"/>
                </a:solidFill>
              </a:rPr>
              <a:t>else</a:t>
            </a:r>
            <a:r>
              <a:rPr lang="es-ES_tradnl" sz="2800" dirty="0">
                <a:solidFill>
                  <a:schemeClr val="bg1"/>
                </a:solidFill>
              </a:rPr>
              <a:t>.</a:t>
            </a:r>
            <a:endParaRPr lang="es-ES_tradnl" sz="2800" dirty="0">
              <a:solidFill>
                <a:schemeClr val="bg1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4773033" y="2103691"/>
            <a:ext cx="4354285" cy="1938992"/>
            <a:chOff x="148046" y="2482332"/>
            <a:chExt cx="4354285" cy="1938992"/>
          </a:xfrm>
        </p:grpSpPr>
        <p:sp>
          <p:nvSpPr>
            <p:cNvPr id="7" name="Rectángulo 6"/>
            <p:cNvSpPr/>
            <p:nvPr/>
          </p:nvSpPr>
          <p:spPr>
            <a:xfrm>
              <a:off x="148046" y="2482332"/>
              <a:ext cx="4354285" cy="19389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smtClean="0">
                  <a:solidFill>
                    <a:srgbClr val="187FD3"/>
                  </a:solidFill>
                  <a:latin typeface="Consolas" panose="020B0609020204030204" pitchFamily="49" charset="0"/>
                </a:rPr>
                <a:t>p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>
                  <a:solidFill>
                    <a:srgbClr val="33B6FD"/>
                  </a:solidFill>
                  <a:latin typeface="Consolas" panose="020B0609020204030204" pitchFamily="49" charset="0"/>
                </a:rPr>
                <a:t>v-if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FF0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2000" dirty="0" err="1">
                  <a:solidFill>
                    <a:srgbClr val="00FF00"/>
                  </a:solidFill>
                  <a:latin typeface="Consolas" panose="020B0609020204030204" pitchFamily="49" charset="0"/>
                </a:rPr>
                <a:t>mostrar</a:t>
              </a:r>
              <a:r>
                <a:rPr lang="en-US" sz="2000" dirty="0">
                  <a:solidFill>
                    <a:srgbClr val="00FF00"/>
                  </a:solidFill>
                  <a:latin typeface="Consolas" panose="020B0609020204030204" pitchFamily="49" charset="0"/>
                </a:rPr>
                <a:t>==true"</a:t>
              </a:r>
              <a:r>
                <a:rPr lang="en-US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	Lorem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ipsum dolor </a:t>
              </a:r>
              <a:r>
                <a:rPr lang="en-US" sz="2000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sit……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2000" dirty="0" smtClean="0">
                  <a:solidFill>
                    <a:srgbClr val="187FD3"/>
                  </a:solidFill>
                  <a:latin typeface="Consolas" panose="020B0609020204030204" pitchFamily="49" charset="0"/>
                </a:rPr>
                <a:t>p</a:t>
              </a:r>
              <a:r>
                <a:rPr lang="en-US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>
                  <a:solidFill>
                    <a:srgbClr val="187FD3"/>
                  </a:solidFill>
                  <a:latin typeface="Consolas" panose="020B0609020204030204" pitchFamily="49" charset="0"/>
                </a:rPr>
                <a:t>p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>
                  <a:solidFill>
                    <a:srgbClr val="33B6FD"/>
                  </a:solidFill>
                  <a:latin typeface="Consolas" panose="020B0609020204030204" pitchFamily="49" charset="0"/>
                </a:rPr>
                <a:t>v-else</a:t>
              </a:r>
              <a:r>
                <a:rPr lang="en-US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	No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pienso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mostrar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el Lorem</a:t>
              </a:r>
            </a:p>
            <a:p>
              <a:r>
                <a:rPr lang="en-US" sz="20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2000" dirty="0">
                  <a:solidFill>
                    <a:srgbClr val="187FD3"/>
                  </a:solidFill>
                  <a:latin typeface="Consolas" panose="020B0609020204030204" pitchFamily="49" charset="0"/>
                </a:rPr>
                <a:t>p</a:t>
              </a:r>
              <a:r>
                <a:rPr lang="en-US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940404" y="2491145"/>
              <a:ext cx="5517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s-ES_tradnl" sz="1200" dirty="0" smtClean="0"/>
                <a:t>HTML</a:t>
              </a:r>
              <a:endParaRPr lang="es-CL" sz="12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139550" y="4127987"/>
            <a:ext cx="2943498" cy="1754326"/>
            <a:chOff x="148046" y="4454378"/>
            <a:chExt cx="2943498" cy="1754326"/>
          </a:xfrm>
        </p:grpSpPr>
        <p:sp>
          <p:nvSpPr>
            <p:cNvPr id="8" name="Rectángulo 7"/>
            <p:cNvSpPr/>
            <p:nvPr/>
          </p:nvSpPr>
          <p:spPr>
            <a:xfrm>
              <a:off x="148046" y="4454378"/>
              <a:ext cx="2943498" cy="17543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FBFF00"/>
                  </a:solidFill>
                  <a:latin typeface="Consolas" panose="020B0609020204030204" pitchFamily="49" charset="0"/>
                </a:rPr>
                <a:t>app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Vue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FBFF00"/>
                  </a:solidFill>
                  <a:latin typeface="Consolas" panose="020B0609020204030204" pitchFamily="49" charset="0"/>
                </a:rPr>
                <a:t>el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'#app'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FBFF00"/>
                  </a:solidFill>
                  <a:latin typeface="Consolas" panose="020B0609020204030204" pitchFamily="49" charset="0"/>
                </a:rPr>
                <a:t>data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err="1">
                  <a:solidFill>
                    <a:srgbClr val="FBFF00"/>
                  </a:solidFill>
                  <a:latin typeface="Consolas" panose="020B0609020204030204" pitchFamily="49" charset="0"/>
                </a:rPr>
                <a:t>mostrar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282D1"/>
                  </a:solidFill>
                  <a:latin typeface="Consolas" panose="020B0609020204030204" pitchFamily="49" charset="0"/>
                </a:rPr>
                <a:t>false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777943" y="4465315"/>
              <a:ext cx="304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s-ES_tradnl" sz="1200" dirty="0" smtClean="0"/>
                <a:t>JS</a:t>
              </a:r>
              <a:endParaRPr lang="es-CL" sz="1200" dirty="0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t="671"/>
          <a:stretch/>
        </p:blipFill>
        <p:spPr>
          <a:xfrm>
            <a:off x="138369" y="2121109"/>
            <a:ext cx="4494593" cy="26212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89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693193" y="838420"/>
            <a:ext cx="84508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</a:t>
            </a:r>
            <a:r>
              <a:rPr lang="es-CL" sz="4000" b="1" dirty="0" smtClean="0"/>
              <a:t>3.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459577" y="838420"/>
            <a:ext cx="6050638" cy="60506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3803" y="10810"/>
            <a:ext cx="689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Condicionales en Vue.js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28455</TotalTime>
  <Words>41</Words>
  <Application>Microsoft Office PowerPoint</Application>
  <PresentationFormat>Presentación en pantalla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429</cp:revision>
  <cp:lastPrinted>2018-02-06T19:43:21Z</cp:lastPrinted>
  <dcterms:created xsi:type="dcterms:W3CDTF">2016-02-23T20:13:48Z</dcterms:created>
  <dcterms:modified xsi:type="dcterms:W3CDTF">2020-09-02T20:36:06Z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