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64" r:id="rId2"/>
    <p:sldId id="350" r:id="rId3"/>
    <p:sldId id="353" r:id="rId4"/>
    <p:sldId id="354" r:id="rId5"/>
    <p:sldId id="349" r:id="rId6"/>
    <p:sldId id="352" r:id="rId7"/>
    <p:sldId id="356" r:id="rId8"/>
    <p:sldId id="357" r:id="rId9"/>
    <p:sldId id="358" r:id="rId10"/>
    <p:sldId id="305" r:id="rId11"/>
    <p:sldId id="265" r:id="rId12"/>
  </p:sldIdLst>
  <p:sldSz cx="9144000" cy="6858000" type="screen4x3"/>
  <p:notesSz cx="7010400" cy="9296400"/>
  <p:custDataLst>
    <p:tags r:id="rId15"/>
  </p:custDataLst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Astudillo P." initials="FA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9E54"/>
    <a:srgbClr val="003366"/>
    <a:srgbClr val="243190"/>
    <a:srgbClr val="41B1E9"/>
    <a:srgbClr val="49535F"/>
    <a:srgbClr val="E88E16"/>
    <a:srgbClr val="E00E2C"/>
    <a:srgbClr val="FEB915"/>
    <a:srgbClr val="CCFF3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AF606853-7671-496A-8E4F-DF71F8EC918B}" styleName="Estilo oscuro 1 - Énfasi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90" autoAdjust="0"/>
    <p:restoredTop sz="95332" autoAdjust="0"/>
  </p:normalViewPr>
  <p:slideViewPr>
    <p:cSldViewPr snapToGrid="0" snapToObjects="1">
      <p:cViewPr varScale="1">
        <p:scale>
          <a:sx n="99" d="100"/>
          <a:sy n="99" d="100"/>
        </p:scale>
        <p:origin x="1003" y="1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CACFEAB-34D1-4C07-8DCE-8E44EC1C82C2}" type="datetimeFigureOut">
              <a:rPr lang="es-CL" smtClean="0"/>
              <a:t>03-09-2020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A84A1E-25AE-4A40-B540-C2821EB8A3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2030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24F2E-4955-4E98-A6C3-6F727FE95F07}" type="datetimeFigureOut">
              <a:rPr lang="es-CL" smtClean="0"/>
              <a:t>03-09-2020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60042-8184-4145-9EDA-BA3AA743B5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7322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71151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10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969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60042-8184-4145-9EDA-BA3AA743B5B2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67602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2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1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3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482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4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482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5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482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6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482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7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482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8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482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9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482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03/09/2020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344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03/09/2020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753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03/09/2020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4041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03/09/2020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                                    EDUCACIÓN CONTÍNUA</a:t>
            </a:r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4542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03/09/2020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814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03/09/2020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3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03/09/2020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7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03/09/2020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189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03/09/2020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GFDHDFDHFHD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335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03/09/2020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622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03/09/2020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552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03/09/2020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520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1D52C-9431-5644-AED1-5F2D7AE8DD15}" type="datetimeFigureOut">
              <a:rPr lang="es-ES" smtClean="0"/>
              <a:t>03/09/2020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304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Relationship Id="rId6" Type="http://schemas.openxmlformats.org/officeDocument/2006/relationships/image" Target="../media/image27.sv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4049487" y="1988275"/>
            <a:ext cx="509451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4400" b="1" dirty="0">
                <a:solidFill>
                  <a:srgbClr val="49535F"/>
                </a:solidFill>
              </a:rPr>
              <a:t>Construir una aplicación web orientado a eventos y componentes utilizando </a:t>
            </a:r>
            <a:r>
              <a:rPr lang="es-CL" sz="4400" b="1" dirty="0" smtClean="0">
                <a:solidFill>
                  <a:srgbClr val="49535F"/>
                </a:solidFill>
              </a:rPr>
              <a:t>el </a:t>
            </a:r>
            <a:r>
              <a:rPr lang="es-CL" sz="4400" b="1" dirty="0" err="1" smtClean="0">
                <a:solidFill>
                  <a:srgbClr val="49535F"/>
                </a:solidFill>
              </a:rPr>
              <a:t>Vue</a:t>
            </a:r>
            <a:endParaRPr lang="es-CL" sz="4400" b="1" dirty="0">
              <a:solidFill>
                <a:srgbClr val="49535F"/>
              </a:solidFill>
            </a:endParaRPr>
          </a:p>
          <a:p>
            <a:pPr algn="ctr"/>
            <a:endParaRPr lang="es-ES_tradnl" sz="4400" b="1" dirty="0">
              <a:solidFill>
                <a:srgbClr val="49535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389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7A59D3A-CAD6-C14E-B94D-52D204782253}"/>
              </a:ext>
            </a:extLst>
          </p:cNvPr>
          <p:cNvSpPr/>
          <p:nvPr/>
        </p:nvSpPr>
        <p:spPr>
          <a:xfrm>
            <a:off x="989285" y="862573"/>
            <a:ext cx="81547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4000" b="1" dirty="0"/>
              <a:t>Realice la actividad de aprendizaje </a:t>
            </a:r>
            <a:r>
              <a:rPr lang="es-CL" sz="4000" b="1" dirty="0" smtClean="0"/>
              <a:t>4</a:t>
            </a:r>
            <a:endParaRPr lang="es-CL" sz="4000" b="1" dirty="0"/>
          </a:p>
        </p:txBody>
      </p:sp>
      <p:pic>
        <p:nvPicPr>
          <p:cNvPr id="7" name="Gráfico 6" descr="Internet">
            <a:extLst>
              <a:ext uri="{FF2B5EF4-FFF2-40B4-BE49-F238E27FC236}">
                <a16:creationId xmlns:a16="http://schemas.microsoft.com/office/drawing/2014/main" id="{4DA25A48-3FC9-2342-B037-CF33F58C25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08218" y="1378164"/>
            <a:ext cx="5428902" cy="542890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846021" y="0"/>
            <a:ext cx="20103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400" b="1">
                <a:solidFill>
                  <a:schemeClr val="bg1"/>
                </a:solidFill>
              </a:rPr>
              <a:t>Bucles</a:t>
            </a:r>
            <a:r>
              <a:rPr lang="es-CL" sz="4400">
                <a:solidFill>
                  <a:schemeClr val="bg1"/>
                </a:solidFill>
              </a:rPr>
              <a:t> </a:t>
            </a:r>
            <a:endParaRPr lang="es-CL" sz="4400" b="1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200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18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846021" y="0"/>
            <a:ext cx="20103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400" b="1">
                <a:solidFill>
                  <a:schemeClr val="bg1"/>
                </a:solidFill>
              </a:rPr>
              <a:t>Bucles</a:t>
            </a:r>
            <a:r>
              <a:rPr lang="es-CL" sz="4400">
                <a:solidFill>
                  <a:schemeClr val="bg1"/>
                </a:solidFill>
              </a:rPr>
              <a:t> </a:t>
            </a:r>
            <a:endParaRPr lang="es-CL" sz="4400" b="1">
              <a:solidFill>
                <a:schemeClr val="bg1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235131" y="1030835"/>
            <a:ext cx="869986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3600" dirty="0" smtClean="0"/>
              <a:t>		Los </a:t>
            </a:r>
            <a:r>
              <a:rPr lang="es-CL" sz="3600" dirty="0"/>
              <a:t>bucles permiten la ejecución de bloques de código en forma </a:t>
            </a:r>
            <a:r>
              <a:rPr lang="es-CL" sz="3600" b="1" dirty="0">
                <a:solidFill>
                  <a:srgbClr val="FF0000"/>
                </a:solidFill>
              </a:rPr>
              <a:t>repetitiva</a:t>
            </a:r>
            <a:r>
              <a:rPr lang="es-CL" sz="3600" dirty="0"/>
              <a:t>. Permiten optimizar nuestros programas para </a:t>
            </a:r>
            <a:r>
              <a:rPr lang="es-CL" sz="3600" b="1" dirty="0" smtClean="0"/>
              <a:t>no reescribir </a:t>
            </a:r>
            <a:r>
              <a:rPr lang="es-CL" sz="3600" dirty="0" smtClean="0"/>
              <a:t>tareas repetitivas una </a:t>
            </a:r>
            <a:r>
              <a:rPr lang="es-CL" sz="3600" dirty="0"/>
              <a:t>y otra </a:t>
            </a:r>
            <a:r>
              <a:rPr lang="es-CL" sz="3600" dirty="0" smtClean="0"/>
              <a:t>vez, todo esto bajo una </a:t>
            </a:r>
            <a:r>
              <a:rPr lang="es-CL" sz="3600" b="1" dirty="0" smtClean="0"/>
              <a:t>condición </a:t>
            </a:r>
            <a:r>
              <a:rPr lang="es-CL" sz="3600" b="1" dirty="0"/>
              <a:t>de inicio</a:t>
            </a:r>
            <a:r>
              <a:rPr lang="es-CL" sz="3600" dirty="0"/>
              <a:t> y una condición de </a:t>
            </a:r>
            <a:r>
              <a:rPr lang="es-CL" sz="3600" b="1" dirty="0"/>
              <a:t>fin</a:t>
            </a:r>
            <a:r>
              <a:rPr lang="es-CL" sz="3600" dirty="0" smtClean="0"/>
              <a:t>.</a:t>
            </a:r>
          </a:p>
          <a:p>
            <a:pPr algn="just"/>
            <a:endParaRPr lang="es-CL" sz="3600" dirty="0" smtClean="0"/>
          </a:p>
          <a:p>
            <a:pPr algn="just"/>
            <a:r>
              <a:rPr lang="es-CL" sz="3600" dirty="0" smtClean="0"/>
              <a:t>Por ejemplo: for, forech, </a:t>
            </a:r>
            <a:r>
              <a:rPr lang="es-CL" sz="3600" dirty="0" err="1" smtClean="0"/>
              <a:t>while</a:t>
            </a:r>
            <a:r>
              <a:rPr lang="es-CL" sz="3600" dirty="0" smtClean="0"/>
              <a:t>, do-</a:t>
            </a:r>
            <a:r>
              <a:rPr lang="es-CL" sz="3600" dirty="0" err="1" smtClean="0"/>
              <a:t>while</a:t>
            </a:r>
            <a:r>
              <a:rPr lang="es-CL" sz="3600" dirty="0" smtClean="0"/>
              <a:t>.</a:t>
            </a:r>
          </a:p>
        </p:txBody>
      </p:sp>
      <p:pic>
        <p:nvPicPr>
          <p:cNvPr id="5" name="Imagen 4" descr="vuej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841" y="5829622"/>
            <a:ext cx="1017159" cy="102837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496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252549" y="1457555"/>
            <a:ext cx="8673737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3200" b="1" dirty="0" smtClean="0"/>
              <a:t>Directiva </a:t>
            </a:r>
            <a:r>
              <a:rPr lang="es-CL" sz="3200" b="1" dirty="0" smtClean="0">
                <a:solidFill>
                  <a:schemeClr val="accent1"/>
                </a:solidFill>
              </a:rPr>
              <a:t>v-for</a:t>
            </a:r>
          </a:p>
          <a:p>
            <a:pPr algn="just"/>
            <a:endParaRPr lang="es-CL" sz="3200" b="1" dirty="0"/>
          </a:p>
          <a:p>
            <a:pPr algn="just"/>
            <a:r>
              <a:rPr lang="es-ES_tradnl" sz="3200" b="1" dirty="0" err="1"/>
              <a:t>Foreach</a:t>
            </a:r>
            <a:r>
              <a:rPr lang="es-ES_tradnl" sz="3200" dirty="0"/>
              <a:t> </a:t>
            </a:r>
            <a:r>
              <a:rPr lang="es-ES_tradnl" sz="3200" dirty="0" smtClean="0"/>
              <a:t>(</a:t>
            </a:r>
            <a:r>
              <a:rPr lang="es-ES_tradnl" sz="3200" i="1" dirty="0" smtClean="0"/>
              <a:t>para cada…</a:t>
            </a:r>
            <a:r>
              <a:rPr lang="es-ES_tradnl" sz="3200" dirty="0" smtClean="0"/>
              <a:t>) </a:t>
            </a:r>
            <a:r>
              <a:rPr lang="es-ES_tradnl" sz="3200" dirty="0"/>
              <a:t>es un bloque </a:t>
            </a:r>
            <a:r>
              <a:rPr lang="es-ES_tradnl" sz="3200" dirty="0" smtClean="0"/>
              <a:t>repetitivo diseñado para </a:t>
            </a:r>
            <a:r>
              <a:rPr lang="es-ES_tradnl" sz="3200" dirty="0"/>
              <a:t>recorrer los elementos de una </a:t>
            </a:r>
            <a:r>
              <a:rPr lang="es-ES_tradnl" sz="3200" dirty="0" smtClean="0"/>
              <a:t>colección</a:t>
            </a:r>
          </a:p>
          <a:p>
            <a:pPr algn="just"/>
            <a:endParaRPr lang="es-ES_tradnl" sz="3200" dirty="0" smtClean="0"/>
          </a:p>
          <a:p>
            <a:pPr algn="just"/>
            <a:r>
              <a:rPr lang="es-ES_tradnl" sz="3200" dirty="0" smtClean="0"/>
              <a:t>Su poder radica principalmente en la capacidad de aplicarle un algoritmo a un conjunto de elementos</a:t>
            </a:r>
            <a:endParaRPr lang="es-ES_tradnl" sz="3200" dirty="0"/>
          </a:p>
        </p:txBody>
      </p:sp>
      <p:pic>
        <p:nvPicPr>
          <p:cNvPr id="7" name="Imagen 6" descr="vuej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289" y="5783568"/>
            <a:ext cx="1062711" cy="107443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846021" y="0"/>
            <a:ext cx="20103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400" b="1">
                <a:solidFill>
                  <a:schemeClr val="bg1"/>
                </a:solidFill>
              </a:rPr>
              <a:t>Bucles</a:t>
            </a:r>
            <a:r>
              <a:rPr lang="es-CL" sz="4400">
                <a:solidFill>
                  <a:schemeClr val="bg1"/>
                </a:solidFill>
              </a:rPr>
              <a:t> </a:t>
            </a:r>
            <a:endParaRPr lang="es-CL" sz="4400" b="1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095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454997" y="798790"/>
            <a:ext cx="827521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2400" b="1" dirty="0" smtClean="0"/>
              <a:t>		Directiva </a:t>
            </a:r>
            <a:r>
              <a:rPr lang="es-CL" sz="2400" b="1" dirty="0">
                <a:solidFill>
                  <a:schemeClr val="accent1"/>
                </a:solidFill>
              </a:rPr>
              <a:t>v-</a:t>
            </a:r>
            <a:r>
              <a:rPr lang="es-CL" sz="2400" b="1" dirty="0" err="1">
                <a:solidFill>
                  <a:schemeClr val="accent1"/>
                </a:solidFill>
              </a:rPr>
              <a:t>for</a:t>
            </a:r>
            <a:endParaRPr lang="es-CL" sz="2400" b="1" dirty="0">
              <a:solidFill>
                <a:schemeClr val="accent1"/>
              </a:solidFill>
            </a:endParaRPr>
          </a:p>
          <a:p>
            <a:pPr algn="just"/>
            <a:endParaRPr lang="es-ES_tradnl" sz="2400" dirty="0" smtClean="0"/>
          </a:p>
          <a:p>
            <a:pPr algn="just"/>
            <a:r>
              <a:rPr lang="es-ES_tradnl" sz="2400" dirty="0" smtClean="0"/>
              <a:t>Este bucle, </a:t>
            </a:r>
            <a:r>
              <a:rPr lang="es-ES_tradnl" sz="2400" dirty="0"/>
              <a:t>nos ayuda a recorrer los valores de un </a:t>
            </a:r>
            <a:r>
              <a:rPr lang="es-ES_tradnl" sz="2400" dirty="0" err="1"/>
              <a:t>array</a:t>
            </a:r>
            <a:r>
              <a:rPr lang="es-ES_tradnl" sz="2400" dirty="0"/>
              <a:t>, lo cual puede resultar muy útil </a:t>
            </a:r>
            <a:r>
              <a:rPr lang="es-ES_tradnl" sz="2400" dirty="0" smtClean="0"/>
              <a:t>para, por ejemplo, efectuar </a:t>
            </a:r>
            <a:r>
              <a:rPr lang="es-ES_tradnl" sz="2400" dirty="0"/>
              <a:t>una lectura </a:t>
            </a:r>
            <a:r>
              <a:rPr lang="es-ES_tradnl" sz="2400" dirty="0" smtClean="0"/>
              <a:t>completa del mismo</a:t>
            </a:r>
            <a:r>
              <a:rPr lang="es-ES_tradnl" sz="2400" dirty="0"/>
              <a:t>. Recordemos que un </a:t>
            </a:r>
            <a:r>
              <a:rPr lang="es-ES_tradnl" sz="2400" dirty="0" err="1"/>
              <a:t>array</a:t>
            </a:r>
            <a:r>
              <a:rPr lang="es-ES_tradnl" sz="2400" dirty="0"/>
              <a:t> es una variable que guarda un conjunto de elementos (</a:t>
            </a:r>
            <a:r>
              <a:rPr lang="es-ES_tradnl" sz="2400" dirty="0" smtClean="0"/>
              <a:t>valores</a:t>
            </a:r>
            <a:r>
              <a:rPr lang="es-ES_tradnl" sz="2400" dirty="0"/>
              <a:t>)</a:t>
            </a:r>
            <a:r>
              <a:rPr lang="es-ES_tradnl" sz="2400" dirty="0" smtClean="0"/>
              <a:t>.</a:t>
            </a:r>
          </a:p>
          <a:p>
            <a:pPr algn="just"/>
            <a:endParaRPr lang="es-ES_tradnl" sz="2400" dirty="0"/>
          </a:p>
          <a:p>
            <a:pPr algn="just"/>
            <a:r>
              <a:rPr lang="es-ES_tradnl" sz="2400" dirty="0"/>
              <a:t>La sintaxis en pseudocódigo es la siguiente</a:t>
            </a:r>
            <a:r>
              <a:rPr lang="es-ES_tradnl" sz="2400" dirty="0" smtClean="0"/>
              <a:t>:</a:t>
            </a:r>
          </a:p>
          <a:p>
            <a:pPr algn="just"/>
            <a:endParaRPr lang="es-ES_tradnl" sz="2400" dirty="0"/>
          </a:p>
          <a:p>
            <a:pPr algn="just"/>
            <a:r>
              <a:rPr lang="es-ES_tradnl" sz="2400" b="1" dirty="0" err="1">
                <a:solidFill>
                  <a:schemeClr val="accent1"/>
                </a:solidFill>
              </a:rPr>
              <a:t>paraCada</a:t>
            </a:r>
            <a:r>
              <a:rPr lang="es-ES_tradnl" sz="2400" dirty="0">
                <a:solidFill>
                  <a:schemeClr val="accent1"/>
                </a:solidFill>
              </a:rPr>
              <a:t> </a:t>
            </a:r>
            <a:r>
              <a:rPr lang="es-ES_tradnl" sz="2400" i="1" dirty="0">
                <a:solidFill>
                  <a:schemeClr val="accent1"/>
                </a:solidFill>
              </a:rPr>
              <a:t>ELEMENTO</a:t>
            </a:r>
            <a:r>
              <a:rPr lang="es-ES_tradnl" sz="2400" dirty="0">
                <a:solidFill>
                  <a:schemeClr val="accent1"/>
                </a:solidFill>
              </a:rPr>
              <a:t> </a:t>
            </a:r>
            <a:r>
              <a:rPr lang="es-ES_tradnl" sz="2400" dirty="0" smtClean="0">
                <a:solidFill>
                  <a:schemeClr val="accent1"/>
                </a:solidFill>
              </a:rPr>
              <a:t>en la </a:t>
            </a:r>
            <a:r>
              <a:rPr lang="es-ES_tradnl" sz="2400" i="1" dirty="0">
                <a:solidFill>
                  <a:schemeClr val="accent1"/>
                </a:solidFill>
              </a:rPr>
              <a:t>COLECCIÓN</a:t>
            </a:r>
            <a:r>
              <a:rPr lang="es-ES_tradnl" sz="2400" dirty="0">
                <a:solidFill>
                  <a:schemeClr val="accent1"/>
                </a:solidFill>
              </a:rPr>
              <a:t> </a:t>
            </a:r>
            <a:r>
              <a:rPr lang="es-ES_tradnl" sz="2400" dirty="0" smtClean="0">
                <a:solidFill>
                  <a:schemeClr val="accent1"/>
                </a:solidFill>
              </a:rPr>
              <a:t>hacer lo siguiente</a:t>
            </a:r>
          </a:p>
          <a:p>
            <a:pPr algn="just"/>
            <a:endParaRPr lang="es-ES_tradnl" sz="2400" dirty="0" smtClean="0">
              <a:solidFill>
                <a:schemeClr val="accent1"/>
              </a:solidFill>
            </a:endParaRPr>
          </a:p>
          <a:p>
            <a:pPr algn="just"/>
            <a:r>
              <a:rPr lang="es-ES_tradnl" sz="2400" dirty="0">
                <a:solidFill>
                  <a:schemeClr val="accent1"/>
                </a:solidFill>
              </a:rPr>
              <a:t>	</a:t>
            </a:r>
            <a:r>
              <a:rPr lang="es-ES_tradnl" sz="2400" dirty="0" smtClean="0">
                <a:solidFill>
                  <a:schemeClr val="accent1"/>
                </a:solidFill>
              </a:rPr>
              <a:t>instrucciones a realizar</a:t>
            </a:r>
          </a:p>
          <a:p>
            <a:pPr algn="just"/>
            <a:endParaRPr lang="es-ES_tradnl" sz="2400" dirty="0" smtClean="0">
              <a:solidFill>
                <a:schemeClr val="accent1"/>
              </a:solidFill>
            </a:endParaRPr>
          </a:p>
          <a:p>
            <a:pPr algn="just"/>
            <a:r>
              <a:rPr lang="es-ES_tradnl" sz="2400" dirty="0" smtClean="0">
                <a:solidFill>
                  <a:schemeClr val="accent1"/>
                </a:solidFill>
              </a:rPr>
              <a:t>fin </a:t>
            </a:r>
            <a:r>
              <a:rPr lang="es-ES_tradnl" sz="2400" b="1" dirty="0" err="1" smtClean="0">
                <a:solidFill>
                  <a:schemeClr val="accent1"/>
                </a:solidFill>
              </a:rPr>
              <a:t>paraCada</a:t>
            </a:r>
            <a:endParaRPr lang="es-ES_tradnl" sz="2400" b="1" dirty="0">
              <a:solidFill>
                <a:schemeClr val="accent1"/>
              </a:solidFill>
            </a:endParaRPr>
          </a:p>
        </p:txBody>
      </p:sp>
      <p:pic>
        <p:nvPicPr>
          <p:cNvPr id="7" name="Imagen 6" descr="vuej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20" y="6021292"/>
            <a:ext cx="827580" cy="83670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846021" y="0"/>
            <a:ext cx="20103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400" b="1">
                <a:solidFill>
                  <a:schemeClr val="bg1"/>
                </a:solidFill>
              </a:rPr>
              <a:t>Bucles</a:t>
            </a:r>
            <a:r>
              <a:rPr lang="es-CL" sz="4400">
                <a:solidFill>
                  <a:schemeClr val="bg1"/>
                </a:solidFill>
              </a:rPr>
              <a:t> </a:t>
            </a:r>
            <a:endParaRPr lang="es-CL" sz="4400" b="1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818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712033" y="1457555"/>
            <a:ext cx="81321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L" dirty="0"/>
          </a:p>
          <a:p>
            <a:pPr algn="just"/>
            <a:endParaRPr lang="es-CL" dirty="0"/>
          </a:p>
          <a:p>
            <a:pPr algn="just"/>
            <a:r>
              <a:rPr lang="es-CL" dirty="0"/>
              <a:t> </a:t>
            </a:r>
            <a:endParaRPr lang="es-ES_tradnl" dirty="0"/>
          </a:p>
        </p:txBody>
      </p:sp>
      <p:sp>
        <p:nvSpPr>
          <p:cNvPr id="4" name="Rectángulo 3"/>
          <p:cNvSpPr/>
          <p:nvPr/>
        </p:nvSpPr>
        <p:spPr>
          <a:xfrm>
            <a:off x="1071582" y="925387"/>
            <a:ext cx="6970567" cy="20928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dirty="0" smtClean="0"/>
              <a:t>&lt;</a:t>
            </a:r>
            <a:r>
              <a:rPr lang="en-US" sz="2600" dirty="0"/>
              <a:t>h1&gt;{{ </a:t>
            </a:r>
            <a:r>
              <a:rPr lang="en-US" sz="2600" dirty="0" err="1"/>
              <a:t>producto</a:t>
            </a:r>
            <a:r>
              <a:rPr lang="en-US" sz="2600" dirty="0"/>
              <a:t> }}&lt;/h1&gt;</a:t>
            </a:r>
          </a:p>
          <a:p>
            <a:r>
              <a:rPr lang="en-US" sz="2600" dirty="0" smtClean="0"/>
              <a:t>&lt;</a:t>
            </a:r>
            <a:r>
              <a:rPr lang="en-US" sz="2600" dirty="0"/>
              <a:t>p&gt;</a:t>
            </a:r>
            <a:r>
              <a:rPr lang="en-US" sz="2600" dirty="0" err="1"/>
              <a:t>Mi</a:t>
            </a:r>
            <a:r>
              <a:rPr lang="en-US" sz="2600" dirty="0"/>
              <a:t> primer {{ </a:t>
            </a:r>
            <a:r>
              <a:rPr lang="en-US" sz="2600" dirty="0" err="1"/>
              <a:t>producto</a:t>
            </a:r>
            <a:r>
              <a:rPr lang="en-US" sz="2600" dirty="0"/>
              <a:t> }} con </a:t>
            </a:r>
            <a:r>
              <a:rPr lang="en-US" sz="2600" dirty="0" err="1"/>
              <a:t>VueJs</a:t>
            </a:r>
            <a:r>
              <a:rPr lang="en-US" sz="2600" dirty="0"/>
              <a:t>&lt;/p&gt;</a:t>
            </a:r>
          </a:p>
          <a:p>
            <a:r>
              <a:rPr lang="en-US" sz="2600" dirty="0" smtClean="0"/>
              <a:t>&lt;</a:t>
            </a:r>
            <a:r>
              <a:rPr lang="en-US" sz="2600" dirty="0" err="1"/>
              <a:t>ul</a:t>
            </a:r>
            <a:r>
              <a:rPr lang="en-US" sz="2600" dirty="0"/>
              <a:t>&gt;</a:t>
            </a:r>
          </a:p>
          <a:p>
            <a:r>
              <a:rPr lang="en-US" sz="2600" dirty="0" smtClean="0"/>
              <a:t>	&lt;li </a:t>
            </a:r>
            <a:r>
              <a:rPr lang="en-US" sz="2600" dirty="0">
                <a:solidFill>
                  <a:srgbClr val="00B0F0"/>
                </a:solidFill>
              </a:rPr>
              <a:t>v-for</a:t>
            </a:r>
            <a:r>
              <a:rPr lang="en-US" sz="2600" dirty="0" smtClean="0"/>
              <a:t>="</a:t>
            </a:r>
            <a:r>
              <a:rPr lang="en-US" sz="2600" b="1" dirty="0" err="1" smtClean="0">
                <a:solidFill>
                  <a:schemeClr val="accent2"/>
                </a:solidFill>
              </a:rPr>
              <a:t>detalle</a:t>
            </a:r>
            <a:r>
              <a:rPr lang="en-US" sz="2600" dirty="0" smtClean="0"/>
              <a:t> </a:t>
            </a:r>
            <a:r>
              <a:rPr lang="en-US" sz="2600" dirty="0" smtClean="0"/>
              <a:t>of </a:t>
            </a:r>
            <a:r>
              <a:rPr lang="en-US" sz="2600" b="1" dirty="0" err="1" smtClean="0">
                <a:solidFill>
                  <a:schemeClr val="accent6">
                    <a:lumMod val="75000"/>
                  </a:schemeClr>
                </a:solidFill>
              </a:rPr>
              <a:t>lista</a:t>
            </a:r>
            <a:r>
              <a:rPr lang="en-US" sz="2600" dirty="0" smtClean="0"/>
              <a:t>"&gt;{{ </a:t>
            </a:r>
            <a:r>
              <a:rPr lang="en-US" sz="2600" b="1" dirty="0" err="1" smtClean="0">
                <a:solidFill>
                  <a:schemeClr val="accent2"/>
                </a:solidFill>
              </a:rPr>
              <a:t>detalle</a:t>
            </a:r>
            <a:r>
              <a:rPr lang="en-US" sz="2600" b="1" dirty="0" smtClean="0"/>
              <a:t> </a:t>
            </a:r>
            <a:r>
              <a:rPr lang="en-US" sz="2600" dirty="0" smtClean="0"/>
              <a:t>}} </a:t>
            </a:r>
            <a:r>
              <a:rPr lang="en-US" sz="2600" dirty="0"/>
              <a:t>&lt;/li&gt;</a:t>
            </a:r>
          </a:p>
          <a:p>
            <a:r>
              <a:rPr lang="en-US" sz="2600" dirty="0" smtClean="0"/>
              <a:t>&lt;/</a:t>
            </a:r>
            <a:r>
              <a:rPr lang="en-US" sz="2600" dirty="0" err="1"/>
              <a:t>ul</a:t>
            </a:r>
            <a:r>
              <a:rPr lang="en-US" sz="2600" dirty="0"/>
              <a:t>&gt;</a:t>
            </a:r>
            <a:endParaRPr lang="es-ES" sz="2600" dirty="0"/>
          </a:p>
        </p:txBody>
      </p:sp>
      <p:pic>
        <p:nvPicPr>
          <p:cNvPr id="7" name="Imagen 6" descr="vuej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460" y="5959660"/>
            <a:ext cx="888540" cy="89834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712033" y="12175"/>
            <a:ext cx="25995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s-CL" sz="3200" b="1" dirty="0">
                <a:solidFill>
                  <a:schemeClr val="bg1"/>
                </a:solidFill>
              </a:rPr>
              <a:t>Directiva </a:t>
            </a:r>
            <a:r>
              <a:rPr lang="es-CL" sz="3200" b="1" dirty="0">
                <a:solidFill>
                  <a:srgbClr val="00B0F0"/>
                </a:solidFill>
              </a:rPr>
              <a:t>v-</a:t>
            </a:r>
            <a:r>
              <a:rPr lang="es-CL" sz="3200" b="1" dirty="0" err="1">
                <a:solidFill>
                  <a:srgbClr val="00B0F0"/>
                </a:solidFill>
              </a:rPr>
              <a:t>for</a:t>
            </a:r>
            <a:endParaRPr lang="es-CL" sz="3200" b="1" dirty="0">
              <a:solidFill>
                <a:srgbClr val="00B0F0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843976" y="3465957"/>
            <a:ext cx="7425781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ES" sz="2600" dirty="0" err="1" smtClean="0"/>
              <a:t>var</a:t>
            </a:r>
            <a:r>
              <a:rPr lang="es-ES" sz="2600" dirty="0" smtClean="0"/>
              <a:t> </a:t>
            </a:r>
            <a:r>
              <a:rPr lang="es-ES" sz="2600" dirty="0"/>
              <a:t>app = new </a:t>
            </a:r>
            <a:r>
              <a:rPr lang="es-ES" sz="2600" dirty="0" err="1"/>
              <a:t>Vue</a:t>
            </a:r>
            <a:r>
              <a:rPr lang="es-ES" sz="2600" dirty="0"/>
              <a:t>({</a:t>
            </a:r>
          </a:p>
          <a:p>
            <a:r>
              <a:rPr lang="es-ES" sz="2600" dirty="0" smtClean="0"/>
              <a:t>	el</a:t>
            </a:r>
            <a:r>
              <a:rPr lang="es-ES" sz="2600" dirty="0"/>
              <a:t>: '#app',</a:t>
            </a:r>
          </a:p>
          <a:p>
            <a:r>
              <a:rPr lang="es-ES" sz="2600" dirty="0" smtClean="0"/>
              <a:t>	data</a:t>
            </a:r>
            <a:r>
              <a:rPr lang="es-ES" sz="2600" dirty="0"/>
              <a:t>: {</a:t>
            </a:r>
          </a:p>
          <a:p>
            <a:r>
              <a:rPr lang="es-ES" sz="2600" dirty="0" smtClean="0"/>
              <a:t>		producto</a:t>
            </a:r>
            <a:r>
              <a:rPr lang="es-ES" sz="2600" dirty="0"/>
              <a:t>: 'Café</a:t>
            </a:r>
            <a:r>
              <a:rPr lang="es-ES" sz="2600" dirty="0" smtClean="0"/>
              <a:t>',</a:t>
            </a:r>
            <a:endParaRPr lang="es-ES" sz="2600" dirty="0"/>
          </a:p>
          <a:p>
            <a:r>
              <a:rPr lang="es-ES" sz="2600" dirty="0" smtClean="0">
                <a:solidFill>
                  <a:srgbClr val="ED7D31"/>
                </a:solidFill>
              </a:rPr>
              <a:t>		</a:t>
            </a:r>
            <a:r>
              <a:rPr lang="es-ES" sz="2600" dirty="0" smtClean="0"/>
              <a:t>foto: </a:t>
            </a:r>
            <a:r>
              <a:rPr lang="es-ES" sz="2600" dirty="0"/>
              <a:t>'</a:t>
            </a:r>
            <a:r>
              <a:rPr lang="es-ES" sz="2600" dirty="0" err="1"/>
              <a:t>img</a:t>
            </a:r>
            <a:r>
              <a:rPr lang="es-ES" sz="2600" dirty="0"/>
              <a:t>/cafe.jpg',</a:t>
            </a:r>
          </a:p>
          <a:p>
            <a:r>
              <a:rPr lang="es-ES" sz="2600" dirty="0"/>
              <a:t>	</a:t>
            </a:r>
            <a:r>
              <a:rPr lang="es-ES" sz="2600" dirty="0" smtClean="0"/>
              <a:t>	</a:t>
            </a:r>
            <a:r>
              <a:rPr lang="es-ES" sz="2600" b="1" dirty="0" smtClean="0">
                <a:solidFill>
                  <a:schemeClr val="accent6">
                    <a:lumMod val="75000"/>
                  </a:schemeClr>
                </a:solidFill>
              </a:rPr>
              <a:t>lista</a:t>
            </a:r>
            <a:r>
              <a:rPr lang="es-ES" sz="2600" dirty="0" smtClean="0"/>
              <a:t>: ['</a:t>
            </a:r>
            <a:r>
              <a:rPr lang="es-ES" sz="2600" dirty="0" err="1" smtClean="0"/>
              <a:t>Expresso</a:t>
            </a:r>
            <a:r>
              <a:rPr lang="es-ES" sz="2600" dirty="0" smtClean="0"/>
              <a:t>', 'Capuchino', '</a:t>
            </a:r>
            <a:r>
              <a:rPr lang="es-ES" sz="2600" dirty="0" err="1" smtClean="0"/>
              <a:t>Mocachino</a:t>
            </a:r>
            <a:r>
              <a:rPr lang="es-ES" sz="2600" dirty="0" smtClean="0"/>
              <a:t>']</a:t>
            </a:r>
            <a:endParaRPr lang="es-ES" sz="2600" dirty="0"/>
          </a:p>
          <a:p>
            <a:r>
              <a:rPr lang="es-ES" sz="2600" dirty="0" smtClean="0"/>
              <a:t>	}</a:t>
            </a:r>
            <a:endParaRPr lang="es-ES" sz="2600" dirty="0"/>
          </a:p>
          <a:p>
            <a:r>
              <a:rPr lang="es-ES" sz="2600" dirty="0"/>
              <a:t>})</a:t>
            </a:r>
          </a:p>
        </p:txBody>
      </p:sp>
      <p:cxnSp>
        <p:nvCxnSpPr>
          <p:cNvPr id="6" name="Conector recto 5"/>
          <p:cNvCxnSpPr/>
          <p:nvPr/>
        </p:nvCxnSpPr>
        <p:spPr>
          <a:xfrm>
            <a:off x="712033" y="3209904"/>
            <a:ext cx="76896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64536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712033" y="1457555"/>
            <a:ext cx="81321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L" dirty="0"/>
          </a:p>
          <a:p>
            <a:pPr algn="just"/>
            <a:endParaRPr lang="es-CL" dirty="0"/>
          </a:p>
          <a:p>
            <a:pPr algn="just"/>
            <a:r>
              <a:rPr lang="es-CL" dirty="0"/>
              <a:t> </a:t>
            </a:r>
            <a:endParaRPr lang="es-ES_tradnl" dirty="0"/>
          </a:p>
        </p:txBody>
      </p:sp>
      <p:pic>
        <p:nvPicPr>
          <p:cNvPr id="7" name="Imagen 6" descr="vuej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752" y="5942768"/>
            <a:ext cx="905248" cy="915232"/>
          </a:xfrm>
          <a:prstGeom prst="rect">
            <a:avLst/>
          </a:prstGeom>
        </p:spPr>
      </p:pic>
      <p:pic>
        <p:nvPicPr>
          <p:cNvPr id="2" name="Imagen 1" descr="Captura de pantalla 2019-11-04 a las 7.54.08 p.m.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40" r="71007" b="23890"/>
          <a:stretch/>
        </p:blipFill>
        <p:spPr>
          <a:xfrm>
            <a:off x="3030232" y="1623018"/>
            <a:ext cx="3495766" cy="464737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846021" y="0"/>
            <a:ext cx="20103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400" b="1">
                <a:solidFill>
                  <a:schemeClr val="bg1"/>
                </a:solidFill>
              </a:rPr>
              <a:t>Bucles</a:t>
            </a:r>
            <a:r>
              <a:rPr lang="es-CL" sz="4400">
                <a:solidFill>
                  <a:schemeClr val="bg1"/>
                </a:solidFill>
              </a:rPr>
              <a:t> </a:t>
            </a:r>
            <a:endParaRPr lang="es-CL" sz="4400" b="1">
              <a:solidFill>
                <a:schemeClr val="bg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945861" y="819087"/>
            <a:ext cx="25995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s-CL" sz="3200" b="1" dirty="0"/>
              <a:t>Directiva </a:t>
            </a:r>
            <a:r>
              <a:rPr lang="es-CL" sz="3200" b="1" dirty="0">
                <a:solidFill>
                  <a:schemeClr val="accent1"/>
                </a:solidFill>
              </a:rPr>
              <a:t>v-</a:t>
            </a:r>
            <a:r>
              <a:rPr lang="es-CL" sz="3200" b="1" dirty="0" err="1">
                <a:solidFill>
                  <a:schemeClr val="accent1"/>
                </a:solidFill>
              </a:rPr>
              <a:t>for</a:t>
            </a:r>
            <a:endParaRPr lang="es-CL" sz="3200" b="1" dirty="0">
              <a:solidFill>
                <a:schemeClr val="accent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446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712033" y="1457555"/>
            <a:ext cx="81321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L" dirty="0"/>
          </a:p>
          <a:p>
            <a:pPr algn="just"/>
            <a:endParaRPr lang="es-CL" dirty="0"/>
          </a:p>
          <a:p>
            <a:pPr algn="just"/>
            <a:r>
              <a:rPr lang="es-CL" dirty="0"/>
              <a:t> </a:t>
            </a:r>
            <a:endParaRPr lang="es-ES_tradnl" dirty="0"/>
          </a:p>
        </p:txBody>
      </p:sp>
      <p:sp>
        <p:nvSpPr>
          <p:cNvPr id="4" name="Rectángulo 3"/>
          <p:cNvSpPr/>
          <p:nvPr/>
        </p:nvSpPr>
        <p:spPr>
          <a:xfrm>
            <a:off x="712033" y="2374854"/>
            <a:ext cx="756111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4000" dirty="0"/>
              <a:t>C</a:t>
            </a:r>
            <a:r>
              <a:rPr lang="es-ES_tradnl" sz="4000" dirty="0" smtClean="0"/>
              <a:t>uando </a:t>
            </a:r>
            <a:r>
              <a:rPr lang="es-ES_tradnl" sz="4000" dirty="0"/>
              <a:t>trabajamos con la directiva </a:t>
            </a:r>
            <a:r>
              <a:rPr lang="es-ES_tradnl" sz="4000" dirty="0">
                <a:solidFill>
                  <a:schemeClr val="accent1"/>
                </a:solidFill>
              </a:rPr>
              <a:t>v-</a:t>
            </a:r>
            <a:r>
              <a:rPr lang="es-ES_tradnl" sz="4000" dirty="0" err="1" smtClean="0">
                <a:solidFill>
                  <a:schemeClr val="accent1"/>
                </a:solidFill>
              </a:rPr>
              <a:t>for</a:t>
            </a:r>
            <a:r>
              <a:rPr lang="es-ES_tradnl" sz="4000" dirty="0"/>
              <a:t>,</a:t>
            </a:r>
            <a:r>
              <a:rPr lang="es-ES_tradnl" sz="4000" dirty="0" smtClean="0"/>
              <a:t> podemos </a:t>
            </a:r>
            <a:r>
              <a:rPr lang="es-ES_tradnl" sz="4000" dirty="0"/>
              <a:t>iterar un arreglo con objetos para acceder a todos sus elementos</a:t>
            </a:r>
            <a:r>
              <a:rPr lang="es-ES_tradnl" sz="4000" dirty="0" smtClean="0"/>
              <a:t>.</a:t>
            </a:r>
            <a:endParaRPr lang="es-ES" sz="4000" dirty="0"/>
          </a:p>
        </p:txBody>
      </p:sp>
      <p:pic>
        <p:nvPicPr>
          <p:cNvPr id="7" name="Imagen 6" descr="vuej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021" y="5651863"/>
            <a:ext cx="1192979" cy="1206137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1121336" y="928832"/>
            <a:ext cx="3780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s-CL" b="1" dirty="0"/>
              <a:t>Directiva </a:t>
            </a:r>
            <a:r>
              <a:rPr lang="es-CL" b="1" dirty="0">
                <a:solidFill>
                  <a:schemeClr val="accent1"/>
                </a:solidFill>
              </a:rPr>
              <a:t>v-</a:t>
            </a:r>
            <a:r>
              <a:rPr lang="es-CL" b="1" dirty="0" smtClean="0">
                <a:solidFill>
                  <a:schemeClr val="accent1"/>
                </a:solidFill>
              </a:rPr>
              <a:t>for</a:t>
            </a:r>
            <a:r>
              <a:rPr lang="es-CL" b="1" dirty="0" smtClean="0">
                <a:solidFill>
                  <a:srgbClr val="ED7D31"/>
                </a:solidFill>
              </a:rPr>
              <a:t> con arreglo de Objetos</a:t>
            </a:r>
            <a:endParaRPr lang="es-CL" b="1" dirty="0">
              <a:solidFill>
                <a:srgbClr val="ED7D3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846021" y="0"/>
            <a:ext cx="20103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400" b="1">
                <a:solidFill>
                  <a:schemeClr val="bg1"/>
                </a:solidFill>
              </a:rPr>
              <a:t>Bucles</a:t>
            </a:r>
            <a:r>
              <a:rPr lang="es-CL" sz="4400">
                <a:solidFill>
                  <a:schemeClr val="bg1"/>
                </a:solidFill>
              </a:rPr>
              <a:t> </a:t>
            </a:r>
            <a:endParaRPr lang="es-CL" sz="4400" b="1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953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018225" y="888956"/>
            <a:ext cx="7385546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smtClean="0"/>
              <a:t>Ejemplo: Una lista de artículos escolares en una tabla </a:t>
            </a:r>
            <a:r>
              <a:rPr lang="es-ES_tradnl" dirty="0" err="1" smtClean="0"/>
              <a:t>html</a:t>
            </a:r>
            <a:r>
              <a:rPr lang="es-ES_tradnl" dirty="0" smtClean="0"/>
              <a:t>:</a:t>
            </a:r>
          </a:p>
          <a:p>
            <a:endParaRPr lang="es-ES_tradnl" dirty="0" smtClean="0"/>
          </a:p>
          <a:p>
            <a:r>
              <a:rPr lang="es-ES_tradnl" sz="2000" dirty="0"/>
              <a:t>&lt;div id="</a:t>
            </a:r>
            <a:r>
              <a:rPr lang="es-ES_tradnl" sz="2000" dirty="0" err="1"/>
              <a:t>aplicacion</a:t>
            </a:r>
            <a:r>
              <a:rPr lang="es-ES_tradnl" sz="2000" dirty="0"/>
              <a:t>"&gt;</a:t>
            </a:r>
          </a:p>
          <a:p>
            <a:r>
              <a:rPr lang="es-ES_tradnl" sz="2000" dirty="0" smtClean="0"/>
              <a:t>	&lt;</a:t>
            </a:r>
            <a:r>
              <a:rPr lang="es-ES_tradnl" sz="2000" dirty="0" err="1"/>
              <a:t>table</a:t>
            </a:r>
            <a:r>
              <a:rPr lang="es-ES_tradnl" sz="2000" dirty="0"/>
              <a:t> </a:t>
            </a:r>
            <a:r>
              <a:rPr lang="es-ES_tradnl" sz="2000" dirty="0" err="1"/>
              <a:t>border</a:t>
            </a:r>
            <a:r>
              <a:rPr lang="es-ES_tradnl" sz="2000" dirty="0"/>
              <a:t>="1"&gt;</a:t>
            </a:r>
          </a:p>
          <a:p>
            <a:pPr lvl="1"/>
            <a:r>
              <a:rPr lang="es-ES_tradnl" sz="2000" dirty="0" smtClean="0"/>
              <a:t>	&lt;</a:t>
            </a:r>
            <a:r>
              <a:rPr lang="es-ES_tradnl" sz="2000" dirty="0" err="1"/>
              <a:t>tr</a:t>
            </a:r>
            <a:r>
              <a:rPr lang="es-ES_tradnl" sz="2000" dirty="0" smtClean="0"/>
              <a:t>&gt;</a:t>
            </a:r>
          </a:p>
          <a:p>
            <a:pPr lvl="1"/>
            <a:r>
              <a:rPr lang="es-ES_tradnl" sz="2000" dirty="0" smtClean="0"/>
              <a:t>		&lt;</a:t>
            </a:r>
            <a:r>
              <a:rPr lang="es-ES_tradnl" sz="2000" dirty="0" err="1"/>
              <a:t>td</a:t>
            </a:r>
            <a:r>
              <a:rPr lang="es-ES_tradnl" sz="2000" dirty="0"/>
              <a:t>&gt;Código&lt;/</a:t>
            </a:r>
            <a:r>
              <a:rPr lang="es-ES_tradnl" sz="2000" dirty="0" err="1"/>
              <a:t>td</a:t>
            </a:r>
            <a:r>
              <a:rPr lang="es-ES_tradnl" sz="2000" dirty="0" smtClean="0"/>
              <a:t>&gt;</a:t>
            </a:r>
          </a:p>
          <a:p>
            <a:pPr lvl="1"/>
            <a:r>
              <a:rPr lang="es-ES_tradnl" sz="2000" dirty="0"/>
              <a:t>	</a:t>
            </a:r>
            <a:r>
              <a:rPr lang="es-ES_tradnl" sz="2000" dirty="0" smtClean="0"/>
              <a:t>	&lt;</a:t>
            </a:r>
            <a:r>
              <a:rPr lang="es-ES_tradnl" sz="2000" dirty="0" err="1"/>
              <a:t>td</a:t>
            </a:r>
            <a:r>
              <a:rPr lang="es-ES_tradnl" sz="2000" dirty="0"/>
              <a:t>&gt;Descripción&lt;/</a:t>
            </a:r>
            <a:r>
              <a:rPr lang="es-ES_tradnl" sz="2000" dirty="0" err="1"/>
              <a:t>td</a:t>
            </a:r>
            <a:r>
              <a:rPr lang="es-ES_tradnl" sz="2000" dirty="0" smtClean="0"/>
              <a:t>&gt;</a:t>
            </a:r>
          </a:p>
          <a:p>
            <a:pPr lvl="1"/>
            <a:r>
              <a:rPr lang="es-ES_tradnl" sz="2000" dirty="0"/>
              <a:t>	</a:t>
            </a:r>
            <a:r>
              <a:rPr lang="es-ES_tradnl" sz="2000" dirty="0" smtClean="0"/>
              <a:t>	&lt;</a:t>
            </a:r>
            <a:r>
              <a:rPr lang="es-ES_tradnl" sz="2000" dirty="0" err="1"/>
              <a:t>td</a:t>
            </a:r>
            <a:r>
              <a:rPr lang="es-ES_tradnl" sz="2000" dirty="0"/>
              <a:t>&gt;Precio&lt;/</a:t>
            </a:r>
            <a:r>
              <a:rPr lang="es-ES_tradnl" sz="2000" dirty="0" err="1"/>
              <a:t>td</a:t>
            </a:r>
            <a:r>
              <a:rPr lang="es-ES_tradnl" sz="2000" dirty="0" smtClean="0"/>
              <a:t>&gt;</a:t>
            </a:r>
          </a:p>
          <a:p>
            <a:pPr lvl="1"/>
            <a:r>
              <a:rPr lang="es-ES_tradnl" sz="2000" dirty="0"/>
              <a:t>	</a:t>
            </a:r>
            <a:r>
              <a:rPr lang="es-ES_tradnl" sz="2000" dirty="0" smtClean="0"/>
              <a:t>&lt;/</a:t>
            </a:r>
            <a:r>
              <a:rPr lang="es-ES_tradnl" sz="2000" dirty="0" err="1"/>
              <a:t>tr</a:t>
            </a:r>
            <a:r>
              <a:rPr lang="es-ES_tradnl" sz="2000" dirty="0"/>
              <a:t>&gt;</a:t>
            </a:r>
          </a:p>
          <a:p>
            <a:pPr lvl="1"/>
            <a:r>
              <a:rPr lang="es-ES_tradnl" sz="2000" dirty="0" smtClean="0"/>
              <a:t>	&lt;</a:t>
            </a:r>
            <a:r>
              <a:rPr lang="es-ES_tradnl" sz="2000" dirty="0" err="1"/>
              <a:t>template</a:t>
            </a:r>
            <a:r>
              <a:rPr lang="es-ES_tradnl" sz="2000" dirty="0"/>
              <a:t> </a:t>
            </a:r>
            <a:r>
              <a:rPr lang="es-ES_tradnl" sz="2000" dirty="0">
                <a:solidFill>
                  <a:schemeClr val="accent1"/>
                </a:solidFill>
              </a:rPr>
              <a:t>v-</a:t>
            </a:r>
            <a:r>
              <a:rPr lang="es-ES_tradnl" sz="2000" dirty="0" err="1">
                <a:solidFill>
                  <a:schemeClr val="accent1"/>
                </a:solidFill>
              </a:rPr>
              <a:t>for</a:t>
            </a:r>
            <a:r>
              <a:rPr lang="es-ES_tradnl" sz="2000" dirty="0"/>
              <a:t>="</a:t>
            </a:r>
            <a:r>
              <a:rPr lang="es-ES_tradnl" sz="2000" dirty="0">
                <a:solidFill>
                  <a:schemeClr val="accent6"/>
                </a:solidFill>
              </a:rPr>
              <a:t>articulo</a:t>
            </a:r>
            <a:r>
              <a:rPr lang="es-ES_tradnl" sz="2000" dirty="0"/>
              <a:t> in </a:t>
            </a:r>
            <a:r>
              <a:rPr lang="es-ES_tradnl" sz="2000" dirty="0" err="1">
                <a:solidFill>
                  <a:schemeClr val="accent2"/>
                </a:solidFill>
              </a:rPr>
              <a:t>articulos</a:t>
            </a:r>
            <a:r>
              <a:rPr lang="es-ES_tradnl" sz="2000" dirty="0"/>
              <a:t>"&gt;</a:t>
            </a:r>
          </a:p>
          <a:p>
            <a:pPr lvl="1"/>
            <a:r>
              <a:rPr lang="es-ES_tradnl" sz="2000" dirty="0" smtClean="0"/>
              <a:t>		&lt;</a:t>
            </a:r>
            <a:r>
              <a:rPr lang="es-ES_tradnl" sz="2000" dirty="0" err="1"/>
              <a:t>tr</a:t>
            </a:r>
            <a:r>
              <a:rPr lang="es-ES_tradnl" sz="2000" dirty="0"/>
              <a:t>&gt;</a:t>
            </a:r>
          </a:p>
          <a:p>
            <a:pPr lvl="1"/>
            <a:r>
              <a:rPr lang="es-ES_tradnl" sz="2000" dirty="0" smtClean="0"/>
              <a:t>			&lt;</a:t>
            </a:r>
            <a:r>
              <a:rPr lang="es-ES_tradnl" sz="2000" dirty="0" err="1"/>
              <a:t>td</a:t>
            </a:r>
            <a:r>
              <a:rPr lang="es-ES_tradnl" sz="2000" dirty="0"/>
              <a:t>&gt;{{</a:t>
            </a:r>
            <a:r>
              <a:rPr lang="es-ES_tradnl" sz="2000" dirty="0" err="1">
                <a:solidFill>
                  <a:schemeClr val="accent6"/>
                </a:solidFill>
              </a:rPr>
              <a:t>articulo</a:t>
            </a:r>
            <a:r>
              <a:rPr lang="es-ES_tradnl" sz="2000" dirty="0" err="1"/>
              <a:t>.codigo</a:t>
            </a:r>
            <a:r>
              <a:rPr lang="es-ES_tradnl" sz="2000" dirty="0"/>
              <a:t>}}&lt;/</a:t>
            </a:r>
            <a:r>
              <a:rPr lang="es-ES_tradnl" sz="2000" dirty="0" err="1"/>
              <a:t>td</a:t>
            </a:r>
            <a:r>
              <a:rPr lang="es-ES_tradnl" sz="2000" dirty="0"/>
              <a:t>&gt;</a:t>
            </a:r>
          </a:p>
          <a:p>
            <a:pPr lvl="1"/>
            <a:r>
              <a:rPr lang="es-ES_tradnl" sz="2000" dirty="0" smtClean="0"/>
              <a:t>			&lt;</a:t>
            </a:r>
            <a:r>
              <a:rPr lang="es-ES_tradnl" sz="2000" dirty="0" err="1"/>
              <a:t>td</a:t>
            </a:r>
            <a:r>
              <a:rPr lang="es-ES_tradnl" sz="2000" dirty="0"/>
              <a:t>&gt;{{</a:t>
            </a:r>
            <a:r>
              <a:rPr lang="es-ES_tradnl" sz="2000" dirty="0" err="1">
                <a:solidFill>
                  <a:schemeClr val="accent6"/>
                </a:solidFill>
              </a:rPr>
              <a:t>articulo</a:t>
            </a:r>
            <a:r>
              <a:rPr lang="es-ES_tradnl" sz="2000" dirty="0" err="1"/>
              <a:t>.descripcion</a:t>
            </a:r>
            <a:r>
              <a:rPr lang="es-ES_tradnl" sz="2000" dirty="0"/>
              <a:t>}}&lt;/</a:t>
            </a:r>
            <a:r>
              <a:rPr lang="es-ES_tradnl" sz="2000" dirty="0" err="1"/>
              <a:t>td</a:t>
            </a:r>
            <a:r>
              <a:rPr lang="es-ES_tradnl" sz="2000" dirty="0"/>
              <a:t>&gt;</a:t>
            </a:r>
          </a:p>
          <a:p>
            <a:pPr lvl="1"/>
            <a:r>
              <a:rPr lang="es-ES_tradnl" sz="2000" dirty="0" smtClean="0"/>
              <a:t>			&lt;</a:t>
            </a:r>
            <a:r>
              <a:rPr lang="es-ES_tradnl" sz="2000" dirty="0" err="1"/>
              <a:t>td</a:t>
            </a:r>
            <a:r>
              <a:rPr lang="es-ES_tradnl" sz="2000" dirty="0"/>
              <a:t>&gt;{{</a:t>
            </a:r>
            <a:r>
              <a:rPr lang="es-ES_tradnl" sz="2000" dirty="0" err="1">
                <a:solidFill>
                  <a:schemeClr val="accent6"/>
                </a:solidFill>
              </a:rPr>
              <a:t>articulo</a:t>
            </a:r>
            <a:r>
              <a:rPr lang="es-ES_tradnl" sz="2000" dirty="0" err="1"/>
              <a:t>.precio</a:t>
            </a:r>
            <a:r>
              <a:rPr lang="es-ES_tradnl" sz="2000" dirty="0"/>
              <a:t>}}&lt;/</a:t>
            </a:r>
            <a:r>
              <a:rPr lang="es-ES_tradnl" sz="2000" dirty="0" err="1"/>
              <a:t>td</a:t>
            </a:r>
            <a:r>
              <a:rPr lang="es-ES_tradnl" sz="2000" dirty="0"/>
              <a:t>&gt;</a:t>
            </a:r>
          </a:p>
          <a:p>
            <a:pPr lvl="1"/>
            <a:r>
              <a:rPr lang="es-ES_tradnl" sz="2000" dirty="0" smtClean="0"/>
              <a:t>		&lt;/</a:t>
            </a:r>
            <a:r>
              <a:rPr lang="es-ES_tradnl" sz="2000" dirty="0" err="1"/>
              <a:t>tr</a:t>
            </a:r>
            <a:r>
              <a:rPr lang="es-ES_tradnl" sz="2000" dirty="0"/>
              <a:t>&gt;</a:t>
            </a:r>
          </a:p>
          <a:p>
            <a:pPr lvl="1"/>
            <a:r>
              <a:rPr lang="es-ES_tradnl" sz="2000" dirty="0" smtClean="0"/>
              <a:t>	&lt;/</a:t>
            </a:r>
            <a:r>
              <a:rPr lang="es-ES_tradnl" sz="2000" dirty="0" err="1"/>
              <a:t>template</a:t>
            </a:r>
            <a:r>
              <a:rPr lang="es-ES_tradnl" sz="2000" dirty="0"/>
              <a:t>&gt;</a:t>
            </a:r>
          </a:p>
          <a:p>
            <a:r>
              <a:rPr lang="es-ES_tradnl" sz="2000" dirty="0" smtClean="0"/>
              <a:t>	&lt;/</a:t>
            </a:r>
            <a:r>
              <a:rPr lang="es-ES_tradnl" sz="2000" dirty="0" err="1"/>
              <a:t>table</a:t>
            </a:r>
            <a:r>
              <a:rPr lang="es-ES_tradnl" sz="2000" dirty="0"/>
              <a:t>&gt;</a:t>
            </a:r>
          </a:p>
          <a:p>
            <a:r>
              <a:rPr lang="es-ES_tradnl" sz="2000" dirty="0" smtClean="0"/>
              <a:t>&lt;/</a:t>
            </a:r>
            <a:r>
              <a:rPr lang="es-ES_tradnl" sz="2000" dirty="0"/>
              <a:t>div</a:t>
            </a:r>
            <a:r>
              <a:rPr lang="es-ES_tradnl" sz="2000" dirty="0" smtClean="0"/>
              <a:t>&gt;</a:t>
            </a:r>
            <a:endParaRPr lang="es-ES_tradnl" sz="2400" dirty="0"/>
          </a:p>
        </p:txBody>
      </p:sp>
      <p:pic>
        <p:nvPicPr>
          <p:cNvPr id="7" name="Imagen 6" descr="vuej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616" y="5855682"/>
            <a:ext cx="991384" cy="1002318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598250" y="68298"/>
            <a:ext cx="57590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2800" b="1" dirty="0">
                <a:solidFill>
                  <a:schemeClr val="bg1"/>
                </a:solidFill>
              </a:rPr>
              <a:t>Directiva</a:t>
            </a:r>
            <a:r>
              <a:rPr lang="es-CL" sz="2800" b="1" dirty="0"/>
              <a:t> </a:t>
            </a:r>
            <a:r>
              <a:rPr lang="es-CL" sz="2800" b="1" dirty="0">
                <a:solidFill>
                  <a:schemeClr val="accent1"/>
                </a:solidFill>
              </a:rPr>
              <a:t>v-</a:t>
            </a:r>
            <a:r>
              <a:rPr lang="es-CL" sz="2800" b="1" dirty="0" smtClean="0">
                <a:solidFill>
                  <a:schemeClr val="accent1"/>
                </a:solidFill>
              </a:rPr>
              <a:t>for</a:t>
            </a:r>
            <a:r>
              <a:rPr lang="es-CL" sz="2800" b="1" dirty="0" smtClean="0">
                <a:solidFill>
                  <a:srgbClr val="ED7D31"/>
                </a:solidFill>
              </a:rPr>
              <a:t> con arreglo de Objetos</a:t>
            </a:r>
            <a:endParaRPr lang="es-CL" sz="2800" b="1" dirty="0">
              <a:solidFill>
                <a:srgbClr val="ED7D3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735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712033" y="1457555"/>
            <a:ext cx="81321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L" dirty="0"/>
          </a:p>
          <a:p>
            <a:pPr algn="just"/>
            <a:endParaRPr lang="es-CL" dirty="0"/>
          </a:p>
          <a:p>
            <a:pPr algn="just"/>
            <a:r>
              <a:rPr lang="es-CL" dirty="0"/>
              <a:t> </a:t>
            </a:r>
            <a:endParaRPr lang="es-ES_tradnl" dirty="0"/>
          </a:p>
        </p:txBody>
      </p:sp>
      <p:sp>
        <p:nvSpPr>
          <p:cNvPr id="4" name="Rectángulo 3"/>
          <p:cNvSpPr/>
          <p:nvPr/>
        </p:nvSpPr>
        <p:spPr>
          <a:xfrm>
            <a:off x="1103917" y="767656"/>
            <a:ext cx="525340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000" dirty="0" smtClean="0"/>
              <a:t>var </a:t>
            </a:r>
            <a:r>
              <a:rPr lang="ro-RO" sz="2000" dirty="0"/>
              <a:t>app=new Vue({</a:t>
            </a:r>
          </a:p>
          <a:p>
            <a:r>
              <a:rPr lang="es-CL" sz="2000" dirty="0" smtClean="0"/>
              <a:t>	</a:t>
            </a:r>
            <a:r>
              <a:rPr lang="ro-RO" sz="2000" dirty="0" smtClean="0"/>
              <a:t>el</a:t>
            </a:r>
            <a:r>
              <a:rPr lang="ro-RO" sz="2000" dirty="0"/>
              <a:t>: '#aplicacion',</a:t>
            </a:r>
          </a:p>
          <a:p>
            <a:r>
              <a:rPr lang="es-CL" sz="2000" dirty="0" smtClean="0"/>
              <a:t>	</a:t>
            </a:r>
            <a:r>
              <a:rPr lang="ro-RO" sz="2000" dirty="0" smtClean="0"/>
              <a:t>data</a:t>
            </a:r>
            <a:r>
              <a:rPr lang="ro-RO" sz="2000" dirty="0"/>
              <a:t>:{ </a:t>
            </a:r>
          </a:p>
          <a:p>
            <a:pPr lvl="1"/>
            <a:r>
              <a:rPr lang="es-CL" sz="2000" dirty="0" smtClean="0"/>
              <a:t>	</a:t>
            </a:r>
            <a:r>
              <a:rPr lang="ro-RO" sz="2000" dirty="0" smtClean="0">
                <a:solidFill>
                  <a:schemeClr val="accent2"/>
                </a:solidFill>
              </a:rPr>
              <a:t>articulos</a:t>
            </a:r>
            <a:r>
              <a:rPr lang="ro-RO" sz="2000" dirty="0">
                <a:solidFill>
                  <a:schemeClr val="accent2"/>
                </a:solidFill>
              </a:rPr>
              <a:t>: [{</a:t>
            </a:r>
          </a:p>
          <a:p>
            <a:pPr lvl="1"/>
            <a:r>
              <a:rPr lang="es-CL" sz="2000" dirty="0" smtClean="0"/>
              <a:t>		</a:t>
            </a:r>
            <a:r>
              <a:rPr lang="ro-RO" sz="2000" dirty="0" smtClean="0"/>
              <a:t>codigo</a:t>
            </a:r>
            <a:r>
              <a:rPr lang="ro-RO" sz="2000" dirty="0"/>
              <a:t>: 1, </a:t>
            </a:r>
          </a:p>
          <a:p>
            <a:pPr lvl="1"/>
            <a:r>
              <a:rPr lang="es-CL" sz="2000" dirty="0" smtClean="0"/>
              <a:t>		</a:t>
            </a:r>
            <a:r>
              <a:rPr lang="ro-RO" sz="2000" dirty="0" smtClean="0"/>
              <a:t>descripcion</a:t>
            </a:r>
            <a:r>
              <a:rPr lang="ro-RO" sz="2000" dirty="0"/>
              <a:t>: 'Cuaderno',</a:t>
            </a:r>
          </a:p>
          <a:p>
            <a:pPr lvl="1"/>
            <a:r>
              <a:rPr lang="es-CL" sz="2000" dirty="0" smtClean="0"/>
              <a:t>		</a:t>
            </a:r>
            <a:r>
              <a:rPr lang="ro-RO" sz="2000" dirty="0" smtClean="0"/>
              <a:t>precio</a:t>
            </a:r>
            <a:r>
              <a:rPr lang="ro-RO" sz="2000" dirty="0"/>
              <a:t>: 1100</a:t>
            </a:r>
          </a:p>
          <a:p>
            <a:pPr lvl="1"/>
            <a:r>
              <a:rPr lang="es-CL" sz="2000" dirty="0" smtClean="0"/>
              <a:t>	</a:t>
            </a:r>
            <a:r>
              <a:rPr lang="ro-RO" sz="2000" dirty="0" smtClean="0"/>
              <a:t>},{</a:t>
            </a:r>
            <a:endParaRPr lang="ro-RO" sz="2000" dirty="0"/>
          </a:p>
          <a:p>
            <a:pPr lvl="1"/>
            <a:r>
              <a:rPr lang="es-CL" sz="2000" dirty="0" smtClean="0"/>
              <a:t>		</a:t>
            </a:r>
            <a:r>
              <a:rPr lang="ro-RO" sz="2000" dirty="0" smtClean="0"/>
              <a:t>codigo</a:t>
            </a:r>
            <a:r>
              <a:rPr lang="ro-RO" sz="2000" dirty="0"/>
              <a:t>: 2, </a:t>
            </a:r>
          </a:p>
          <a:p>
            <a:pPr lvl="1"/>
            <a:r>
              <a:rPr lang="es-CL" sz="2000" dirty="0" smtClean="0"/>
              <a:t>		</a:t>
            </a:r>
            <a:r>
              <a:rPr lang="ro-RO" sz="2000" dirty="0" smtClean="0"/>
              <a:t>descripcion</a:t>
            </a:r>
            <a:r>
              <a:rPr lang="ro-RO" sz="2000" dirty="0"/>
              <a:t>: 'Lapiz pasta',</a:t>
            </a:r>
          </a:p>
          <a:p>
            <a:pPr lvl="1"/>
            <a:r>
              <a:rPr lang="es-CL" sz="2000" dirty="0" smtClean="0"/>
              <a:t>		</a:t>
            </a:r>
            <a:r>
              <a:rPr lang="ro-RO" sz="2000" dirty="0" smtClean="0"/>
              <a:t>precio</a:t>
            </a:r>
            <a:r>
              <a:rPr lang="ro-RO" sz="2000" dirty="0"/>
              <a:t>: 800</a:t>
            </a:r>
          </a:p>
          <a:p>
            <a:pPr lvl="1"/>
            <a:r>
              <a:rPr lang="es-CL" sz="2000" dirty="0" smtClean="0"/>
              <a:t>	</a:t>
            </a:r>
            <a:r>
              <a:rPr lang="ro-RO" sz="2000" dirty="0" smtClean="0"/>
              <a:t>},{</a:t>
            </a:r>
            <a:endParaRPr lang="ro-RO" sz="2000" dirty="0"/>
          </a:p>
          <a:p>
            <a:pPr lvl="1"/>
            <a:r>
              <a:rPr lang="es-CL" sz="2000" dirty="0" smtClean="0"/>
              <a:t>		</a:t>
            </a:r>
            <a:r>
              <a:rPr lang="ro-RO" sz="2000" dirty="0" smtClean="0"/>
              <a:t>codigo</a:t>
            </a:r>
            <a:r>
              <a:rPr lang="ro-RO" sz="2000" dirty="0"/>
              <a:t>: 3, </a:t>
            </a:r>
          </a:p>
          <a:p>
            <a:pPr lvl="1"/>
            <a:r>
              <a:rPr lang="es-CL" sz="2000" dirty="0" smtClean="0"/>
              <a:t>		</a:t>
            </a:r>
            <a:r>
              <a:rPr lang="ro-RO" sz="2000" dirty="0" smtClean="0"/>
              <a:t>descripcion</a:t>
            </a:r>
            <a:r>
              <a:rPr lang="ro-RO" sz="2000" dirty="0"/>
              <a:t>: 'Liquido Corrector',</a:t>
            </a:r>
          </a:p>
          <a:p>
            <a:pPr lvl="1"/>
            <a:r>
              <a:rPr lang="es-CL" sz="2000" dirty="0" smtClean="0"/>
              <a:t>		</a:t>
            </a:r>
            <a:r>
              <a:rPr lang="ro-RO" sz="2000" dirty="0" smtClean="0"/>
              <a:t>precio</a:t>
            </a:r>
            <a:r>
              <a:rPr lang="ro-RO" sz="2000" dirty="0"/>
              <a:t>: 1350</a:t>
            </a:r>
          </a:p>
          <a:p>
            <a:pPr lvl="1"/>
            <a:r>
              <a:rPr lang="es-CL" sz="2000" dirty="0" smtClean="0"/>
              <a:t>	</a:t>
            </a:r>
            <a:r>
              <a:rPr lang="ro-RO" sz="2000" dirty="0" smtClean="0">
                <a:solidFill>
                  <a:schemeClr val="accent2"/>
                </a:solidFill>
              </a:rPr>
              <a:t>}]</a:t>
            </a:r>
            <a:endParaRPr lang="ro-RO" sz="2000" dirty="0">
              <a:solidFill>
                <a:schemeClr val="accent2"/>
              </a:solidFill>
            </a:endParaRPr>
          </a:p>
          <a:p>
            <a:r>
              <a:rPr lang="es-CL" sz="2000" dirty="0"/>
              <a:t>	</a:t>
            </a:r>
            <a:r>
              <a:rPr lang="ro-RO" sz="2000" dirty="0" smtClean="0"/>
              <a:t>}</a:t>
            </a:r>
            <a:endParaRPr lang="ro-RO" sz="2000" dirty="0"/>
          </a:p>
          <a:p>
            <a:r>
              <a:rPr lang="ro-RO" sz="2000" dirty="0" smtClean="0"/>
              <a:t>})</a:t>
            </a:r>
            <a:endParaRPr lang="ro-RO" sz="2000" dirty="0"/>
          </a:p>
        </p:txBody>
      </p:sp>
      <p:pic>
        <p:nvPicPr>
          <p:cNvPr id="3" name="Imagen 2" descr="Captura de pantalla 2019-11-12 a las 8.50.02 a.m.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43" r="81265" b="72819"/>
          <a:stretch/>
        </p:blipFill>
        <p:spPr>
          <a:xfrm>
            <a:off x="5482737" y="5094515"/>
            <a:ext cx="3661264" cy="1763486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598250" y="68298"/>
            <a:ext cx="57590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2800" b="1" dirty="0">
                <a:solidFill>
                  <a:schemeClr val="bg1"/>
                </a:solidFill>
              </a:rPr>
              <a:t>Directiva</a:t>
            </a:r>
            <a:r>
              <a:rPr lang="es-CL" sz="2800" b="1" dirty="0"/>
              <a:t> </a:t>
            </a:r>
            <a:r>
              <a:rPr lang="es-CL" sz="2800" b="1" dirty="0">
                <a:solidFill>
                  <a:schemeClr val="accent1"/>
                </a:solidFill>
              </a:rPr>
              <a:t>v-</a:t>
            </a:r>
            <a:r>
              <a:rPr lang="es-CL" sz="2800" b="1" dirty="0" smtClean="0">
                <a:solidFill>
                  <a:schemeClr val="accent1"/>
                </a:solidFill>
              </a:rPr>
              <a:t>for</a:t>
            </a:r>
            <a:r>
              <a:rPr lang="es-CL" sz="2800" b="1" dirty="0" smtClean="0">
                <a:solidFill>
                  <a:srgbClr val="ED7D31"/>
                </a:solidFill>
              </a:rPr>
              <a:t> con arreglo de Objetos</a:t>
            </a:r>
            <a:endParaRPr lang="es-CL" sz="2800" b="1" dirty="0">
              <a:solidFill>
                <a:srgbClr val="ED7D3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462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5"/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31030</TotalTime>
  <Words>133</Words>
  <Application>Microsoft Office PowerPoint</Application>
  <PresentationFormat>Presentación en pantalla (4:3)</PresentationFormat>
  <Paragraphs>105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DuocUC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Marcela Diaz A.</dc:creator>
  <cp:lastModifiedBy>Pablo A. León</cp:lastModifiedBy>
  <cp:revision>447</cp:revision>
  <cp:lastPrinted>2018-02-06T19:43:21Z</cp:lastPrinted>
  <dcterms:created xsi:type="dcterms:W3CDTF">2016-02-23T20:13:48Z</dcterms:created>
  <dcterms:modified xsi:type="dcterms:W3CDTF">2020-09-04T02:52:35Z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6711C146-E4EA-40B5-B622-CD76E66C965E</vt:lpwstr>
  </property>
  <property fmtid="{D5CDD505-2E9C-101B-9397-08002B2CF9AE}" pid="3" name="ArticulatePath">
    <vt:lpwstr>PPT_Relatores_2019</vt:lpwstr>
  </property>
</Properties>
</file>