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85" r:id="rId3"/>
  </p:sldMasterIdLst>
  <p:notesMasterIdLst>
    <p:notesMasterId r:id="rId12"/>
  </p:notesMasterIdLst>
  <p:handoutMasterIdLst>
    <p:handoutMasterId r:id="rId13"/>
  </p:handoutMasterIdLst>
  <p:sldIdLst>
    <p:sldId id="304" r:id="rId4"/>
    <p:sldId id="303" r:id="rId5"/>
    <p:sldId id="310" r:id="rId6"/>
    <p:sldId id="311" r:id="rId7"/>
    <p:sldId id="313" r:id="rId8"/>
    <p:sldId id="316" r:id="rId9"/>
    <p:sldId id="317" r:id="rId10"/>
    <p:sldId id="318" r:id="rId1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7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17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8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25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6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97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18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70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25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34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9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71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70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63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0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1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324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33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302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38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920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06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2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5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35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4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36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50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98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63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239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7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8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165617" y="2363582"/>
            <a:ext cx="1872448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Liviano</a:t>
            </a:r>
            <a:endParaRPr lang="es-ES_tradnl" sz="4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2" y="1341120"/>
            <a:ext cx="3132909" cy="3132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/>
          <p:cNvSpPr txBox="1"/>
          <p:nvPr/>
        </p:nvSpPr>
        <p:spPr>
          <a:xfrm>
            <a:off x="4746171" y="96773"/>
            <a:ext cx="4066904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Multiplataforma</a:t>
            </a:r>
            <a:endParaRPr lang="es-ES_tradnl" sz="4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916178" y="4515716"/>
            <a:ext cx="3132030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Interpretado</a:t>
            </a:r>
            <a:endParaRPr lang="es-ES_tradnl" sz="4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399929"/>
            <a:ext cx="4568944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Débilmente </a:t>
            </a:r>
            <a:r>
              <a:rPr lang="es-CL" sz="4400" b="1" dirty="0" err="1" smtClean="0"/>
              <a:t>tipado</a:t>
            </a:r>
            <a:endParaRPr lang="es-ES_tradnl" sz="44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6757" y="633861"/>
            <a:ext cx="3132030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err="1" smtClean="0"/>
              <a:t>Prototipado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42179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22305" y="-7309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en HTML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796759" y="428962"/>
            <a:ext cx="398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Insertar scripts en una página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oogle Shape;199;p30"/>
          <p:cNvGrpSpPr/>
          <p:nvPr/>
        </p:nvGrpSpPr>
        <p:grpSpPr>
          <a:xfrm>
            <a:off x="4045436" y="6205343"/>
            <a:ext cx="5081146" cy="664810"/>
            <a:chOff x="3872354" y="5716727"/>
            <a:chExt cx="5081146" cy="664810"/>
          </a:xfrm>
        </p:grpSpPr>
        <p:sp>
          <p:nvSpPr>
            <p:cNvPr id="6" name="Google Shape;200;p30"/>
            <p:cNvSpPr/>
            <p:nvPr/>
          </p:nvSpPr>
          <p:spPr>
            <a:xfrm>
              <a:off x="4572000" y="5716727"/>
              <a:ext cx="4381500" cy="640268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Buena práctica: se recomienda utilizar la estrategia de archivo externo.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Calibri"/>
                <a:buNone/>
                <a:tabLst/>
                <a:defRPr/>
              </a:pP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01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2354" y="5716727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/>
          <p:cNvSpPr txBox="1"/>
          <p:nvPr/>
        </p:nvSpPr>
        <p:spPr>
          <a:xfrm>
            <a:off x="67796" y="768702"/>
            <a:ext cx="3328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línea: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embebido: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Archivo externo: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48375" y="836784"/>
            <a:ext cx="673145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49535F"/>
                </a:solidFill>
              </a:rPr>
              <a:t>&lt;p </a:t>
            </a:r>
            <a:r>
              <a:rPr lang="en-US" sz="2800" dirty="0" err="1">
                <a:solidFill>
                  <a:srgbClr val="49535F"/>
                </a:solidFill>
              </a:rPr>
              <a:t>onclick</a:t>
            </a:r>
            <a:r>
              <a:rPr lang="en-US" sz="2800" dirty="0">
                <a:solidFill>
                  <a:srgbClr val="49535F"/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"alert('</a:t>
            </a:r>
            <a:r>
              <a:rPr lang="en-US" sz="2800" dirty="0" err="1">
                <a:solidFill>
                  <a:srgbClr val="00B050"/>
                </a:solidFill>
              </a:rPr>
              <a:t>hizo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clic</a:t>
            </a:r>
            <a:r>
              <a:rPr lang="en-US" sz="2800" dirty="0">
                <a:solidFill>
                  <a:srgbClr val="00B050"/>
                </a:solidFill>
              </a:rPr>
              <a:t>!')"</a:t>
            </a:r>
            <a:r>
              <a:rPr lang="en-US" sz="2800" dirty="0">
                <a:solidFill>
                  <a:srgbClr val="49535F"/>
                </a:solidFill>
              </a:rPr>
              <a:t>&gt;</a:t>
            </a:r>
            <a:r>
              <a:rPr lang="en-US" sz="2800" dirty="0" err="1">
                <a:solidFill>
                  <a:srgbClr val="49535F"/>
                </a:solidFill>
              </a:rPr>
              <a:t>Hacer</a:t>
            </a:r>
            <a:r>
              <a:rPr lang="en-US" sz="2800" dirty="0">
                <a:solidFill>
                  <a:srgbClr val="49535F"/>
                </a:solidFill>
              </a:rPr>
              <a:t> </a:t>
            </a:r>
            <a:r>
              <a:rPr lang="en-US" sz="2800" dirty="0" err="1">
                <a:solidFill>
                  <a:srgbClr val="49535F"/>
                </a:solidFill>
              </a:rPr>
              <a:t>Clic</a:t>
            </a:r>
            <a:r>
              <a:rPr lang="en-US" sz="2800" dirty="0">
                <a:solidFill>
                  <a:srgbClr val="49535F"/>
                </a:solidFill>
              </a:rPr>
              <a:t>&lt;/p&gt;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96343" y="2162496"/>
            <a:ext cx="451723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&lt;script&gt;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function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err="1">
                <a:solidFill>
                  <a:srgbClr val="49535F"/>
                </a:solidFill>
              </a:rPr>
              <a:t>mostrarAlerta</a:t>
            </a:r>
            <a:r>
              <a:rPr lang="es-CL" sz="2800" dirty="0">
                <a:solidFill>
                  <a:srgbClr val="49535F"/>
                </a:solidFill>
              </a:rPr>
              <a:t>() {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alert</a:t>
            </a:r>
            <a:r>
              <a:rPr lang="es-CL" sz="2800" dirty="0">
                <a:solidFill>
                  <a:srgbClr val="49535F"/>
                </a:solidFill>
              </a:rPr>
              <a:t>(</a:t>
            </a:r>
            <a:r>
              <a:rPr lang="es-CL" sz="2800" dirty="0">
                <a:solidFill>
                  <a:srgbClr val="00B050"/>
                </a:solidFill>
              </a:rPr>
              <a:t>'Atención!'</a:t>
            </a:r>
            <a:r>
              <a:rPr lang="es-CL" sz="2800" dirty="0">
                <a:solidFill>
                  <a:srgbClr val="49535F"/>
                </a:solidFill>
              </a:rPr>
              <a:t>);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49535F"/>
                </a:solidFill>
              </a:rPr>
              <a:t>}</a:t>
            </a:r>
            <a:endParaRPr lang="es-CL" sz="2800" dirty="0">
              <a:solidFill>
                <a:srgbClr val="49535F"/>
              </a:solidFill>
            </a:endParaRP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49535F"/>
                </a:solidFill>
              </a:rPr>
              <a:t>&lt;/</a:t>
            </a:r>
            <a:r>
              <a:rPr lang="es-CL" sz="2800" dirty="0">
                <a:solidFill>
                  <a:srgbClr val="49535F"/>
                </a:solidFill>
              </a:rPr>
              <a:t>script&gt;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63153" y="5145656"/>
            <a:ext cx="578997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800" dirty="0">
                <a:solidFill>
                  <a:srgbClr val="49535F"/>
                </a:solidFill>
              </a:rPr>
              <a:t>&lt;script </a:t>
            </a:r>
            <a:r>
              <a:rPr lang="es-ES" sz="2800" dirty="0" err="1">
                <a:solidFill>
                  <a:srgbClr val="49535F"/>
                </a:solidFill>
              </a:rPr>
              <a:t>src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s-ES" sz="2800" dirty="0">
                <a:solidFill>
                  <a:srgbClr val="00B050"/>
                </a:solidFill>
              </a:rPr>
              <a:t>"micodigo.js"</a:t>
            </a:r>
            <a:r>
              <a:rPr lang="es-ES" sz="2800" dirty="0">
                <a:solidFill>
                  <a:srgbClr val="49535F"/>
                </a:solidFill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552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04591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2" y="925576"/>
            <a:ext cx="7794171" cy="4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3071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79310" y="725522"/>
            <a:ext cx="32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Tipos de declaraciones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0385" y="1210401"/>
            <a:ext cx="8469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una variable, opcionalmente con un valor.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una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local (en un bloque de ámbito), 	opcionalmente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un valor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constante de solo lectura, en un bloque de ámbito.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2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39426" y="53311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44210" y="602837"/>
            <a:ext cx="404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Ámbito de una variable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707" y="122771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declarar una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fuera de una función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variable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porque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estará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disponible para cualquier otro código en el documento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9426" y="2221925"/>
            <a:ext cx="845202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2;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//Esta variable se ve desde todo el código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hacerAlgo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{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r>
              <a:rPr lang="es-CL" sz="2400" dirty="0">
                <a:solidFill>
                  <a:prstClr val="white">
                    <a:lumMod val="50000"/>
                  </a:prstClr>
                </a:solidFill>
              </a:rPr>
              <a:t> //Esta variable </a:t>
            </a:r>
            <a:r>
              <a:rPr lang="es-CL" sz="2400" dirty="0" smtClean="0">
                <a:solidFill>
                  <a:prstClr val="white">
                    <a:lumMod val="50000"/>
                  </a:prstClr>
                </a:solidFill>
              </a:rPr>
              <a:t>solo existe dentro de </a:t>
            </a:r>
            <a:r>
              <a:rPr lang="es-CL" sz="2400" dirty="0" err="1" smtClean="0">
                <a:solidFill>
                  <a:prstClr val="white">
                    <a:lumMod val="50000"/>
                  </a:prstClr>
                </a:solidFill>
              </a:rPr>
              <a:t>hacerAlgo</a:t>
            </a:r>
            <a:r>
              <a:rPr lang="es-CL" sz="2400" dirty="0" smtClean="0">
                <a:solidFill>
                  <a:prstClr val="white">
                    <a:lumMod val="50000"/>
                  </a:prstClr>
                </a:solidFill>
              </a:rPr>
              <a:t>()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"valor: 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//valor: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console.log(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hacerOtraCosa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valor: 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//valor: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is not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defined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Operadores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8689"/>
              </p:ext>
            </p:extLst>
          </p:nvPr>
        </p:nvGraphicFramePr>
        <p:xfrm>
          <a:off x="156753" y="1058090"/>
          <a:ext cx="8791303" cy="5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793">
                  <a:extLst>
                    <a:ext uri="{9D8B030D-6E8A-4147-A177-3AD203B41FA5}">
                      <a16:colId xmlns:a16="http://schemas.microsoft.com/office/drawing/2014/main" val="1440100896"/>
                    </a:ext>
                  </a:extLst>
                </a:gridCol>
                <a:gridCol w="6145510">
                  <a:extLst>
                    <a:ext uri="{9D8B030D-6E8A-4147-A177-3AD203B41FA5}">
                      <a16:colId xmlns:a16="http://schemas.microsoft.com/office/drawing/2014/main" val="1906263602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s-CL" sz="2000" dirty="0" smtClean="0"/>
                        <a:t>Tipo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 smtClean="0"/>
                        <a:t>Ejemplos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02875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Asignación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1</a:t>
                      </a:r>
                      <a:endParaRPr lang="es-ES" sz="2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8285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Comparación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s-CL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y; 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===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valor; 3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!==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valor;  val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5;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0815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Aritméticos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5;  variable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2;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++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;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**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1141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Lógicos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x==5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y==6;      true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false;      x =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1754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Cadena de </a:t>
                      </a:r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caracteres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"al"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"fa";      </a:t>
                      </a:r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"</a:t>
                      </a:r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beto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885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Condicional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ternario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estado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en-US" sz="24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2400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edad</a:t>
                      </a:r>
                      <a:r>
                        <a:rPr lang="en-US" sz="24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&gt;= 18)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?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adulto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menor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";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8201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 (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0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j = 4;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&lt;= j;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++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j--)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2230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Unarios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objeto.propiedad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; </a:t>
                      </a:r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typeof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(true);</a:t>
                      </a:r>
                      <a:r>
                        <a:rPr lang="es-CL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void</a:t>
                      </a:r>
                      <a:endParaRPr lang="en-US" sz="2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518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Relacionales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propiedad </a:t>
                      </a:r>
                      <a:r>
                        <a:rPr lang="es-CL" sz="20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objeto;</a:t>
                      </a:r>
                      <a:r>
                        <a:rPr lang="es-CL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objeto </a:t>
                      </a:r>
                      <a:r>
                        <a:rPr lang="es-CL" sz="2000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instanceof</a:t>
                      </a:r>
                      <a:r>
                        <a:rPr lang="es-CL" sz="20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tipoObjeto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9235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Expresiones primarias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this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.propiedad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=5;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=</a:t>
                      </a:r>
                      <a:r>
                        <a:rPr lang="es-CL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new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Array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(3); 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5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3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oblada hacia arriba 8"/>
          <p:cNvSpPr/>
          <p:nvPr/>
        </p:nvSpPr>
        <p:spPr>
          <a:xfrm flipV="1">
            <a:off x="5584403" y="4245424"/>
            <a:ext cx="2037806" cy="365760"/>
          </a:xfrm>
          <a:prstGeom prst="bentUp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echa doblada hacia arriba 5"/>
          <p:cNvSpPr/>
          <p:nvPr/>
        </p:nvSpPr>
        <p:spPr>
          <a:xfrm rot="10800000">
            <a:off x="1543624" y="4236712"/>
            <a:ext cx="1698171" cy="409304"/>
          </a:xfrm>
          <a:prstGeom prst="bentUpArrow">
            <a:avLst/>
          </a:prstGeom>
          <a:solidFill>
            <a:srgbClr val="2CF62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2159" y="0"/>
            <a:ext cx="307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78674" y="743452"/>
            <a:ext cx="8643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Los condicionales permiten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modificar la ejecución de un programa basado en la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 de una decisión lógica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decisión se basa en los valores que tienen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 variables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el resultado de una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operación.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JavaScript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existen dos tipos de condicionales: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mbo 4"/>
          <p:cNvSpPr/>
          <p:nvPr/>
        </p:nvSpPr>
        <p:spPr>
          <a:xfrm>
            <a:off x="2993603" y="3718556"/>
            <a:ext cx="2838995" cy="112340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(condición)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29824" y="391092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28533" y="3910927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ocumento 7"/>
          <p:cNvSpPr>
            <a:spLocks noChangeAspect="1"/>
          </p:cNvSpPr>
          <p:nvPr/>
        </p:nvSpPr>
        <p:spPr>
          <a:xfrm>
            <a:off x="607943" y="4672144"/>
            <a:ext cx="2172726" cy="2185856"/>
          </a:xfrm>
          <a:prstGeom prst="flowChartDocumen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ocumento 13"/>
          <p:cNvSpPr>
            <a:spLocks noChangeAspect="1"/>
          </p:cNvSpPr>
          <p:nvPr/>
        </p:nvSpPr>
        <p:spPr>
          <a:xfrm>
            <a:off x="6559763" y="4646017"/>
            <a:ext cx="2172726" cy="2185856"/>
          </a:xfrm>
          <a:prstGeom prst="flowChartDocumen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4267199" y="2673736"/>
            <a:ext cx="304800" cy="1036112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450143" y="2927068"/>
            <a:ext cx="2672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Flujo normal del programa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116338" y="744068"/>
            <a:ext cx="1496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94224" y="1544366"/>
            <a:ext cx="89539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tipo de condicional permite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una o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múltiples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condiciones booleanas, es decir, condiciones que retornen true (verdadero) o false (falso). Si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cumple, permite la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un bloque de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código. 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siguiente imagen muestra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cómo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funciona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if-else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F80B6-0607-3A41-BC09-5B33550D4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" y="3736117"/>
            <a:ext cx="8188625" cy="3121883"/>
          </a:xfrm>
          <a:prstGeom prst="rect">
            <a:avLst/>
          </a:prstGeom>
        </p:spPr>
      </p:pic>
      <p:sp>
        <p:nvSpPr>
          <p:cNvPr id="8" name="Cuadro de texto 43">
            <a:extLst>
              <a:ext uri="{FF2B5EF4-FFF2-40B4-BE49-F238E27FC236}">
                <a16:creationId xmlns:a16="http://schemas.microsoft.com/office/drawing/2014/main" id="{368DAFA2-DB8D-9147-A41C-BC85D6115CEA}"/>
              </a:ext>
            </a:extLst>
          </p:cNvPr>
          <p:cNvSpPr txBox="1"/>
          <p:nvPr/>
        </p:nvSpPr>
        <p:spPr>
          <a:xfrm>
            <a:off x="5651862" y="2979913"/>
            <a:ext cx="2935287" cy="85185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condición</a:t>
            </a:r>
            <a:endParaRPr kumimoji="0" lang="es-CL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22159" y="0"/>
            <a:ext cx="307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Condicionales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echa doblada hacia arriba 1"/>
          <p:cNvSpPr/>
          <p:nvPr/>
        </p:nvSpPr>
        <p:spPr>
          <a:xfrm rot="10800000">
            <a:off x="2743201" y="3428184"/>
            <a:ext cx="2969622" cy="551631"/>
          </a:xfrm>
          <a:prstGeom prst="bentUp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brir corchete 4"/>
          <p:cNvSpPr/>
          <p:nvPr/>
        </p:nvSpPr>
        <p:spPr>
          <a:xfrm rot="5400000">
            <a:off x="2708365" y="2830287"/>
            <a:ext cx="326570" cy="2721428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2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18299</TotalTime>
  <Words>332</Words>
  <Application>Microsoft Office PowerPoint</Application>
  <PresentationFormat>Presentación en pantalla (4:3)</PresentationFormat>
  <Paragraphs>96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3_Tema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348</cp:revision>
  <cp:lastPrinted>2018-02-06T19:43:21Z</cp:lastPrinted>
  <dcterms:created xsi:type="dcterms:W3CDTF">2016-02-23T20:13:48Z</dcterms:created>
  <dcterms:modified xsi:type="dcterms:W3CDTF">2020-08-08T20:16:48Z</dcterms:modified>
</cp:coreProperties>
</file>