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3" r:id="rId3"/>
    <p:sldMasterId id="2147483685" r:id="rId4"/>
  </p:sldMasterIdLst>
  <p:notesMasterIdLst>
    <p:notesMasterId r:id="rId21"/>
  </p:notesMasterIdLst>
  <p:handoutMasterIdLst>
    <p:handoutMasterId r:id="rId22"/>
  </p:handoutMasterIdLst>
  <p:sldIdLst>
    <p:sldId id="264" r:id="rId5"/>
    <p:sldId id="274" r:id="rId6"/>
    <p:sldId id="304" r:id="rId7"/>
    <p:sldId id="305" r:id="rId8"/>
    <p:sldId id="306" r:id="rId9"/>
    <p:sldId id="307" r:id="rId10"/>
    <p:sldId id="303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25" r:id="rId19"/>
    <p:sldId id="265" r:id="rId20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F622"/>
    <a:srgbClr val="229E54"/>
    <a:srgbClr val="E88E16"/>
    <a:srgbClr val="41B1E9"/>
    <a:srgbClr val="003366"/>
    <a:srgbClr val="49535F"/>
    <a:srgbClr val="243190"/>
    <a:srgbClr val="E00E2C"/>
    <a:srgbClr val="FEB915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364" autoAdjust="0"/>
  </p:normalViewPr>
  <p:slideViewPr>
    <p:cSldViewPr snapToGrid="0" snapToObjects="1">
      <p:cViewPr varScale="1">
        <p:scale>
          <a:sx n="99" d="100"/>
          <a:sy n="99" d="100"/>
        </p:scale>
        <p:origin x="96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15-09-2020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15-09-2020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Dar</a:t>
            </a:r>
            <a:r>
              <a:rPr lang="es-CL" baseline="0" dirty="0" smtClean="0"/>
              <a:t> </a:t>
            </a:r>
            <a:r>
              <a:rPr lang="es-CL" baseline="0" dirty="0" err="1" smtClean="0"/>
              <a:t>refresh</a:t>
            </a:r>
            <a:r>
              <a:rPr lang="es-CL" baseline="0" dirty="0" smtClean="0"/>
              <a:t> a la imagen homologando a la web. 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1151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6087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1462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822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4562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974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041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1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3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07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4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279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5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617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6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470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176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5886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60042-8184-4145-9EDA-BA3AA743B5B2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025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901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08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309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3338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35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5540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62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827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2571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21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52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                                    EDUCACIÓN CONTÍNUA</a:t>
            </a:r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1917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6409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628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5070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63834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257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        EDUCACIÓN CONTÍNUA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53416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68999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7164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57042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563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0526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6000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1304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3248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43319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3029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3385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99205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02062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8322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0162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750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3409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30354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2841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7365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7507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EDUCACIÓN CONTÍNUA</a:t>
            </a: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3983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EDUCACIÓN CONTÍNUA</a:t>
            </a: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8638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EDUCACIÓN CONTÍNUA</a:t>
            </a: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24877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EDUCACIÓN CONTÍNUA</a:t>
            </a: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23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02664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EDUCACIÓN CONTÍNUA</a:t>
            </a: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2897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EDUCACIÓN CONTÍNUA</a:t>
            </a: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8304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311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66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44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08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24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99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80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GFDHDFDHFHD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77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C1D52C-9431-5644-AED1-5F2D7AE8DD15}" type="datetimeFigureOut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15/09/2020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GFDHDFDHFHD</a:t>
            </a:r>
            <a:endParaRPr kumimoji="0" lang="es-E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839C9-794D-CA40-A982-3DF30676A5CE}" type="slidenum">
              <a:rPr kumimoji="0" lang="es-E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80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.xm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136571" y="3080547"/>
            <a:ext cx="5007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7200" b="1" noProof="1" smtClean="0">
                <a:solidFill>
                  <a:srgbClr val="49535F"/>
                </a:solidFill>
              </a:rPr>
              <a:t>JavaScript</a:t>
            </a:r>
          </a:p>
          <a:p>
            <a:pPr algn="ctr"/>
            <a:r>
              <a:rPr lang="es-CL" sz="7200" b="1" noProof="1" smtClean="0">
                <a:solidFill>
                  <a:srgbClr val="49535F"/>
                </a:solidFill>
              </a:rPr>
              <a:t>Introducción</a:t>
            </a:r>
            <a:endParaRPr lang="es-CL" sz="7200" b="1" noProof="1">
              <a:solidFill>
                <a:srgbClr val="4953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674557" y="156135"/>
            <a:ext cx="66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JavaScript: Variables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254138" y="755703"/>
            <a:ext cx="364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Declarando variables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00894" y="1330193"/>
            <a:ext cx="8177345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x = 42; 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//para variables locales como globales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 = 13; 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//para variables locales en un bloque de ámbito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console.log(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"El 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valor de a es "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a); 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El valor de a es </a:t>
            </a:r>
            <a:r>
              <a:rPr kumimoji="0" lang="es-E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undefined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console.log(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"El valor de b es "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b); 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El valor de b es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undefined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console.log(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"El valor de c es "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c); 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 no está 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definida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x;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console.log(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"El valor de x es "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x); 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El valor de x es </a:t>
            </a:r>
            <a:r>
              <a:rPr kumimoji="0" lang="es-E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undefined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console.log(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"El valor de z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 "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z); 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Error: z 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está definida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  <a:endParaRPr kumimoji="0" lang="es-ES_tradnl" sz="24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803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439426" y="53311"/>
            <a:ext cx="66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JavaScript: Variables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544210" y="602837"/>
            <a:ext cx="4041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Ámbito de una variable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707" y="1227715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 declarar una 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 </a:t>
            </a: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fuera de una función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 variable </a:t>
            </a: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global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porque 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estará 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disponible para cualquier otro código en el documento 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</a:t>
            </a:r>
            <a:endParaRPr kumimoji="0" lang="es-ES_tradnl" sz="24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39426" y="2221925"/>
            <a:ext cx="8452025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L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global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2; 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//Esta variable se ve desde todo el código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hacerAlgo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{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var </a:t>
            </a: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console.log(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"valor: "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global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//valor: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console.log(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otroValor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"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 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</a:t>
            </a:r>
            <a:r>
              <a:rPr kumimoji="0" lang="es-E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otroValor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5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hacerOtraCosa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console.log(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valor: "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</a:t>
            </a: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global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 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//valor: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console.log(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pt-B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otroValor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:"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</a:t>
            </a: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 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is not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defined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  <a:endParaRPr kumimoji="0" lang="es-ES_tradnl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56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674557" y="156135"/>
            <a:ext cx="66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JavaScript: Variables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818351" y="658620"/>
            <a:ext cx="4041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Variables globales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0" y="1215384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 variables globales son, de hecho, propiedades del objeto global. En las </a:t>
            </a: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páginas 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el objeto global es </a:t>
            </a:r>
            <a:r>
              <a:rPr kumimoji="0" lang="es-E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window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 lo tanto, se 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puede establecer y acceder a las variables globales usando la sintaxis </a:t>
            </a:r>
            <a:r>
              <a:rPr kumimoji="0" lang="es-E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window.</a:t>
            </a:r>
            <a:r>
              <a:rPr kumimoji="0" lang="es-E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nombrevariable</a:t>
            </a:r>
            <a:endParaRPr kumimoji="0" lang="es-ES_tradnl" sz="2800" b="0" i="1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51266" y="3291233"/>
            <a:ext cx="7641772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 mensaje"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 </a:t>
            </a:r>
            <a:endParaRPr kumimoji="0" lang="es-CL" sz="32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val()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console.log(</a:t>
            </a: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window.temp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 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//Un mensaje</a:t>
            </a:r>
            <a:endParaRPr kumimoji="0" lang="es-CL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75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674557" y="156135"/>
            <a:ext cx="66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JavaScript: Variables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74556" y="805954"/>
            <a:ext cx="4315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Constantes</a:t>
            </a:r>
            <a:endParaRPr kumimoji="0" lang="es-ES_tradnl" sz="32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0" y="144825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 una </a:t>
            </a:r>
            <a:r>
              <a:rPr kumimoji="0" lang="es-E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que no puede cambiar de valor o es de </a:t>
            </a:r>
            <a:r>
              <a:rPr kumimoji="0" lang="es-E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solo lectura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Se usa la palabra reservada </a:t>
            </a:r>
            <a:r>
              <a:rPr kumimoji="0" lang="es-E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</a:t>
            </a:r>
            <a:r>
              <a:rPr kumimoji="0" lang="es-E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 se puede declarar una constante con el mismo nombre de una función o de una variable en el mismo ámbito</a:t>
            </a:r>
            <a:endParaRPr kumimoji="0" lang="es-ES_tradnl" sz="24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26076" y="2966355"/>
            <a:ext cx="7959993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PI 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3.14;</a:t>
            </a:r>
            <a:endParaRPr kumimoji="0" lang="es-CL" sz="32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console.log(PI); 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//3.14</a:t>
            </a:r>
            <a:endParaRPr kumimoji="0" lang="es-CL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 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8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 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</a:t>
            </a:r>
            <a:r>
              <a:rPr kumimoji="0" lang="es-CL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s-C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Assignment</a:t>
            </a: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</a:t>
            </a:r>
            <a:r>
              <a:rPr kumimoji="0" lang="es-CL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constant</a:t>
            </a:r>
            <a:r>
              <a:rPr kumimoji="0" lang="es-CL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variable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console.log(PI);</a:t>
            </a:r>
            <a:endParaRPr kumimoji="0" lang="es-CL" sz="32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oogle Shape;199;p30"/>
          <p:cNvGrpSpPr/>
          <p:nvPr/>
        </p:nvGrpSpPr>
        <p:grpSpPr>
          <a:xfrm>
            <a:off x="4057837" y="5346231"/>
            <a:ext cx="5046310" cy="842160"/>
            <a:chOff x="3907190" y="5514835"/>
            <a:chExt cx="5046310" cy="842160"/>
          </a:xfrm>
        </p:grpSpPr>
        <p:sp>
          <p:nvSpPr>
            <p:cNvPr id="18" name="Google Shape;200;p30"/>
            <p:cNvSpPr/>
            <p:nvPr/>
          </p:nvSpPr>
          <p:spPr>
            <a:xfrm>
              <a:off x="4572000" y="5514835"/>
              <a:ext cx="4381500" cy="842160"/>
            </a:xfrm>
            <a:prstGeom prst="rect">
              <a:avLst/>
            </a:prstGeom>
            <a:solidFill>
              <a:srgbClr val="32A3CE"/>
            </a:solidFill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Históricamente y en distintos lenguajes de programación se usa la convención de mayúsculas para las constantes: VALOR_CONSTANTE = 1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100"/>
                <a:buFont typeface="Calibri"/>
                <a:buNone/>
                <a:tabLst/>
                <a:defRPr/>
              </a:pPr>
              <a:endParaRPr kumimoji="0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" name="Google Shape;201;p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907190" y="5603510"/>
              <a:ext cx="664810" cy="66481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1205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674557" y="156135"/>
            <a:ext cx="66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JavaScript: Operadores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168689"/>
              </p:ext>
            </p:extLst>
          </p:nvPr>
        </p:nvGraphicFramePr>
        <p:xfrm>
          <a:off x="156753" y="1058090"/>
          <a:ext cx="8791303" cy="5230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793">
                  <a:extLst>
                    <a:ext uri="{9D8B030D-6E8A-4147-A177-3AD203B41FA5}">
                      <a16:colId xmlns:a16="http://schemas.microsoft.com/office/drawing/2014/main" val="1440100896"/>
                    </a:ext>
                  </a:extLst>
                </a:gridCol>
                <a:gridCol w="6145510">
                  <a:extLst>
                    <a:ext uri="{9D8B030D-6E8A-4147-A177-3AD203B41FA5}">
                      <a16:colId xmlns:a16="http://schemas.microsoft.com/office/drawing/2014/main" val="1906263602"/>
                    </a:ext>
                  </a:extLst>
                </a:gridCol>
              </a:tblGrid>
              <a:tr h="475488">
                <a:tc>
                  <a:txBody>
                    <a:bodyPr/>
                    <a:lstStyle/>
                    <a:p>
                      <a:pPr algn="ctr"/>
                      <a:r>
                        <a:rPr lang="es-CL" sz="2000" dirty="0" smtClean="0"/>
                        <a:t>Tipo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000" dirty="0" smtClean="0"/>
                        <a:t>Ejemplos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602875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Asignación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x </a:t>
                      </a:r>
                      <a:r>
                        <a:rPr lang="es-CL" sz="2400" b="1" dirty="0" smtClean="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es-CL" sz="2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1</a:t>
                      </a:r>
                      <a:endParaRPr lang="es-ES" sz="2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382857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Comparación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es-CL" sz="2400" b="1" dirty="0" smtClean="0">
                          <a:solidFill>
                            <a:srgbClr val="FF0000"/>
                          </a:solidFill>
                        </a:rPr>
                        <a:t>==</a:t>
                      </a:r>
                      <a:r>
                        <a:rPr lang="es-CL" sz="2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y;</a:t>
                      </a:r>
                      <a:r>
                        <a:rPr lang="es-CL" sz="2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  x</a:t>
                      </a:r>
                      <a:r>
                        <a:rPr lang="es-CL" sz="2400" b="1" baseline="0" dirty="0" smtClean="0">
                          <a:solidFill>
                            <a:srgbClr val="FF0000"/>
                          </a:solidFill>
                        </a:rPr>
                        <a:t>!=</a:t>
                      </a:r>
                      <a:r>
                        <a:rPr lang="es-CL" sz="2400" b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y; </a:t>
                      </a:r>
                      <a:r>
                        <a:rPr lang="es-CL" sz="2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 </a:t>
                      </a:r>
                      <a:r>
                        <a:rPr lang="es-CL" sz="2400" b="1" baseline="0" dirty="0" smtClean="0">
                          <a:solidFill>
                            <a:srgbClr val="FF0000"/>
                          </a:solidFill>
                        </a:rPr>
                        <a:t>===</a:t>
                      </a:r>
                      <a:r>
                        <a:rPr lang="es-CL" sz="2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valor; 3 </a:t>
                      </a:r>
                      <a:r>
                        <a:rPr lang="es-CL" sz="2400" b="1" baseline="0" dirty="0" smtClean="0">
                          <a:solidFill>
                            <a:srgbClr val="FF0000"/>
                          </a:solidFill>
                        </a:rPr>
                        <a:t>!==</a:t>
                      </a:r>
                      <a:r>
                        <a:rPr lang="es-CL" sz="2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valor;  val </a:t>
                      </a:r>
                      <a:r>
                        <a:rPr lang="es-CL" sz="2400" b="1" baseline="0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r>
                        <a:rPr lang="es-CL" sz="2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5;</a:t>
                      </a:r>
                      <a:endParaRPr 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108151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Aritméticos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x </a:t>
                      </a:r>
                      <a:r>
                        <a:rPr lang="es-CL" sz="2400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s-CL" sz="2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5;  variable </a:t>
                      </a:r>
                      <a:r>
                        <a:rPr lang="es-CL" sz="2400" b="1" dirty="0" smtClean="0">
                          <a:solidFill>
                            <a:srgbClr val="FF0000"/>
                          </a:solidFill>
                        </a:rPr>
                        <a:t>%</a:t>
                      </a:r>
                      <a:r>
                        <a:rPr lang="es-CL" sz="2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2;</a:t>
                      </a:r>
                      <a:r>
                        <a:rPr lang="es-CL" sz="2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x</a:t>
                      </a:r>
                      <a:r>
                        <a:rPr lang="es-CL" sz="2400" b="1" baseline="0" dirty="0" smtClean="0">
                          <a:solidFill>
                            <a:srgbClr val="FF0000"/>
                          </a:solidFill>
                        </a:rPr>
                        <a:t>++</a:t>
                      </a:r>
                      <a:r>
                        <a:rPr lang="es-CL" sz="2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; x</a:t>
                      </a:r>
                      <a:r>
                        <a:rPr lang="es-CL" sz="2400" b="1" baseline="0" dirty="0" smtClean="0">
                          <a:solidFill>
                            <a:srgbClr val="FF0000"/>
                          </a:solidFill>
                        </a:rPr>
                        <a:t>**</a:t>
                      </a:r>
                      <a:r>
                        <a:rPr lang="es-CL" sz="2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2;</a:t>
                      </a:r>
                      <a:endParaRPr 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811418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Lógicos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x==5 </a:t>
                      </a:r>
                      <a:r>
                        <a:rPr lang="es-CL" sz="2400" b="1" dirty="0" smtClean="0">
                          <a:solidFill>
                            <a:srgbClr val="FF0000"/>
                          </a:solidFill>
                        </a:rPr>
                        <a:t>&amp;&amp;</a:t>
                      </a:r>
                      <a:r>
                        <a:rPr lang="es-CL" sz="2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y==6;      true </a:t>
                      </a:r>
                      <a:r>
                        <a:rPr lang="es-CL" sz="2400" b="1" baseline="0" dirty="0" smtClean="0">
                          <a:solidFill>
                            <a:srgbClr val="FF0000"/>
                          </a:solidFill>
                        </a:rPr>
                        <a:t>||</a:t>
                      </a:r>
                      <a:r>
                        <a:rPr lang="es-CL" sz="2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false;      x =</a:t>
                      </a:r>
                      <a:r>
                        <a:rPr lang="es-CL" sz="2400" b="1" baseline="0" dirty="0" smtClean="0">
                          <a:solidFill>
                            <a:srgbClr val="FF0000"/>
                          </a:solidFill>
                        </a:rPr>
                        <a:t>! </a:t>
                      </a:r>
                      <a:r>
                        <a:rPr lang="es-CL" sz="24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true;</a:t>
                      </a:r>
                      <a:endParaRPr 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617549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Cadena de </a:t>
                      </a:r>
                      <a:r>
                        <a:rPr lang="en-US" sz="20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caracteres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4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str</a:t>
                      </a:r>
                      <a:r>
                        <a:rPr lang="es-CL" sz="2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"al" </a:t>
                      </a:r>
                      <a:r>
                        <a:rPr lang="es-CL" sz="2400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s-CL" sz="2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"fa";      </a:t>
                      </a:r>
                      <a:r>
                        <a:rPr lang="es-CL" sz="24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str</a:t>
                      </a:r>
                      <a:r>
                        <a:rPr lang="es-CL" sz="2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CL" sz="2400" b="1" dirty="0" smtClean="0">
                          <a:solidFill>
                            <a:srgbClr val="FF0000"/>
                          </a:solidFill>
                        </a:rPr>
                        <a:t>+=</a:t>
                      </a:r>
                      <a:r>
                        <a:rPr lang="es-CL" sz="2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"</a:t>
                      </a:r>
                      <a:r>
                        <a:rPr lang="es-CL" sz="24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beto</a:t>
                      </a:r>
                      <a:r>
                        <a:rPr lang="es-CL" sz="2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";</a:t>
                      </a:r>
                      <a:endParaRPr 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98854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Condicional</a:t>
                      </a: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(</a:t>
                      </a:r>
                      <a:r>
                        <a:rPr lang="en-US" sz="2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ternario</a:t>
                      </a: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estado</a:t>
                      </a:r>
                      <a:r>
                        <a:rPr lang="en-US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= </a:t>
                      </a:r>
                      <a:r>
                        <a:rPr lang="en-US" sz="24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sz="2400" b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edad</a:t>
                      </a:r>
                      <a:r>
                        <a:rPr lang="en-US" sz="24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&gt;= 18) </a:t>
                      </a:r>
                      <a:r>
                        <a:rPr lang="en-US" sz="2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? </a:t>
                      </a:r>
                      <a:r>
                        <a:rPr lang="en-US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"</a:t>
                      </a:r>
                      <a:r>
                        <a:rPr lang="en-US" sz="24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adulto</a:t>
                      </a:r>
                      <a:r>
                        <a:rPr lang="en-US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" </a:t>
                      </a:r>
                      <a:r>
                        <a:rPr lang="en-US" sz="2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: </a:t>
                      </a:r>
                      <a:r>
                        <a:rPr lang="en-US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"</a:t>
                      </a:r>
                      <a:r>
                        <a:rPr lang="en-US" sz="24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menor</a:t>
                      </a:r>
                      <a:r>
                        <a:rPr lang="en-US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";</a:t>
                      </a:r>
                      <a:endParaRPr lang="en-US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682018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for (</a:t>
                      </a:r>
                      <a:r>
                        <a:rPr lang="en-US" sz="24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var</a:t>
                      </a:r>
                      <a:r>
                        <a:rPr lang="en-US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</a:t>
                      </a:r>
                      <a:r>
                        <a:rPr lang="en-US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= 0</a:t>
                      </a:r>
                      <a:r>
                        <a:rPr lang="en-US" sz="2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  <a:r>
                        <a:rPr lang="en-US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j = 4; </a:t>
                      </a:r>
                      <a:r>
                        <a:rPr lang="en-US" sz="24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</a:t>
                      </a:r>
                      <a:r>
                        <a:rPr lang="en-US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&lt;= j; </a:t>
                      </a:r>
                      <a:r>
                        <a:rPr lang="en-US" sz="24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</a:t>
                      </a:r>
                      <a:r>
                        <a:rPr lang="en-US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++</a:t>
                      </a:r>
                      <a:r>
                        <a:rPr lang="en-US" sz="2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  <a:r>
                        <a:rPr lang="en-US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j--)</a:t>
                      </a:r>
                      <a:endParaRPr lang="en-US" sz="2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322309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Unarios</a:t>
                      </a: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400" b="1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delete</a:t>
                      </a:r>
                      <a:r>
                        <a:rPr lang="es-CL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CL" sz="24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objeto.propiedad</a:t>
                      </a:r>
                      <a:r>
                        <a:rPr lang="es-CL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; </a:t>
                      </a:r>
                      <a:r>
                        <a:rPr lang="es-CL" sz="2400" b="1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typeof</a:t>
                      </a:r>
                      <a:r>
                        <a:rPr lang="es-CL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(true);</a:t>
                      </a:r>
                      <a:r>
                        <a:rPr lang="es-CL" sz="24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CL" sz="2400" b="1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void</a:t>
                      </a:r>
                      <a:endParaRPr lang="en-US" sz="24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15189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Relacionales</a:t>
                      </a: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propiedad </a:t>
                      </a:r>
                      <a:r>
                        <a:rPr lang="es-CL" sz="20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</a:t>
                      </a:r>
                      <a:r>
                        <a:rPr lang="es-CL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objeto;</a:t>
                      </a:r>
                      <a:r>
                        <a:rPr lang="es-CL" sz="20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objeto </a:t>
                      </a:r>
                      <a:r>
                        <a:rPr lang="es-CL" sz="2000" b="1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instanceof</a:t>
                      </a:r>
                      <a:r>
                        <a:rPr lang="es-CL" sz="2000" b="1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CL" sz="2000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tipoObjeto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392359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r>
                        <a:rPr lang="es-CL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Expresiones primarias</a:t>
                      </a: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400" b="1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this</a:t>
                      </a:r>
                      <a:r>
                        <a:rPr lang="es-CL" sz="24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.propiedad</a:t>
                      </a:r>
                      <a:r>
                        <a:rPr lang="es-CL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=5; </a:t>
                      </a:r>
                      <a:r>
                        <a:rPr lang="es-CL" sz="24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var</a:t>
                      </a:r>
                      <a:r>
                        <a:rPr lang="es-CL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CL" sz="24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arr</a:t>
                      </a:r>
                      <a:r>
                        <a:rPr lang="es-CL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=</a:t>
                      </a:r>
                      <a:r>
                        <a:rPr lang="es-CL" sz="24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new</a:t>
                      </a:r>
                      <a:r>
                        <a:rPr lang="es-CL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CL" sz="24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Array</a:t>
                      </a:r>
                      <a:r>
                        <a:rPr lang="es-CL" sz="2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(3); </a:t>
                      </a:r>
                      <a:endPara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551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32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828602" y="0"/>
            <a:ext cx="5450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JavaScript</a:t>
            </a:r>
            <a:endParaRPr kumimoji="0" lang="es-CL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976"/>
            <a:ext cx="9144000" cy="621356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22415" y="3333094"/>
            <a:ext cx="2917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Actividad</a:t>
            </a:r>
            <a:endParaRPr kumimoji="0" lang="es-CL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97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183" y="584720"/>
            <a:ext cx="3756590" cy="3373374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2760512" y="3677178"/>
            <a:ext cx="34919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</a:p>
          <a:p>
            <a:pPr algn="ctr"/>
            <a:r>
              <a:rPr lang="es-CL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Funcionalidad</a:t>
            </a:r>
            <a:endParaRPr lang="es-ES_tradnl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506374" y="5058053"/>
            <a:ext cx="6000208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sz="6000" b="1" dirty="0" smtClean="0">
                <a:solidFill>
                  <a:schemeClr val="bg1"/>
                </a:solidFill>
              </a:rPr>
              <a:t>Conceptos básicos</a:t>
            </a:r>
            <a:endParaRPr lang="es-ES_tradnl" sz="6000" b="1" dirty="0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35310" y="9827"/>
            <a:ext cx="236372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L" sz="4000" b="1" dirty="0" smtClean="0">
                <a:solidFill>
                  <a:schemeClr val="bg1">
                    <a:lumMod val="75000"/>
                  </a:schemeClr>
                </a:solidFill>
              </a:rPr>
              <a:t>HTML5</a:t>
            </a:r>
          </a:p>
          <a:p>
            <a:pPr algn="ctr"/>
            <a:r>
              <a:rPr lang="es-CL" sz="4000" b="1" dirty="0">
                <a:solidFill>
                  <a:schemeClr val="bg1">
                    <a:lumMod val="75000"/>
                  </a:schemeClr>
                </a:solidFill>
              </a:rPr>
              <a:t>E</a:t>
            </a:r>
            <a:r>
              <a:rPr lang="es-CL" sz="4000" b="1" dirty="0" smtClean="0">
                <a:solidFill>
                  <a:schemeClr val="bg1">
                    <a:lumMod val="75000"/>
                  </a:schemeClr>
                </a:solidFill>
              </a:rPr>
              <a:t>structura</a:t>
            </a:r>
            <a:endParaRPr lang="es-CL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965421" y="10682"/>
            <a:ext cx="164981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L" sz="4000" b="1" dirty="0" smtClean="0">
                <a:solidFill>
                  <a:schemeClr val="bg1">
                    <a:lumMod val="75000"/>
                  </a:schemeClr>
                </a:solidFill>
              </a:rPr>
              <a:t>CSS3</a:t>
            </a:r>
          </a:p>
          <a:p>
            <a:pPr algn="ctr"/>
            <a:r>
              <a:rPr lang="es-CL" sz="4000" b="1" dirty="0" smtClean="0">
                <a:solidFill>
                  <a:schemeClr val="bg1">
                    <a:lumMod val="75000"/>
                  </a:schemeClr>
                </a:solidFill>
              </a:rPr>
              <a:t>Diseño</a:t>
            </a:r>
            <a:endParaRPr lang="es-CL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62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6165617" y="2363582"/>
            <a:ext cx="1872448" cy="769441"/>
          </a:xfrm>
          <a:prstGeom prst="rect">
            <a:avLst/>
          </a:prstGeom>
          <a:solidFill>
            <a:srgbClr val="FFFF00"/>
          </a:solidFill>
          <a:ln w="603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sz="4400" b="1" dirty="0" smtClean="0"/>
              <a:t>Liviano</a:t>
            </a:r>
            <a:endParaRPr lang="es-ES_tradnl" sz="44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182" y="1341120"/>
            <a:ext cx="3132909" cy="31329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CuadroTexto 7"/>
          <p:cNvSpPr txBox="1"/>
          <p:nvPr/>
        </p:nvSpPr>
        <p:spPr>
          <a:xfrm>
            <a:off x="4746171" y="96773"/>
            <a:ext cx="4066904" cy="769441"/>
          </a:xfrm>
          <a:prstGeom prst="rect">
            <a:avLst/>
          </a:prstGeom>
          <a:solidFill>
            <a:srgbClr val="FFFF00"/>
          </a:solidFill>
          <a:ln w="603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sz="4400" b="1" dirty="0" smtClean="0"/>
              <a:t>Multiplataforma</a:t>
            </a:r>
            <a:endParaRPr lang="es-ES_tradnl" sz="44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5916178" y="4515716"/>
            <a:ext cx="3132030" cy="769441"/>
          </a:xfrm>
          <a:prstGeom prst="rect">
            <a:avLst/>
          </a:prstGeom>
          <a:solidFill>
            <a:srgbClr val="FFFF00"/>
          </a:solidFill>
          <a:ln w="603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sz="4400" b="1" dirty="0" smtClean="0"/>
              <a:t>Interpretado</a:t>
            </a:r>
            <a:endParaRPr lang="es-ES_tradnl" sz="44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0" y="5399929"/>
            <a:ext cx="4568944" cy="769441"/>
          </a:xfrm>
          <a:prstGeom prst="rect">
            <a:avLst/>
          </a:prstGeom>
          <a:solidFill>
            <a:srgbClr val="FFFF00"/>
          </a:solidFill>
          <a:ln w="603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sz="4400" b="1" dirty="0" smtClean="0"/>
              <a:t>Débilmente </a:t>
            </a:r>
            <a:r>
              <a:rPr lang="es-CL" sz="4400" b="1" dirty="0" err="1" smtClean="0"/>
              <a:t>tipado</a:t>
            </a:r>
            <a:endParaRPr lang="es-ES_tradnl" sz="44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36757" y="633861"/>
            <a:ext cx="3132030" cy="769441"/>
          </a:xfrm>
          <a:prstGeom prst="rect">
            <a:avLst/>
          </a:prstGeom>
          <a:solidFill>
            <a:srgbClr val="FFFF00"/>
          </a:solidFill>
          <a:ln w="603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sz="4400" b="1" dirty="0" err="1" smtClean="0"/>
              <a:t>Prototipado</a:t>
            </a:r>
            <a:endParaRPr lang="es-ES_tradnl" sz="4400" b="1" dirty="0"/>
          </a:p>
        </p:txBody>
      </p:sp>
    </p:spTree>
    <p:extLst>
      <p:ext uri="{BB962C8B-B14F-4D97-AF65-F5344CB8AC3E}">
        <p14:creationId xmlns:p14="http://schemas.microsoft.com/office/powerpoint/2010/main" val="421790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363" y="2341621"/>
            <a:ext cx="3854807" cy="216832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669" y="3674525"/>
            <a:ext cx="1140823" cy="114082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36"/>
          <a:stretch/>
        </p:blipFill>
        <p:spPr>
          <a:xfrm>
            <a:off x="-1" y="4354287"/>
            <a:ext cx="3569123" cy="250371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198" y="0"/>
            <a:ext cx="3875802" cy="2647406"/>
          </a:xfrm>
          <a:prstGeom prst="rect">
            <a:avLst/>
          </a:prstGeom>
        </p:spPr>
      </p:pic>
      <p:sp>
        <p:nvSpPr>
          <p:cNvPr id="13" name="Flecha doblada 12"/>
          <p:cNvSpPr/>
          <p:nvPr/>
        </p:nvSpPr>
        <p:spPr>
          <a:xfrm>
            <a:off x="1149532" y="2987039"/>
            <a:ext cx="2124892" cy="1341121"/>
          </a:xfrm>
          <a:prstGeom prst="bentArrow">
            <a:avLst/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15" name="Flecha doblada 14"/>
          <p:cNvSpPr/>
          <p:nvPr/>
        </p:nvSpPr>
        <p:spPr>
          <a:xfrm rot="16200000" flipV="1">
            <a:off x="6198203" y="1856980"/>
            <a:ext cx="883920" cy="2464772"/>
          </a:xfrm>
          <a:prstGeom prst="bentArrow">
            <a:avLst>
              <a:gd name="adj1" fmla="val 40763"/>
              <a:gd name="adj2" fmla="val 45197"/>
              <a:gd name="adj3" fmla="val 35837"/>
              <a:gd name="adj4" fmla="val 43750"/>
            </a:avLst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0" y="0"/>
            <a:ext cx="34919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 entorno de ejecución</a:t>
            </a:r>
            <a:endParaRPr lang="es-ES_tradnl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54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7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798" y="2778032"/>
            <a:ext cx="842439" cy="473872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0" y="0"/>
            <a:ext cx="34919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 consola del browser</a:t>
            </a:r>
            <a:endParaRPr lang="es-ES_tradnl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0183" y="0"/>
            <a:ext cx="5503817" cy="6237659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238131" y="2909879"/>
            <a:ext cx="325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CTRL + SHIFT + J</a:t>
            </a:r>
            <a:endParaRPr lang="es-ES_tradnl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78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Herramientas para desarrollo JavaScript</a:t>
            </a:r>
            <a:endParaRPr lang="es-ES_tradnl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179066" y="886636"/>
            <a:ext cx="2081349" cy="2227528"/>
            <a:chOff x="104502" y="1097281"/>
            <a:chExt cx="2081349" cy="2227528"/>
          </a:xfrm>
        </p:grpSpPr>
        <p:sp>
          <p:nvSpPr>
            <p:cNvPr id="3" name="Rectángulo 2"/>
            <p:cNvSpPr/>
            <p:nvPr/>
          </p:nvSpPr>
          <p:spPr>
            <a:xfrm>
              <a:off x="104502" y="1097281"/>
              <a:ext cx="2081349" cy="22275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361" y="1220287"/>
              <a:ext cx="1273629" cy="1273629"/>
            </a:xfrm>
            <a:prstGeom prst="rect">
              <a:avLst/>
            </a:prstGeom>
          </p:spPr>
        </p:pic>
        <p:sp>
          <p:nvSpPr>
            <p:cNvPr id="7" name="CuadroTexto 6"/>
            <p:cNvSpPr txBox="1"/>
            <p:nvPr/>
          </p:nvSpPr>
          <p:spPr>
            <a:xfrm>
              <a:off x="231320" y="2568478"/>
              <a:ext cx="18277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000" b="1" dirty="0" smtClean="0">
                  <a:solidFill>
                    <a:schemeClr val="bg1">
                      <a:lumMod val="50000"/>
                    </a:schemeClr>
                  </a:solidFill>
                </a:rPr>
                <a:t>Visual Studio </a:t>
              </a:r>
              <a:r>
                <a:rPr lang="es-CL" sz="2000" b="1" dirty="0" err="1" smtClean="0">
                  <a:solidFill>
                    <a:schemeClr val="bg1">
                      <a:lumMod val="50000"/>
                    </a:schemeClr>
                  </a:solidFill>
                </a:rPr>
                <a:t>Code</a:t>
              </a:r>
              <a:endParaRPr lang="es-ES_tradnl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179066" y="3171307"/>
            <a:ext cx="2081349" cy="2781851"/>
            <a:chOff x="179066" y="3319354"/>
            <a:chExt cx="2081349" cy="2781851"/>
          </a:xfrm>
        </p:grpSpPr>
        <p:sp>
          <p:nvSpPr>
            <p:cNvPr id="20" name="Rectángulo 19"/>
            <p:cNvSpPr/>
            <p:nvPr/>
          </p:nvSpPr>
          <p:spPr>
            <a:xfrm>
              <a:off x="179066" y="3385217"/>
              <a:ext cx="2081349" cy="271598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736" y="3319354"/>
              <a:ext cx="1913108" cy="956554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99" r="27670"/>
            <a:stretch/>
          </p:blipFill>
          <p:spPr>
            <a:xfrm>
              <a:off x="243840" y="4122169"/>
              <a:ext cx="818606" cy="896983"/>
            </a:xfrm>
            <a:prstGeom prst="rect">
              <a:avLst/>
            </a:prstGeom>
          </p:spPr>
        </p:pic>
        <p:sp>
          <p:nvSpPr>
            <p:cNvPr id="23" name="CuadroTexto 22"/>
            <p:cNvSpPr txBox="1"/>
            <p:nvPr/>
          </p:nvSpPr>
          <p:spPr>
            <a:xfrm>
              <a:off x="1003933" y="4216717"/>
              <a:ext cx="11296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000" b="1" dirty="0" smtClean="0">
                  <a:solidFill>
                    <a:srgbClr val="E88E16"/>
                  </a:solidFill>
                </a:rPr>
                <a:t>Sublime Text</a:t>
              </a:r>
              <a:endParaRPr lang="es-ES_tradnl" sz="2000" b="1" dirty="0">
                <a:solidFill>
                  <a:srgbClr val="E88E16"/>
                </a:solidFill>
              </a:endParaRPr>
            </a:p>
          </p:txBody>
        </p:sp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021" y="5071340"/>
              <a:ext cx="806425" cy="807769"/>
            </a:xfrm>
            <a:prstGeom prst="rect">
              <a:avLst/>
            </a:prstGeom>
          </p:spPr>
        </p:pic>
        <p:sp>
          <p:nvSpPr>
            <p:cNvPr id="25" name="CuadroTexto 24"/>
            <p:cNvSpPr txBox="1"/>
            <p:nvPr/>
          </p:nvSpPr>
          <p:spPr>
            <a:xfrm>
              <a:off x="1032180" y="5071340"/>
              <a:ext cx="11296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2000" b="1" dirty="0" err="1" smtClean="0">
                  <a:solidFill>
                    <a:srgbClr val="229E54"/>
                  </a:solidFill>
                </a:rPr>
                <a:t>Vim</a:t>
              </a:r>
              <a:r>
                <a:rPr lang="es-CL" sz="2000" b="1" dirty="0" smtClean="0">
                  <a:solidFill>
                    <a:srgbClr val="229E54"/>
                  </a:solidFill>
                </a:rPr>
                <a:t> Text Editor</a:t>
              </a:r>
              <a:endParaRPr lang="es-ES_tradnl" sz="2000" b="1" dirty="0">
                <a:solidFill>
                  <a:srgbClr val="229E54"/>
                </a:solidFill>
              </a:endParaRPr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2412272" y="884515"/>
            <a:ext cx="6531429" cy="5080855"/>
            <a:chOff x="2412272" y="884515"/>
            <a:chExt cx="6531429" cy="5080855"/>
          </a:xfrm>
        </p:grpSpPr>
        <p:sp>
          <p:nvSpPr>
            <p:cNvPr id="13" name="Rectángulo 12"/>
            <p:cNvSpPr/>
            <p:nvPr/>
          </p:nvSpPr>
          <p:spPr>
            <a:xfrm>
              <a:off x="2412272" y="886636"/>
              <a:ext cx="6531429" cy="507873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471" y="1371214"/>
              <a:ext cx="1615831" cy="1615831"/>
            </a:xfrm>
            <a:prstGeom prst="rect">
              <a:avLst/>
            </a:prstGeom>
          </p:spPr>
        </p:pic>
        <p:sp>
          <p:nvSpPr>
            <p:cNvPr id="16" name="CuadroTexto 15"/>
            <p:cNvSpPr txBox="1"/>
            <p:nvPr/>
          </p:nvSpPr>
          <p:spPr>
            <a:xfrm>
              <a:off x="2754036" y="2710756"/>
              <a:ext cx="13660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000" b="1" dirty="0" smtClean="0">
                  <a:solidFill>
                    <a:schemeClr val="bg1">
                      <a:lumMod val="50000"/>
                    </a:schemeClr>
                  </a:solidFill>
                </a:rPr>
                <a:t>Live Server</a:t>
              </a:r>
              <a:endParaRPr lang="es-ES_tradnl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2412273" y="884515"/>
              <a:ext cx="65314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3200" b="1" dirty="0" smtClean="0">
                  <a:solidFill>
                    <a:schemeClr val="bg1">
                      <a:lumMod val="85000"/>
                    </a:schemeClr>
                  </a:solidFill>
                </a:rPr>
                <a:t>Extensiones para Visual Studio </a:t>
              </a:r>
              <a:r>
                <a:rPr lang="es-CL" sz="3200" b="1" dirty="0" err="1" smtClean="0">
                  <a:solidFill>
                    <a:schemeClr val="bg1">
                      <a:lumMod val="85000"/>
                    </a:schemeClr>
                  </a:solidFill>
                </a:rPr>
                <a:t>Code</a:t>
              </a:r>
              <a:endParaRPr lang="es-ES_tradnl" sz="32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0233" y="1579668"/>
              <a:ext cx="1234171" cy="1234171"/>
            </a:xfrm>
            <a:prstGeom prst="rect">
              <a:avLst/>
            </a:prstGeom>
          </p:spPr>
        </p:pic>
        <p:sp>
          <p:nvSpPr>
            <p:cNvPr id="29" name="CuadroTexto 28"/>
            <p:cNvSpPr txBox="1"/>
            <p:nvPr/>
          </p:nvSpPr>
          <p:spPr>
            <a:xfrm>
              <a:off x="7195485" y="2813839"/>
              <a:ext cx="1410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000" b="1" dirty="0" smtClean="0">
                  <a:solidFill>
                    <a:schemeClr val="bg1">
                      <a:lumMod val="50000"/>
                    </a:schemeClr>
                  </a:solidFill>
                </a:rPr>
                <a:t>REST </a:t>
              </a:r>
              <a:r>
                <a:rPr lang="es-CL" sz="2000" b="1" dirty="0" err="1" smtClean="0">
                  <a:solidFill>
                    <a:schemeClr val="bg1">
                      <a:lumMod val="50000"/>
                    </a:schemeClr>
                  </a:solidFill>
                </a:rPr>
                <a:t>Client</a:t>
              </a:r>
              <a:endParaRPr lang="es-ES_tradnl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890707" y="1611542"/>
              <a:ext cx="1485900" cy="1114425"/>
            </a:xfrm>
            <a:prstGeom prst="rect">
              <a:avLst/>
            </a:prstGeom>
          </p:spPr>
        </p:pic>
        <p:sp>
          <p:nvSpPr>
            <p:cNvPr id="31" name="CuadroTexto 30"/>
            <p:cNvSpPr txBox="1"/>
            <p:nvPr/>
          </p:nvSpPr>
          <p:spPr>
            <a:xfrm>
              <a:off x="4928260" y="2725967"/>
              <a:ext cx="14107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000" b="1" dirty="0" smtClean="0">
                  <a:solidFill>
                    <a:schemeClr val="bg1">
                      <a:lumMod val="50000"/>
                    </a:schemeClr>
                  </a:solidFill>
                </a:rPr>
                <a:t>Babel JavaScript</a:t>
              </a:r>
              <a:endParaRPr lang="es-ES_tradnl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32" name="Imagen 3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00218" y="3665332"/>
              <a:ext cx="1666875" cy="1724025"/>
            </a:xfrm>
            <a:prstGeom prst="rect">
              <a:avLst/>
            </a:prstGeom>
          </p:spPr>
        </p:pic>
        <p:sp>
          <p:nvSpPr>
            <p:cNvPr id="33" name="CuadroTexto 32"/>
            <p:cNvSpPr txBox="1"/>
            <p:nvPr/>
          </p:nvSpPr>
          <p:spPr>
            <a:xfrm>
              <a:off x="4650381" y="5429090"/>
              <a:ext cx="1979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2000" b="1" dirty="0" err="1" smtClean="0">
                  <a:solidFill>
                    <a:schemeClr val="bg1">
                      <a:lumMod val="50000"/>
                    </a:schemeClr>
                  </a:solidFill>
                </a:rPr>
                <a:t>ESLint</a:t>
              </a:r>
              <a:r>
                <a:rPr lang="es-CL" sz="2000" b="1" dirty="0" smtClean="0">
                  <a:solidFill>
                    <a:schemeClr val="bg1">
                      <a:lumMod val="50000"/>
                    </a:schemeClr>
                  </a:solidFill>
                </a:rPr>
                <a:t> JavaScript</a:t>
              </a:r>
              <a:endParaRPr lang="es-ES_tradnl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179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622305" y="-73099"/>
            <a:ext cx="66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JavaScript en HTML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796759" y="428962"/>
            <a:ext cx="3983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Insertar scripts en una página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Google Shape;199;p30"/>
          <p:cNvGrpSpPr/>
          <p:nvPr/>
        </p:nvGrpSpPr>
        <p:grpSpPr>
          <a:xfrm>
            <a:off x="4045436" y="6205343"/>
            <a:ext cx="5081146" cy="664810"/>
            <a:chOff x="3872354" y="5716727"/>
            <a:chExt cx="5081146" cy="664810"/>
          </a:xfrm>
        </p:grpSpPr>
        <p:sp>
          <p:nvSpPr>
            <p:cNvPr id="6" name="Google Shape;200;p30"/>
            <p:cNvSpPr/>
            <p:nvPr/>
          </p:nvSpPr>
          <p:spPr>
            <a:xfrm>
              <a:off x="4572000" y="5716727"/>
              <a:ext cx="4381500" cy="640268"/>
            </a:xfrm>
            <a:prstGeom prst="rect">
              <a:avLst/>
            </a:prstGeom>
            <a:solidFill>
              <a:srgbClr val="32A3CE"/>
            </a:solidFill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Buena práctica: se recomienda utilizar la estrategia de archivo externo.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100"/>
                <a:buFont typeface="Calibri"/>
                <a:buNone/>
                <a:tabLst/>
                <a:defRPr/>
              </a:pPr>
              <a:endParaRPr kumimoji="0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" name="Google Shape;201;p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72354" y="5716727"/>
              <a:ext cx="664810" cy="6648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CuadroTexto 6"/>
          <p:cNvSpPr txBox="1"/>
          <p:nvPr/>
        </p:nvSpPr>
        <p:spPr>
          <a:xfrm>
            <a:off x="67796" y="768702"/>
            <a:ext cx="332854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 línea: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sz="2800" dirty="0">
              <a:solidFill>
                <a:srgbClr val="49535F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28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Script embebido: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endParaRPr kumimoji="0" lang="es-CL" sz="28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sz="2800" dirty="0">
              <a:solidFill>
                <a:srgbClr val="49535F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28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L" sz="2800" dirty="0">
              <a:solidFill>
                <a:srgbClr val="49535F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28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28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Archivo externo:</a:t>
            </a: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048375" y="836784"/>
            <a:ext cx="673145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800" dirty="0">
                <a:solidFill>
                  <a:srgbClr val="49535F"/>
                </a:solidFill>
              </a:rPr>
              <a:t>&lt;p </a:t>
            </a:r>
            <a:r>
              <a:rPr lang="en-US" sz="2800" dirty="0" err="1">
                <a:solidFill>
                  <a:srgbClr val="49535F"/>
                </a:solidFill>
              </a:rPr>
              <a:t>onclick</a:t>
            </a:r>
            <a:r>
              <a:rPr lang="en-US" sz="2800" dirty="0">
                <a:solidFill>
                  <a:srgbClr val="49535F"/>
                </a:solidFill>
              </a:rPr>
              <a:t>=</a:t>
            </a:r>
            <a:r>
              <a:rPr lang="en-US" sz="2800" dirty="0">
                <a:solidFill>
                  <a:srgbClr val="00B050"/>
                </a:solidFill>
              </a:rPr>
              <a:t>"alert('</a:t>
            </a:r>
            <a:r>
              <a:rPr lang="en-US" sz="2800" dirty="0" err="1">
                <a:solidFill>
                  <a:srgbClr val="00B050"/>
                </a:solidFill>
              </a:rPr>
              <a:t>hizo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clic</a:t>
            </a:r>
            <a:r>
              <a:rPr lang="en-US" sz="2800" dirty="0">
                <a:solidFill>
                  <a:srgbClr val="00B050"/>
                </a:solidFill>
              </a:rPr>
              <a:t>!')"</a:t>
            </a:r>
            <a:r>
              <a:rPr lang="en-US" sz="2800" dirty="0">
                <a:solidFill>
                  <a:srgbClr val="49535F"/>
                </a:solidFill>
              </a:rPr>
              <a:t>&gt;</a:t>
            </a:r>
            <a:r>
              <a:rPr lang="en-US" sz="2800" dirty="0" err="1">
                <a:solidFill>
                  <a:srgbClr val="49535F"/>
                </a:solidFill>
              </a:rPr>
              <a:t>Hacer</a:t>
            </a:r>
            <a:r>
              <a:rPr lang="en-US" sz="2800" dirty="0">
                <a:solidFill>
                  <a:srgbClr val="49535F"/>
                </a:solidFill>
              </a:rPr>
              <a:t> </a:t>
            </a:r>
            <a:r>
              <a:rPr lang="en-US" sz="2800" dirty="0" err="1">
                <a:solidFill>
                  <a:srgbClr val="49535F"/>
                </a:solidFill>
              </a:rPr>
              <a:t>Clic</a:t>
            </a:r>
            <a:r>
              <a:rPr lang="en-US" sz="2800" dirty="0">
                <a:solidFill>
                  <a:srgbClr val="49535F"/>
                </a:solidFill>
              </a:rPr>
              <a:t>&lt;/p&gt;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396343" y="2162496"/>
            <a:ext cx="451723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s-CL" sz="2800" dirty="0">
                <a:solidFill>
                  <a:srgbClr val="49535F"/>
                </a:solidFill>
              </a:rPr>
              <a:t>&lt;script&gt; </a:t>
            </a:r>
          </a:p>
          <a:p>
            <a:pPr lvl="0">
              <a:defRPr/>
            </a:pPr>
            <a:r>
              <a:rPr lang="es-CL" sz="2800" dirty="0">
                <a:solidFill>
                  <a:srgbClr val="49535F"/>
                </a:solidFill>
              </a:rPr>
              <a:t>	</a:t>
            </a:r>
            <a:r>
              <a:rPr lang="es-CL" sz="2800" dirty="0" err="1" smtClean="0">
                <a:solidFill>
                  <a:srgbClr val="49535F"/>
                </a:solidFill>
              </a:rPr>
              <a:t>function</a:t>
            </a:r>
            <a:r>
              <a:rPr lang="es-CL" sz="2800" dirty="0" smtClean="0">
                <a:solidFill>
                  <a:srgbClr val="49535F"/>
                </a:solidFill>
              </a:rPr>
              <a:t> </a:t>
            </a:r>
            <a:r>
              <a:rPr lang="es-CL" sz="2800" dirty="0" err="1">
                <a:solidFill>
                  <a:srgbClr val="49535F"/>
                </a:solidFill>
              </a:rPr>
              <a:t>mostrarAlerta</a:t>
            </a:r>
            <a:r>
              <a:rPr lang="es-CL" sz="2800" dirty="0">
                <a:solidFill>
                  <a:srgbClr val="49535F"/>
                </a:solidFill>
              </a:rPr>
              <a:t>() { </a:t>
            </a:r>
          </a:p>
          <a:p>
            <a:pPr lvl="0">
              <a:defRPr/>
            </a:pPr>
            <a:r>
              <a:rPr lang="es-CL" sz="2800" dirty="0">
                <a:solidFill>
                  <a:srgbClr val="49535F"/>
                </a:solidFill>
              </a:rPr>
              <a:t>	</a:t>
            </a:r>
            <a:r>
              <a:rPr lang="es-CL" sz="2800" dirty="0" smtClean="0">
                <a:solidFill>
                  <a:srgbClr val="49535F"/>
                </a:solidFill>
              </a:rPr>
              <a:t>	</a:t>
            </a:r>
            <a:r>
              <a:rPr lang="es-CL" sz="2800" dirty="0" err="1" smtClean="0">
                <a:solidFill>
                  <a:srgbClr val="49535F"/>
                </a:solidFill>
              </a:rPr>
              <a:t>alert</a:t>
            </a:r>
            <a:r>
              <a:rPr lang="es-CL" sz="2800" dirty="0">
                <a:solidFill>
                  <a:srgbClr val="49535F"/>
                </a:solidFill>
              </a:rPr>
              <a:t>(</a:t>
            </a:r>
            <a:r>
              <a:rPr lang="es-CL" sz="2800" dirty="0">
                <a:solidFill>
                  <a:srgbClr val="00B050"/>
                </a:solidFill>
              </a:rPr>
              <a:t>'Atención!'</a:t>
            </a:r>
            <a:r>
              <a:rPr lang="es-CL" sz="2800" dirty="0">
                <a:solidFill>
                  <a:srgbClr val="49535F"/>
                </a:solidFill>
              </a:rPr>
              <a:t>); </a:t>
            </a:r>
          </a:p>
          <a:p>
            <a:pPr lvl="0">
              <a:defRPr/>
            </a:pPr>
            <a:r>
              <a:rPr lang="es-CL" sz="2800" dirty="0">
                <a:solidFill>
                  <a:srgbClr val="49535F"/>
                </a:solidFill>
              </a:rPr>
              <a:t>	</a:t>
            </a:r>
            <a:r>
              <a:rPr lang="es-CL" sz="2800" dirty="0" smtClean="0">
                <a:solidFill>
                  <a:srgbClr val="49535F"/>
                </a:solidFill>
              </a:rPr>
              <a:t>}</a:t>
            </a:r>
            <a:endParaRPr lang="es-CL" sz="2800" dirty="0">
              <a:solidFill>
                <a:srgbClr val="49535F"/>
              </a:solidFill>
            </a:endParaRPr>
          </a:p>
          <a:p>
            <a:pPr lvl="0">
              <a:defRPr/>
            </a:pPr>
            <a:r>
              <a:rPr lang="es-CL" sz="2800" dirty="0">
                <a:solidFill>
                  <a:srgbClr val="49535F"/>
                </a:solidFill>
              </a:rPr>
              <a:t> </a:t>
            </a:r>
            <a:r>
              <a:rPr lang="es-CL" sz="2800" dirty="0" smtClean="0">
                <a:solidFill>
                  <a:srgbClr val="49535F"/>
                </a:solidFill>
              </a:rPr>
              <a:t>&lt;/</a:t>
            </a:r>
            <a:r>
              <a:rPr lang="es-CL" sz="2800" dirty="0">
                <a:solidFill>
                  <a:srgbClr val="49535F"/>
                </a:solidFill>
              </a:rPr>
              <a:t>script&gt;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3263153" y="5145656"/>
            <a:ext cx="578997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2800" dirty="0">
                <a:solidFill>
                  <a:srgbClr val="49535F"/>
                </a:solidFill>
              </a:rPr>
              <a:t>&lt;script </a:t>
            </a:r>
            <a:r>
              <a:rPr lang="es-ES" sz="2800" dirty="0" err="1">
                <a:solidFill>
                  <a:srgbClr val="49535F"/>
                </a:solidFill>
              </a:rPr>
              <a:t>src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s-ES" sz="2800" dirty="0">
                <a:solidFill>
                  <a:srgbClr val="00B050"/>
                </a:solidFill>
              </a:rPr>
              <a:t>"micodigo.js"</a:t>
            </a:r>
            <a:r>
              <a:rPr lang="es-ES" sz="2800" dirty="0">
                <a:solidFill>
                  <a:srgbClr val="49535F"/>
                </a:solidFill>
              </a:rPr>
              <a:t>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25523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404591" y="156135"/>
            <a:ext cx="66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JavaScript: Variables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62" y="925576"/>
            <a:ext cx="7794171" cy="4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2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430717" y="156135"/>
            <a:ext cx="66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JavaScript: Variables</a:t>
            </a:r>
            <a:endParaRPr kumimoji="0" lang="es-ES_tradnl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879310" y="725522"/>
            <a:ext cx="3231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Tipos de declaraciones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00385" y="1210401"/>
            <a:ext cx="84694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</a:t>
            </a:r>
            <a:endParaRPr kumimoji="0" lang="es-ES_tradnl" sz="3200" b="1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declara una variable, opcionalmente con un valor.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2400" b="0" i="0" u="none" strike="noStrike" kern="1200" cap="none" spc="0" normalizeH="0" baseline="0" noProof="0" dirty="0" smtClean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</a:t>
            </a:r>
            <a:endParaRPr kumimoji="0" lang="es-ES_tradnl" sz="32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declara una 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 local (en un bloque de ámbito), 	opcionalmente </a:t>
            </a: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 un valor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</a:t>
            </a:r>
            <a:endParaRPr kumimoji="0" lang="es-ES_tradnl" sz="3200" b="1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s-ES_tradnl" sz="2400" b="0" i="0" u="none" strike="noStrike" kern="1200" cap="none" spc="0" normalizeH="0" baseline="0" noProof="0" dirty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declara 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9535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 constante de solo lectura, en un bloque de ámbito.</a:t>
            </a:r>
            <a:endParaRPr kumimoji="0" lang="es-ES_tradnl" sz="2400" b="0" i="0" u="none" strike="noStrike" kern="1200" cap="none" spc="0" normalizeH="0" baseline="0" noProof="0" dirty="0">
              <a:ln>
                <a:noFill/>
              </a:ln>
              <a:solidFill>
                <a:srgbClr val="49535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424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18296</TotalTime>
  <Words>609</Words>
  <Application>Microsoft Office PowerPoint</Application>
  <PresentationFormat>Presentación en pantalla (4:3)</PresentationFormat>
  <Paragraphs>143</Paragraphs>
  <Slides>16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1_Tema de Office</vt:lpstr>
      <vt:lpstr>3_Tema de Office</vt:lpstr>
      <vt:lpstr>2_Tema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348</cp:revision>
  <cp:lastPrinted>2018-02-06T19:43:21Z</cp:lastPrinted>
  <dcterms:created xsi:type="dcterms:W3CDTF">2016-02-23T20:13:48Z</dcterms:created>
  <dcterms:modified xsi:type="dcterms:W3CDTF">2020-09-16T02:53:58Z</dcterms:modified>
</cp:coreProperties>
</file>