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  <p:sldMasterId id="2147483686" r:id="rId3"/>
  </p:sldMasterIdLst>
  <p:notesMasterIdLst>
    <p:notesMasterId r:id="rId20"/>
  </p:notesMasterIdLst>
  <p:handoutMasterIdLst>
    <p:handoutMasterId r:id="rId21"/>
  </p:handoutMasterIdLst>
  <p:sldIdLst>
    <p:sldId id="349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265" r:id="rId19"/>
  </p:sldIdLst>
  <p:sldSz cx="9144000" cy="6858000" type="screen4x3"/>
  <p:notesSz cx="7010400" cy="9296400"/>
  <p:custDataLst>
    <p:tags r:id="rId22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FF00"/>
    <a:srgbClr val="000000"/>
    <a:srgbClr val="229E54"/>
    <a:srgbClr val="003366"/>
    <a:srgbClr val="243190"/>
    <a:srgbClr val="41B1E9"/>
    <a:srgbClr val="49535F"/>
    <a:srgbClr val="E88E16"/>
    <a:srgbClr val="E00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0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31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832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651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745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050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940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88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212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966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16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719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564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092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028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185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75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886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EDUCACIÓN CONTÍNUA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793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0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299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816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661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89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607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604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0164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8368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3423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2268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4484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1218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3643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7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3902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5395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7080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8357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0141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04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GFDHDFDHFHD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5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7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5" Type="http://schemas.openxmlformats.org/officeDocument/2006/relationships/image" Target="../media/image5.gi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6" Type="http://schemas.openxmlformats.org/officeDocument/2006/relationships/image" Target="../media/image14.png"/><Relationship Id="rId5" Type="http://schemas.openxmlformats.org/officeDocument/2006/relationships/image" Target="../media/image5.gi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6" Type="http://schemas.openxmlformats.org/officeDocument/2006/relationships/image" Target="../media/image15.png"/><Relationship Id="rId5" Type="http://schemas.openxmlformats.org/officeDocument/2006/relationships/image" Target="../media/image5.gi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4.xml"/><Relationship Id="rId5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5.gi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5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5.gi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5.gi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image" Target="../media/image5.gi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5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180114" y="2967335"/>
            <a:ext cx="49638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6600" b="1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6600" b="1" noProof="1" smtClean="0">
                <a:solidFill>
                  <a:srgbClr val="49535F"/>
                </a:solidFill>
                <a:latin typeface="Calibri"/>
              </a:rPr>
              <a:t>Arreglos</a:t>
            </a:r>
            <a:endParaRPr kumimoji="0" lang="es-CL" sz="6600" b="1" i="0" u="none" strike="noStrike" kern="1200" cap="none" spc="0" normalizeH="0" baseline="0" noProof="1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57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2001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Arreglos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0" y="661541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Un matriz es un 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arreglo de arreglos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En cada posición de ese arreglo existe, a su vez, otro arreglo</a:t>
            </a:r>
            <a:endParaRPr kumimoji="0" lang="es-CL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166948" y="2239552"/>
          <a:ext cx="923109" cy="34297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3109">
                  <a:extLst>
                    <a:ext uri="{9D8B030D-6E8A-4147-A177-3AD203B41FA5}">
                      <a16:colId xmlns:a16="http://schemas.microsoft.com/office/drawing/2014/main" val="3559874381"/>
                    </a:ext>
                  </a:extLst>
                </a:gridCol>
              </a:tblGrid>
              <a:tr h="1143242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539553"/>
                  </a:ext>
                </a:extLst>
              </a:tr>
              <a:tr h="114324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73775"/>
                  </a:ext>
                </a:extLst>
              </a:tr>
              <a:tr h="1143242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25127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3046834" y="2516775"/>
          <a:ext cx="5008595" cy="707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719">
                  <a:extLst>
                    <a:ext uri="{9D8B030D-6E8A-4147-A177-3AD203B41FA5}">
                      <a16:colId xmlns:a16="http://schemas.microsoft.com/office/drawing/2014/main" val="301973152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2624970819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1574153280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95208098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822976297"/>
                    </a:ext>
                  </a:extLst>
                </a:gridCol>
              </a:tblGrid>
              <a:tr h="707858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36338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3358392" y="2235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428571" y="2235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441695" y="224576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411461" y="222810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411780" y="222102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60201" y="266203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860201" y="376974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857276" y="49777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99979" y="1675248"/>
            <a:ext cx="1406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</a:t>
            </a:r>
            <a:endParaRPr kumimoji="0" lang="es-CL" sz="3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Conector recto de flecha 22"/>
          <p:cNvCxnSpPr>
            <a:endCxn id="6" idx="1"/>
          </p:cNvCxnSpPr>
          <p:nvPr/>
        </p:nvCxnSpPr>
        <p:spPr>
          <a:xfrm>
            <a:off x="1628501" y="2846697"/>
            <a:ext cx="1418333" cy="24007"/>
          </a:xfrm>
          <a:prstGeom prst="straightConnector1">
            <a:avLst/>
          </a:prstGeom>
          <a:ln w="762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3046834" y="3620927"/>
          <a:ext cx="5008595" cy="707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719">
                  <a:extLst>
                    <a:ext uri="{9D8B030D-6E8A-4147-A177-3AD203B41FA5}">
                      <a16:colId xmlns:a16="http://schemas.microsoft.com/office/drawing/2014/main" val="301973152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2624970819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1574153280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95208098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822976297"/>
                    </a:ext>
                  </a:extLst>
                </a:gridCol>
              </a:tblGrid>
              <a:tr h="707858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36338"/>
                  </a:ext>
                </a:extLst>
              </a:tr>
            </a:tbl>
          </a:graphicData>
        </a:graphic>
      </p:graphicFrame>
      <p:sp>
        <p:nvSpPr>
          <p:cNvPr id="39" name="Rectángulo 38"/>
          <p:cNvSpPr/>
          <p:nvPr/>
        </p:nvSpPr>
        <p:spPr>
          <a:xfrm>
            <a:off x="3358392" y="3339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4428571" y="3339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5441695" y="334991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6411461" y="33322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411780" y="332518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Conector recto de flecha 43"/>
          <p:cNvCxnSpPr>
            <a:endCxn id="38" idx="1"/>
          </p:cNvCxnSpPr>
          <p:nvPr/>
        </p:nvCxnSpPr>
        <p:spPr>
          <a:xfrm>
            <a:off x="1628501" y="3950849"/>
            <a:ext cx="1418333" cy="24007"/>
          </a:xfrm>
          <a:prstGeom prst="straightConnector1">
            <a:avLst/>
          </a:prstGeom>
          <a:ln w="762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a 44"/>
          <p:cNvGraphicFramePr>
            <a:graphicFrameLocks noGrp="1"/>
          </p:cNvGraphicFramePr>
          <p:nvPr>
            <p:extLst/>
          </p:nvPr>
        </p:nvGraphicFramePr>
        <p:xfrm>
          <a:off x="3046834" y="4764387"/>
          <a:ext cx="5008595" cy="707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719">
                  <a:extLst>
                    <a:ext uri="{9D8B030D-6E8A-4147-A177-3AD203B41FA5}">
                      <a16:colId xmlns:a16="http://schemas.microsoft.com/office/drawing/2014/main" val="301973152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2624970819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1574153280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95208098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822976297"/>
                    </a:ext>
                  </a:extLst>
                </a:gridCol>
              </a:tblGrid>
              <a:tr h="707858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36338"/>
                  </a:ext>
                </a:extLst>
              </a:tr>
            </a:tbl>
          </a:graphicData>
        </a:graphic>
      </p:graphicFrame>
      <p:sp>
        <p:nvSpPr>
          <p:cNvPr id="46" name="Rectángulo 45"/>
          <p:cNvSpPr/>
          <p:nvPr/>
        </p:nvSpPr>
        <p:spPr>
          <a:xfrm>
            <a:off x="3358392" y="44827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4428571" y="44827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5441695" y="449337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6411461" y="44757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7411780" y="446864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Conector recto de flecha 50"/>
          <p:cNvCxnSpPr>
            <a:endCxn id="45" idx="1"/>
          </p:cNvCxnSpPr>
          <p:nvPr/>
        </p:nvCxnSpPr>
        <p:spPr>
          <a:xfrm>
            <a:off x="1628501" y="5094309"/>
            <a:ext cx="1418333" cy="24007"/>
          </a:xfrm>
          <a:prstGeom prst="straightConnector1">
            <a:avLst/>
          </a:prstGeom>
          <a:ln w="762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7414" y="5731913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entonces es una matriz de 3 x 5, porque tiene 3 posiciones y cada arreglo es de tamaño 5</a:t>
            </a:r>
            <a:endParaRPr kumimoji="0" lang="es-CL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088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2001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Arreglos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169873" y="2715778"/>
          <a:ext cx="923109" cy="34297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3109">
                  <a:extLst>
                    <a:ext uri="{9D8B030D-6E8A-4147-A177-3AD203B41FA5}">
                      <a16:colId xmlns:a16="http://schemas.microsoft.com/office/drawing/2014/main" val="3559874381"/>
                    </a:ext>
                  </a:extLst>
                </a:gridCol>
              </a:tblGrid>
              <a:tr h="1143242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539553"/>
                  </a:ext>
                </a:extLst>
              </a:tr>
              <a:tr h="114324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73775"/>
                  </a:ext>
                </a:extLst>
              </a:tr>
              <a:tr h="1143242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25127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3049759" y="2993001"/>
          <a:ext cx="5008595" cy="707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719">
                  <a:extLst>
                    <a:ext uri="{9D8B030D-6E8A-4147-A177-3AD203B41FA5}">
                      <a16:colId xmlns:a16="http://schemas.microsoft.com/office/drawing/2014/main" val="301973152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2624970819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1574153280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95208098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822976297"/>
                    </a:ext>
                  </a:extLst>
                </a:gridCol>
              </a:tblGrid>
              <a:tr h="707858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36338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3361317" y="27114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431496" y="27114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444620" y="272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414386" y="27043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414705" y="26972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63126" y="31382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863126" y="424597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860201" y="545401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02904" y="2151474"/>
            <a:ext cx="1406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</a:t>
            </a:r>
            <a:endParaRPr kumimoji="0" lang="es-CL" sz="3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Conector recto de flecha 22"/>
          <p:cNvCxnSpPr>
            <a:endCxn id="6" idx="1"/>
          </p:cNvCxnSpPr>
          <p:nvPr/>
        </p:nvCxnSpPr>
        <p:spPr>
          <a:xfrm>
            <a:off x="1631426" y="3322923"/>
            <a:ext cx="1418333" cy="24007"/>
          </a:xfrm>
          <a:prstGeom prst="straightConnector1">
            <a:avLst/>
          </a:prstGeom>
          <a:ln w="762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3049759" y="4097153"/>
          <a:ext cx="5008595" cy="707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719">
                  <a:extLst>
                    <a:ext uri="{9D8B030D-6E8A-4147-A177-3AD203B41FA5}">
                      <a16:colId xmlns:a16="http://schemas.microsoft.com/office/drawing/2014/main" val="301973152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2624970819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1574153280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95208098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822976297"/>
                    </a:ext>
                  </a:extLst>
                </a:gridCol>
              </a:tblGrid>
              <a:tr h="707858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36338"/>
                  </a:ext>
                </a:extLst>
              </a:tr>
            </a:tbl>
          </a:graphicData>
        </a:graphic>
      </p:graphicFrame>
      <p:sp>
        <p:nvSpPr>
          <p:cNvPr id="39" name="Rectángulo 38"/>
          <p:cNvSpPr/>
          <p:nvPr/>
        </p:nvSpPr>
        <p:spPr>
          <a:xfrm>
            <a:off x="3361317" y="38155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4431496" y="38155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5444620" y="382614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6414386" y="38084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414705" y="38014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Conector recto de flecha 43"/>
          <p:cNvCxnSpPr>
            <a:endCxn id="38" idx="1"/>
          </p:cNvCxnSpPr>
          <p:nvPr/>
        </p:nvCxnSpPr>
        <p:spPr>
          <a:xfrm>
            <a:off x="1631426" y="4427075"/>
            <a:ext cx="1418333" cy="24007"/>
          </a:xfrm>
          <a:prstGeom prst="straightConnector1">
            <a:avLst/>
          </a:prstGeom>
          <a:ln w="762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a 44"/>
          <p:cNvGraphicFramePr>
            <a:graphicFrameLocks noGrp="1"/>
          </p:cNvGraphicFramePr>
          <p:nvPr>
            <p:extLst/>
          </p:nvPr>
        </p:nvGraphicFramePr>
        <p:xfrm>
          <a:off x="3049759" y="5240613"/>
          <a:ext cx="5008595" cy="707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719">
                  <a:extLst>
                    <a:ext uri="{9D8B030D-6E8A-4147-A177-3AD203B41FA5}">
                      <a16:colId xmlns:a16="http://schemas.microsoft.com/office/drawing/2014/main" val="301973152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2624970819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1574153280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95208098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822976297"/>
                    </a:ext>
                  </a:extLst>
                </a:gridCol>
              </a:tblGrid>
              <a:tr h="707858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36338"/>
                  </a:ext>
                </a:extLst>
              </a:tr>
            </a:tbl>
          </a:graphicData>
        </a:graphic>
      </p:graphicFrame>
      <p:sp>
        <p:nvSpPr>
          <p:cNvPr id="46" name="Rectángulo 45"/>
          <p:cNvSpPr/>
          <p:nvPr/>
        </p:nvSpPr>
        <p:spPr>
          <a:xfrm>
            <a:off x="3361317" y="49590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4431496" y="49590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5444620" y="496960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6414386" y="495194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7414705" y="494486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Conector recto de flecha 50"/>
          <p:cNvCxnSpPr>
            <a:endCxn id="45" idx="1"/>
          </p:cNvCxnSpPr>
          <p:nvPr/>
        </p:nvCxnSpPr>
        <p:spPr>
          <a:xfrm>
            <a:off x="1631426" y="5570535"/>
            <a:ext cx="1418333" cy="24007"/>
          </a:xfrm>
          <a:prstGeom prst="straightConnector1">
            <a:avLst/>
          </a:prstGeom>
          <a:ln w="762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2533364" y="1138801"/>
            <a:ext cx="4531324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s-CL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atrix</a:t>
            </a:r>
            <a:r>
              <a:rPr kumimoji="0" lang="es-CL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[0]</a:t>
            </a:r>
            <a:endParaRPr kumimoji="0" lang="es-CL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24" y="6605724"/>
            <a:ext cx="252276" cy="252276"/>
          </a:xfrm>
          <a:prstGeom prst="rect">
            <a:avLst/>
          </a:prstGeom>
        </p:spPr>
      </p:pic>
      <p:graphicFrame>
        <p:nvGraphicFramePr>
          <p:cNvPr id="33" name="Tabla 32"/>
          <p:cNvGraphicFramePr>
            <a:graphicFrameLocks noGrp="1"/>
          </p:cNvGraphicFramePr>
          <p:nvPr>
            <p:extLst/>
          </p:nvPr>
        </p:nvGraphicFramePr>
        <p:xfrm>
          <a:off x="3049758" y="2988387"/>
          <a:ext cx="5008595" cy="7078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1719">
                  <a:extLst>
                    <a:ext uri="{9D8B030D-6E8A-4147-A177-3AD203B41FA5}">
                      <a16:colId xmlns:a16="http://schemas.microsoft.com/office/drawing/2014/main" val="301973152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2624970819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1574153280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95208098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822976297"/>
                    </a:ext>
                  </a:extLst>
                </a:gridCol>
              </a:tblGrid>
              <a:tr h="707858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36338"/>
                  </a:ext>
                </a:extLst>
              </a:tr>
            </a:tbl>
          </a:graphicData>
        </a:graphic>
      </p:graphicFrame>
      <p:sp>
        <p:nvSpPr>
          <p:cNvPr id="34" name="Rectángulo 33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2533364" y="1138801"/>
            <a:ext cx="4531324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s-CL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atrix</a:t>
            </a:r>
            <a:r>
              <a:rPr kumimoji="0" lang="es-CL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  <a:endParaRPr kumimoji="0" lang="es-CL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5" name="Tabla 34"/>
          <p:cNvGraphicFramePr>
            <a:graphicFrameLocks noGrp="1"/>
          </p:cNvGraphicFramePr>
          <p:nvPr>
            <p:extLst/>
          </p:nvPr>
        </p:nvGraphicFramePr>
        <p:xfrm>
          <a:off x="3049757" y="4104292"/>
          <a:ext cx="5008595" cy="7078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1719">
                  <a:extLst>
                    <a:ext uri="{9D8B030D-6E8A-4147-A177-3AD203B41FA5}">
                      <a16:colId xmlns:a16="http://schemas.microsoft.com/office/drawing/2014/main" val="301973152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2624970819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1574153280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95208098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822976297"/>
                    </a:ext>
                  </a:extLst>
                </a:gridCol>
              </a:tblGrid>
              <a:tr h="707858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36338"/>
                  </a:ext>
                </a:extLst>
              </a:tr>
            </a:tbl>
          </a:graphicData>
        </a:graphic>
      </p:graphicFrame>
      <p:sp>
        <p:nvSpPr>
          <p:cNvPr id="36" name="Rectángulo 35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2533364" y="1138801"/>
            <a:ext cx="4531324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s-CL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atrix</a:t>
            </a:r>
            <a:r>
              <a:rPr kumimoji="0" lang="es-CL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[2]</a:t>
            </a:r>
            <a:endParaRPr kumimoji="0" lang="es-CL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7" name="Tabla 36"/>
          <p:cNvGraphicFramePr>
            <a:graphicFrameLocks noGrp="1"/>
          </p:cNvGraphicFramePr>
          <p:nvPr>
            <p:extLst/>
          </p:nvPr>
        </p:nvGraphicFramePr>
        <p:xfrm>
          <a:off x="3049756" y="5238359"/>
          <a:ext cx="5008595" cy="7078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1719">
                  <a:extLst>
                    <a:ext uri="{9D8B030D-6E8A-4147-A177-3AD203B41FA5}">
                      <a16:colId xmlns:a16="http://schemas.microsoft.com/office/drawing/2014/main" val="301973152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2624970819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1574153280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95208098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822976297"/>
                    </a:ext>
                  </a:extLst>
                </a:gridCol>
              </a:tblGrid>
              <a:tr h="707858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36338"/>
                  </a:ext>
                </a:extLst>
              </a:tr>
            </a:tbl>
          </a:graphicData>
        </a:graphic>
      </p:graphicFrame>
      <p:sp>
        <p:nvSpPr>
          <p:cNvPr id="53" name="Rectángulo 5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2533364" y="1138801"/>
            <a:ext cx="4531324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s-CL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atrix</a:t>
            </a:r>
            <a:r>
              <a:rPr kumimoji="0" lang="es-CL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[1][3]</a:t>
            </a:r>
            <a:endParaRPr kumimoji="0" lang="es-CL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4" name="Tabla 53"/>
          <p:cNvGraphicFramePr>
            <a:graphicFrameLocks noGrp="1"/>
          </p:cNvGraphicFramePr>
          <p:nvPr>
            <p:extLst/>
          </p:nvPr>
        </p:nvGraphicFramePr>
        <p:xfrm>
          <a:off x="7064688" y="5236344"/>
          <a:ext cx="1001719" cy="7078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1719">
                  <a:extLst>
                    <a:ext uri="{9D8B030D-6E8A-4147-A177-3AD203B41FA5}">
                      <a16:colId xmlns:a16="http://schemas.microsoft.com/office/drawing/2014/main" val="3019731522"/>
                    </a:ext>
                  </a:extLst>
                </a:gridCol>
              </a:tblGrid>
              <a:tr h="707858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36338"/>
                  </a:ext>
                </a:extLst>
              </a:tr>
            </a:tbl>
          </a:graphicData>
        </a:graphic>
      </p:graphicFrame>
      <p:sp>
        <p:nvSpPr>
          <p:cNvPr id="55" name="Rectángulo 54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2533364" y="1138801"/>
            <a:ext cx="4531324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s-CL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atrix</a:t>
            </a:r>
            <a:r>
              <a:rPr kumimoji="0" lang="es-CL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[2][4]</a:t>
            </a:r>
            <a:endParaRPr kumimoji="0" lang="es-CL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6" name="Tabla 55"/>
          <p:cNvGraphicFramePr>
            <a:graphicFrameLocks noGrp="1"/>
          </p:cNvGraphicFramePr>
          <p:nvPr>
            <p:extLst/>
          </p:nvPr>
        </p:nvGraphicFramePr>
        <p:xfrm>
          <a:off x="6062969" y="4103021"/>
          <a:ext cx="1001719" cy="7078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1719">
                  <a:extLst>
                    <a:ext uri="{9D8B030D-6E8A-4147-A177-3AD203B41FA5}">
                      <a16:colId xmlns:a16="http://schemas.microsoft.com/office/drawing/2014/main" val="3019731522"/>
                    </a:ext>
                  </a:extLst>
                </a:gridCol>
              </a:tblGrid>
              <a:tr h="707858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36338"/>
                  </a:ext>
                </a:extLst>
              </a:tr>
            </a:tbl>
          </a:graphicData>
        </a:graphic>
      </p:graphicFrame>
      <p:sp>
        <p:nvSpPr>
          <p:cNvPr id="57" name="Rectángulo 56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2533364" y="1136958"/>
            <a:ext cx="4531324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s-CL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atrix</a:t>
            </a:r>
            <a:r>
              <a:rPr kumimoji="0" lang="es-CL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[0][2]=10</a:t>
            </a:r>
            <a:endParaRPr kumimoji="0" lang="es-CL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/>
          </p:nvPr>
        </p:nvGraphicFramePr>
        <p:xfrm>
          <a:off x="5053193" y="2988387"/>
          <a:ext cx="1001719" cy="7078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1719">
                  <a:extLst>
                    <a:ext uri="{9D8B030D-6E8A-4147-A177-3AD203B41FA5}">
                      <a16:colId xmlns:a16="http://schemas.microsoft.com/office/drawing/2014/main" val="3019731522"/>
                    </a:ext>
                  </a:extLst>
                </a:gridCol>
              </a:tblGrid>
              <a:tr h="707858">
                <a:tc>
                  <a:txBody>
                    <a:bodyPr/>
                    <a:lstStyle/>
                    <a:p>
                      <a:pPr algn="ctr"/>
                      <a:r>
                        <a:rPr lang="es-CL" sz="3600" dirty="0" smtClean="0"/>
                        <a:t>10</a:t>
                      </a:r>
                      <a:endParaRPr lang="es-C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36338"/>
                  </a:ext>
                </a:extLst>
              </a:tr>
            </a:tbl>
          </a:graphicData>
        </a:graphic>
      </p:graphicFrame>
      <p:sp>
        <p:nvSpPr>
          <p:cNvPr id="59" name="Rectángulo 58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2533364" y="1138387"/>
            <a:ext cx="4531324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</a:t>
            </a:r>
            <a:r>
              <a:rPr kumimoji="0" lang="es-CL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[2][3]=8</a:t>
            </a:r>
            <a:endParaRPr kumimoji="0" lang="es-CL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/>
          </p:nvPr>
        </p:nvGraphicFramePr>
        <p:xfrm>
          <a:off x="6051564" y="5236344"/>
          <a:ext cx="1001719" cy="7078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1719">
                  <a:extLst>
                    <a:ext uri="{9D8B030D-6E8A-4147-A177-3AD203B41FA5}">
                      <a16:colId xmlns:a16="http://schemas.microsoft.com/office/drawing/2014/main" val="3019731522"/>
                    </a:ext>
                  </a:extLst>
                </a:gridCol>
              </a:tblGrid>
              <a:tr h="707858">
                <a:tc>
                  <a:txBody>
                    <a:bodyPr/>
                    <a:lstStyle/>
                    <a:p>
                      <a:pPr algn="ctr"/>
                      <a:r>
                        <a:rPr lang="es-CL" sz="3600" dirty="0" smtClean="0"/>
                        <a:t>8</a:t>
                      </a:r>
                      <a:endParaRPr lang="es-C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36338"/>
                  </a:ext>
                </a:extLst>
              </a:tr>
            </a:tbl>
          </a:graphicData>
        </a:graphic>
      </p:graphicFrame>
      <p:sp>
        <p:nvSpPr>
          <p:cNvPr id="62" name="Rectángulo 61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2533364" y="1139739"/>
            <a:ext cx="4531324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</a:t>
            </a:r>
            <a:r>
              <a:rPr kumimoji="0" lang="es-CL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[1][0]=6</a:t>
            </a:r>
            <a:endParaRPr kumimoji="0" lang="es-CL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3" name="Tabla 62"/>
          <p:cNvGraphicFramePr>
            <a:graphicFrameLocks noGrp="1"/>
          </p:cNvGraphicFramePr>
          <p:nvPr>
            <p:extLst/>
          </p:nvPr>
        </p:nvGraphicFramePr>
        <p:xfrm>
          <a:off x="3058813" y="4104292"/>
          <a:ext cx="1001719" cy="7078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1719">
                  <a:extLst>
                    <a:ext uri="{9D8B030D-6E8A-4147-A177-3AD203B41FA5}">
                      <a16:colId xmlns:a16="http://schemas.microsoft.com/office/drawing/2014/main" val="3019731522"/>
                    </a:ext>
                  </a:extLst>
                </a:gridCol>
              </a:tblGrid>
              <a:tr h="707858">
                <a:tc>
                  <a:txBody>
                    <a:bodyPr/>
                    <a:lstStyle/>
                    <a:p>
                      <a:pPr algn="ctr"/>
                      <a:r>
                        <a:rPr lang="es-CL" sz="3600" dirty="0" smtClean="0"/>
                        <a:t>6</a:t>
                      </a:r>
                      <a:endParaRPr lang="es-C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3633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5592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34" grpId="0" animBg="1"/>
      <p:bldP spid="34" grpId="1" animBg="1"/>
      <p:bldP spid="36" grpId="0" animBg="1"/>
      <p:bldP spid="36" grpId="1" animBg="1"/>
      <p:bldP spid="53" grpId="0" animBg="1"/>
      <p:bldP spid="53" grpId="1" animBg="1"/>
      <p:bldP spid="55" grpId="0" animBg="1"/>
      <p:bldP spid="55" grpId="1" animBg="1"/>
      <p:bldP spid="57" grpId="0" animBg="1"/>
      <p:bldP spid="57" grpId="1" animBg="1"/>
      <p:bldP spid="59" grpId="0" animBg="1"/>
      <p:bldP spid="59" grpId="1" animBg="1"/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2001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Arreglos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0" y="680764"/>
            <a:ext cx="914400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crear una matriz declaramos el arreglo principal y luego recorremos cada posición creando los sub-arreglos</a:t>
            </a:r>
            <a:endParaRPr kumimoji="0" lang="es-CL" sz="30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1515427" y="1724356"/>
            <a:ext cx="6113146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r>
              <a:rPr kumimoji="0" lang="es-CL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= 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 </a:t>
            </a:r>
            <a:r>
              <a:rPr kumimoji="0" lang="es-C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(3)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CL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= 0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 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&lt; </a:t>
            </a:r>
            <a:r>
              <a:rPr kumimoji="0" lang="es-C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length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 i++) {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  </a:t>
            </a:r>
            <a:r>
              <a:rPr kumimoji="0" lang="es-CL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[i] = 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 </a:t>
            </a:r>
            <a:r>
              <a:rPr kumimoji="0" lang="es-C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(5)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console.log(</a:t>
            </a:r>
            <a:r>
              <a:rPr kumimoji="0" lang="es-CL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24" y="6605724"/>
            <a:ext cx="252276" cy="25227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1494" y="4467073"/>
            <a:ext cx="3741012" cy="23249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465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0" y="675164"/>
            <a:ext cx="9144000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recorrer una matriz usamos un </a:t>
            </a:r>
            <a:r>
              <a:rPr kumimoji="0" lang="es-CL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</a:t>
            </a: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anidado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así visitamos cada posición del arreglo principal y luego cada sub-arreglo</a:t>
            </a:r>
            <a:endParaRPr kumimoji="0" lang="es-CL" sz="2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0" y="1983778"/>
            <a:ext cx="657497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.length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++) 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  for(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j=0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].length;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 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     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][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= 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llenamos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matriz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 15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      console.log('matrix['+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+']['+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+'] = ' + matrix[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][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  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24" y="6605724"/>
            <a:ext cx="252276" cy="25227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9910" y="1983778"/>
            <a:ext cx="2424090" cy="453360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2001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Arreglos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oogle Shape;199;p30"/>
          <p:cNvGrpSpPr/>
          <p:nvPr/>
        </p:nvGrpSpPr>
        <p:grpSpPr>
          <a:xfrm>
            <a:off x="87084" y="5931294"/>
            <a:ext cx="5756365" cy="842160"/>
            <a:chOff x="4002450" y="5514835"/>
            <a:chExt cx="3935390" cy="842160"/>
          </a:xfrm>
        </p:grpSpPr>
        <p:sp>
          <p:nvSpPr>
            <p:cNvPr id="10" name="Google Shape;200;p30"/>
            <p:cNvSpPr/>
            <p:nvPr/>
          </p:nvSpPr>
          <p:spPr>
            <a:xfrm>
              <a:off x="4572000" y="5514835"/>
              <a:ext cx="3365840" cy="842160"/>
            </a:xfrm>
            <a:prstGeom prst="rect">
              <a:avLst/>
            </a:prstGeom>
            <a:solidFill>
              <a:srgbClr val="32A3CE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Calibri"/>
                  <a:cs typeface="Calibri"/>
                  <a:sym typeface="Calibri"/>
                </a:rPr>
                <a:t>Usamos </a:t>
              </a:r>
              <a:r>
                <a:rPr kumimoji="0" lang="es-CL" sz="16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Calibri"/>
                  <a:cs typeface="Calibri"/>
                  <a:sym typeface="Calibri"/>
                </a:rPr>
                <a:t>matrix</a:t>
              </a:r>
              <a:r>
                <a:rPr kumimoji="0" lang="es-CL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Calibri"/>
                  <a:cs typeface="Calibri"/>
                  <a:sym typeface="Calibri"/>
                </a:rPr>
                <a:t>[i].</a:t>
              </a:r>
              <a:r>
                <a:rPr kumimoji="0" lang="es-CL" sz="16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Calibri"/>
                  <a:cs typeface="Calibri"/>
                  <a:sym typeface="Calibri"/>
                </a:rPr>
                <a:t>length</a:t>
              </a:r>
              <a:r>
                <a:rPr kumimoji="0" lang="es-CL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Calibri"/>
                  <a:cs typeface="Calibri"/>
                  <a:sym typeface="Calibri"/>
                </a:rPr>
                <a:t> en el segundo </a:t>
              </a:r>
              <a:r>
                <a:rPr kumimoji="0" lang="es-CL" sz="16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Calibri"/>
                  <a:cs typeface="Calibri"/>
                  <a:sym typeface="Calibri"/>
                </a:rPr>
                <a:t>for</a:t>
              </a:r>
              <a:r>
                <a:rPr kumimoji="0" lang="es-CL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Calibri"/>
                  <a:cs typeface="Calibri"/>
                  <a:sym typeface="Calibri"/>
                </a:rPr>
                <a:t> porque los sub-arreglos pueden ser de tamaños distintos o cambiar durante la ejecución</a:t>
              </a:r>
              <a:endParaRPr kumimoji="0" sz="15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oogle Shape;201;p3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002450" y="5603510"/>
              <a:ext cx="569550" cy="66481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77140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28602" y="0"/>
            <a:ext cx="2010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Arreglos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976"/>
            <a:ext cx="9144000" cy="62135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0" y="3333094"/>
            <a:ext cx="3074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</a:t>
            </a:r>
            <a:endParaRPr kumimoji="0" lang="es-CL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735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41930"/>
              </p:ext>
            </p:extLst>
          </p:nvPr>
        </p:nvGraphicFramePr>
        <p:xfrm>
          <a:off x="1306285" y="1606310"/>
          <a:ext cx="923109" cy="34297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3109">
                  <a:extLst>
                    <a:ext uri="{9D8B030D-6E8A-4147-A177-3AD203B41FA5}">
                      <a16:colId xmlns:a16="http://schemas.microsoft.com/office/drawing/2014/main" val="3559874381"/>
                    </a:ext>
                  </a:extLst>
                </a:gridCol>
              </a:tblGrid>
              <a:tr h="1143242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539553"/>
                  </a:ext>
                </a:extLst>
              </a:tr>
              <a:tr h="1143242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73775"/>
                  </a:ext>
                </a:extLst>
              </a:tr>
              <a:tr h="1143242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25127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784430"/>
              </p:ext>
            </p:extLst>
          </p:nvPr>
        </p:nvGraphicFramePr>
        <p:xfrm>
          <a:off x="2478168" y="1859526"/>
          <a:ext cx="5008595" cy="707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719">
                  <a:extLst>
                    <a:ext uri="{9D8B030D-6E8A-4147-A177-3AD203B41FA5}">
                      <a16:colId xmlns:a16="http://schemas.microsoft.com/office/drawing/2014/main" val="301973152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2624970819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1574153280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952080982"/>
                    </a:ext>
                  </a:extLst>
                </a:gridCol>
                <a:gridCol w="1001719">
                  <a:extLst>
                    <a:ext uri="{9D8B030D-6E8A-4147-A177-3AD203B41FA5}">
                      <a16:colId xmlns:a16="http://schemas.microsoft.com/office/drawing/2014/main" val="3822976297"/>
                    </a:ext>
                  </a:extLst>
                </a:gridCol>
              </a:tblGrid>
              <a:tr h="707858">
                <a:tc>
                  <a:txBody>
                    <a:bodyPr/>
                    <a:lstStyle/>
                    <a:p>
                      <a:pPr algn="ctr"/>
                      <a:endParaRPr lang="es-C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36338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2789726" y="157793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859905" y="157793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873029" y="15885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842795" y="15708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843114" y="15637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99538" y="20287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999538" y="31365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996613" y="43445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9316" y="1042006"/>
            <a:ext cx="1406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</a:t>
            </a:r>
            <a:endParaRPr kumimoji="0" lang="es-CL" sz="3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1767838" y="2213455"/>
            <a:ext cx="710330" cy="0"/>
          </a:xfrm>
          <a:prstGeom prst="straightConnector1">
            <a:avLst/>
          </a:prstGeom>
          <a:ln w="762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3244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2001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Arreglos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1" y="689138"/>
            <a:ext cx="9143999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agregar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elementos al 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un arreglo usamos la función </a:t>
            </a:r>
            <a:r>
              <a:rPr kumimoji="0" lang="es-C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</a:t>
            </a:r>
            <a:endParaRPr kumimoji="0" lang="es-CL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662246" y="1799684"/>
            <a:ext cx="5599613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amigos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[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'Pedro'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'Juan'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'Diego'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nuevo_amigo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</a:t>
            </a: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'Pepe'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amigos.</a:t>
            </a:r>
            <a:r>
              <a:rPr kumimoji="0" lang="es-C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</a:t>
            </a: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C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nuevo_amigo</a:t>
            </a: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console.log(</a:t>
            </a: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amigos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543" y="3715703"/>
            <a:ext cx="5252360" cy="31111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24" y="6605724"/>
            <a:ext cx="252276" cy="2522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441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2001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Arreglos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0" y="681759"/>
            <a:ext cx="9144000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eliminar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elementos del 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un arreglo usamos la función </a:t>
            </a:r>
            <a:r>
              <a:rPr kumimoji="0" lang="es-CL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</a:t>
            </a:r>
            <a:endParaRPr kumimoji="0" lang="es-CL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1356202" y="2012189"/>
            <a:ext cx="641977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amigos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[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'Pedro'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'Juan'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'Diego'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]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amigos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console.log(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amigos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s-CL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24" y="6605724"/>
            <a:ext cx="252276" cy="25227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5987" y="3753136"/>
            <a:ext cx="3800203" cy="29940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283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2001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Arreglos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0" y="678959"/>
            <a:ext cx="906562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agregar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elementos al 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inicio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un arreglo usamos la función </a:t>
            </a:r>
            <a:r>
              <a:rPr kumimoji="0" lang="es-CL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unshift</a:t>
            </a:r>
            <a:endParaRPr kumimoji="0" lang="es-CL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1364911" y="1777840"/>
            <a:ext cx="6419774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amigos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[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'Pedro'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'Juan'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'Diego'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]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nuevo_amigo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'Roberto'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amigos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unshift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C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nuevo_amigo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console.log(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amigos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s-CL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24" y="6605724"/>
            <a:ext cx="252276" cy="25227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9312" y="4062829"/>
            <a:ext cx="4461124" cy="25720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678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2001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Arreglos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0" y="678959"/>
            <a:ext cx="906562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eliminar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elementos del 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inicio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un arreglo usamos la función </a:t>
            </a:r>
            <a:r>
              <a:rPr kumimoji="0" lang="es-CL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shift</a:t>
            </a:r>
            <a:endParaRPr kumimoji="0" lang="es-CL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1364911" y="1777840"/>
            <a:ext cx="641977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amigos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[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'Pedro'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'Juan'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'Diego'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]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amigos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shift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console.log(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amigos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s-CL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24" y="6594324"/>
            <a:ext cx="252276" cy="25227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6"/>
          <a:srcRect l="843"/>
          <a:stretch/>
        </p:blipFill>
        <p:spPr>
          <a:xfrm>
            <a:off x="2569028" y="3441517"/>
            <a:ext cx="4127863" cy="32789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530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2001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Arreglos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0" y="678959"/>
            <a:ext cx="906562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encontrar el 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un elemento usamos la función </a:t>
            </a:r>
            <a:r>
              <a:rPr kumimoji="0" lang="es-CL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indexOf</a:t>
            </a:r>
            <a:endParaRPr kumimoji="0" lang="es-CL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966649" y="1978137"/>
            <a:ext cx="7340548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amigos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[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'Pedro'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'Juan'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'Diego'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]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indice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s-C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amigos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indexOf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'Diego'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console.log(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'El índice de Diego es 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indice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s-CL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24" y="6605724"/>
            <a:ext cx="252276" cy="25227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2672" y="3769757"/>
            <a:ext cx="5503820" cy="27830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668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2001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Arreglos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0" y="678959"/>
            <a:ext cx="906562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eliminar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 elemento a partir de su 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usamos la función </a:t>
            </a:r>
            <a:r>
              <a:rPr kumimoji="0" lang="es-CL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splice</a:t>
            </a:r>
            <a:endParaRPr kumimoji="0" lang="es-CL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1315188" y="1756177"/>
            <a:ext cx="6435246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amigos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[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'Pedro'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'Juan'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'Diego'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]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indice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s-C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amigos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.indexOf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'Juan'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amigos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splice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indice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console.log(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amigos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24" y="6605724"/>
            <a:ext cx="252276" cy="25227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6"/>
          <a:srcRect l="796"/>
          <a:stretch/>
        </p:blipFill>
        <p:spPr>
          <a:xfrm>
            <a:off x="1315188" y="3902436"/>
            <a:ext cx="3597865" cy="2782343"/>
          </a:xfrm>
          <a:prstGeom prst="rect">
            <a:avLst/>
          </a:prstGeom>
        </p:spPr>
      </p:pic>
      <p:grpSp>
        <p:nvGrpSpPr>
          <p:cNvPr id="8" name="Google Shape;199;p30"/>
          <p:cNvGrpSpPr/>
          <p:nvPr/>
        </p:nvGrpSpPr>
        <p:grpSpPr>
          <a:xfrm>
            <a:off x="5034972" y="3906362"/>
            <a:ext cx="4030650" cy="842160"/>
            <a:chOff x="3907190" y="5514835"/>
            <a:chExt cx="4030650" cy="842160"/>
          </a:xfrm>
        </p:grpSpPr>
        <p:sp>
          <p:nvSpPr>
            <p:cNvPr id="9" name="Google Shape;200;p30"/>
            <p:cNvSpPr/>
            <p:nvPr/>
          </p:nvSpPr>
          <p:spPr>
            <a:xfrm>
              <a:off x="4572000" y="5514835"/>
              <a:ext cx="3365840" cy="842160"/>
            </a:xfrm>
            <a:prstGeom prst="rect">
              <a:avLst/>
            </a:prstGeom>
            <a:solidFill>
              <a:srgbClr val="32A3CE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Calibri"/>
                  <a:cs typeface="Calibri"/>
                  <a:sym typeface="Calibri"/>
                </a:rPr>
                <a:t>El segundo parámetro de la función </a:t>
              </a:r>
              <a:r>
                <a:rPr kumimoji="0" lang="es-CL" sz="16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Calibri"/>
                  <a:cs typeface="Calibri"/>
                  <a:sym typeface="Calibri"/>
                </a:rPr>
                <a:t>splice</a:t>
              </a:r>
              <a:r>
                <a:rPr kumimoji="0" lang="es-CL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Calibri"/>
                  <a:cs typeface="Calibri"/>
                  <a:sym typeface="Calibri"/>
                </a:rPr>
                <a:t> es la cantidad de elementos a eliminar a partir del índice</a:t>
              </a:r>
              <a:endParaRPr kumimoji="0" sz="15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" name="Google Shape;201;p3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907190" y="5603510"/>
              <a:ext cx="664810" cy="66481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6556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2001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Arreglos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0" y="678959"/>
            <a:ext cx="9065622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copiar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 arreglo usamos la función </a:t>
            </a:r>
            <a:r>
              <a:rPr kumimoji="0" lang="es-CL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slice</a:t>
            </a:r>
            <a:endParaRPr kumimoji="0" lang="es-CL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522516" y="1263734"/>
            <a:ext cx="8125100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amigos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[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'Pedro'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'Juan'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'Diego'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]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amigos_copia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s-C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amigos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slice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amigos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.pop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Eliminamos un elemento del original</a:t>
            </a:r>
            <a:endParaRPr kumimoji="0" lang="es-CL" sz="3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console.log(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'Copia: '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amigos_copia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console.log(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'Original: ' 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amigos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s-CL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24" y="6605724"/>
            <a:ext cx="252276" cy="2522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7487" y="4034109"/>
            <a:ext cx="4630648" cy="2643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095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2001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Arreglos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0" y="678959"/>
            <a:ext cx="906562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concatenar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 arreglos usamos la función </a:t>
            </a:r>
            <a:r>
              <a:rPr kumimoji="0" lang="es-CL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</a:t>
            </a:r>
            <a:endParaRPr kumimoji="0" lang="es-CL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531494" y="1738428"/>
            <a:ext cx="8125100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favoritos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[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Metroid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MarioBros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Zelda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]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antiguos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'1943'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RallyX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Tetris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todos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= 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favoritos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antiguos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console.log(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todos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24" y="6608404"/>
            <a:ext cx="252276" cy="25227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957" y="3882254"/>
            <a:ext cx="6260173" cy="29261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800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29975</TotalTime>
  <Words>508</Words>
  <Application>Microsoft Office PowerPoint</Application>
  <PresentationFormat>Presentación en pantalla (4:3)</PresentationFormat>
  <Paragraphs>146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1_Tema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450</cp:revision>
  <cp:lastPrinted>2018-02-06T19:43:21Z</cp:lastPrinted>
  <dcterms:created xsi:type="dcterms:W3CDTF">2016-02-23T20:13:48Z</dcterms:created>
  <dcterms:modified xsi:type="dcterms:W3CDTF">2020-08-08T21:01:06Z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