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7" r:id="rId2"/>
    <p:sldId id="303" r:id="rId3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E16"/>
    <a:srgbClr val="41B1E9"/>
    <a:srgbClr val="FF00FF"/>
    <a:srgbClr val="003366"/>
    <a:srgbClr val="229E54"/>
    <a:srgbClr val="2CF622"/>
    <a:srgbClr val="49535F"/>
    <a:srgbClr val="243190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5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" y="-6748"/>
            <a:ext cx="9130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JavaScript: Funciones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30434" y="597181"/>
            <a:ext cx="621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serie de operaciones agrupadas </a:t>
            </a:r>
            <a:r>
              <a:rPr lang="es-ES" sz="2400" i="1" dirty="0" smtClean="0"/>
              <a:t>bajo un nombre</a:t>
            </a:r>
            <a:endParaRPr lang="es-ES_tradnl" sz="2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40265" y="2007537"/>
            <a:ext cx="458428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2800" dirty="0">
                <a:solidFill>
                  <a:srgbClr val="49535F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elevar</a:t>
            </a:r>
            <a:r>
              <a:rPr lang="en-US" sz="2800" b="1" dirty="0" smtClean="0">
                <a:solidFill>
                  <a:srgbClr val="49535F"/>
                </a:solidFill>
              </a:rPr>
              <a:t>(</a:t>
            </a:r>
            <a:r>
              <a:rPr lang="en-US" sz="2800" dirty="0" smtClean="0">
                <a:solidFill>
                  <a:srgbClr val="00B0F0"/>
                </a:solidFill>
              </a:rPr>
              <a:t>base</a:t>
            </a:r>
            <a:r>
              <a:rPr lang="en-US" sz="2800" b="1" dirty="0" smtClean="0">
                <a:solidFill>
                  <a:srgbClr val="49535F"/>
                </a:solidFill>
              </a:rPr>
              <a:t>, </a:t>
            </a:r>
            <a:r>
              <a:rPr lang="en-US" sz="2800" dirty="0" err="1" smtClean="0">
                <a:solidFill>
                  <a:srgbClr val="00B0F0"/>
                </a:solidFill>
              </a:rPr>
              <a:t>exp</a:t>
            </a:r>
            <a:r>
              <a:rPr lang="en-US" sz="2800" b="1" dirty="0" smtClean="0">
                <a:solidFill>
                  <a:srgbClr val="49535F"/>
                </a:solidFill>
              </a:rPr>
              <a:t>)</a:t>
            </a:r>
            <a:r>
              <a:rPr lang="en-US" sz="2800" dirty="0" smtClean="0">
                <a:solidFill>
                  <a:srgbClr val="49535F"/>
                </a:solidFill>
              </a:rPr>
              <a:t> </a:t>
            </a:r>
            <a:r>
              <a:rPr lang="en-US" sz="2800" b="1" dirty="0" smtClean="0">
                <a:solidFill>
                  <a:srgbClr val="49535F"/>
                </a:solidFill>
              </a:rPr>
              <a:t>{</a:t>
            </a:r>
          </a:p>
          <a:p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resultado = </a:t>
            </a:r>
            <a:r>
              <a:rPr lang="en-US" sz="2800" dirty="0" smtClean="0">
                <a:solidFill>
                  <a:srgbClr val="00B0F0"/>
                </a:solidFill>
              </a:rPr>
              <a:t>base</a:t>
            </a:r>
            <a:r>
              <a:rPr lang="en-US" sz="2800" dirty="0" smtClean="0">
                <a:solidFill>
                  <a:srgbClr val="49535F"/>
                </a:solidFill>
              </a:rPr>
              <a:t> ** </a:t>
            </a:r>
            <a:r>
              <a:rPr lang="en-US" sz="2800" dirty="0" err="1" smtClean="0">
                <a:solidFill>
                  <a:srgbClr val="00B0F0"/>
                </a:solidFill>
              </a:rPr>
              <a:t>exp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n-US" sz="2800" b="1" dirty="0" smtClean="0">
                <a:solidFill>
                  <a:srgbClr val="FF00FF"/>
                </a:solidFill>
              </a:rPr>
              <a:t>return</a:t>
            </a:r>
            <a:r>
              <a:rPr lang="en-US" sz="2800" dirty="0" smtClean="0">
                <a:solidFill>
                  <a:srgbClr val="49535F"/>
                </a:solidFill>
              </a:rPr>
              <a:t> </a:t>
            </a:r>
            <a:r>
              <a:rPr lang="en-US" sz="2800" dirty="0" err="1" smtClean="0">
                <a:solidFill>
                  <a:srgbClr val="49535F"/>
                </a:solidFill>
              </a:rPr>
              <a:t>resultado</a:t>
            </a:r>
            <a:endParaRPr lang="en-US" sz="2800" dirty="0" smtClean="0">
              <a:solidFill>
                <a:srgbClr val="49535F"/>
              </a:solidFill>
            </a:endParaRPr>
          </a:p>
          <a:p>
            <a:r>
              <a:rPr lang="en-US" sz="2800" b="1" dirty="0" smtClean="0">
                <a:solidFill>
                  <a:srgbClr val="49535F"/>
                </a:solidFill>
              </a:rPr>
              <a:t>}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40264" y="1544057"/>
            <a:ext cx="357946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>
                    <a:lumMod val="85000"/>
                  </a:schemeClr>
                </a:solidFill>
              </a:rPr>
              <a:t>Declaración de una función</a:t>
            </a:r>
            <a:endParaRPr lang="es-ES_tradnl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65059" y="3333824"/>
            <a:ext cx="3843808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Palabra reservada </a:t>
            </a:r>
            <a:r>
              <a:rPr lang="es-ES" sz="2400" dirty="0" err="1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endParaRPr lang="es-E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FF0000"/>
                </a:solidFill>
              </a:rPr>
              <a:t>Nombre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B0F0"/>
                </a:solidFill>
              </a:rPr>
              <a:t>Parámetros de entrada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Operaciones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FF00FF"/>
                </a:solidFill>
              </a:rPr>
              <a:t>Retorno</a:t>
            </a:r>
            <a:r>
              <a:rPr lang="es-ES" sz="2400" dirty="0" smtClean="0"/>
              <a:t> de un resultado</a:t>
            </a:r>
            <a:endParaRPr lang="es-ES_tradnl" sz="2400" i="1" dirty="0"/>
          </a:p>
        </p:txBody>
      </p:sp>
      <p:sp>
        <p:nvSpPr>
          <p:cNvPr id="3" name="Rectángulo 2"/>
          <p:cNvSpPr/>
          <p:nvPr/>
        </p:nvSpPr>
        <p:spPr>
          <a:xfrm>
            <a:off x="5065059" y="2872159"/>
            <a:ext cx="2058552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2400" b="1" dirty="0" smtClean="0"/>
              <a:t>Características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1770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Funciones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303519" y="518964"/>
            <a:ext cx="155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Ejecución</a:t>
            </a:r>
            <a:endParaRPr lang="es-ES_tradnl" sz="2400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991394" y="3792529"/>
            <a:ext cx="3426823" cy="1569660"/>
          </a:xfrm>
          <a:prstGeom prst="rect">
            <a:avLst/>
          </a:prstGeom>
          <a:solidFill>
            <a:schemeClr val="bg1"/>
          </a:solidFill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49535F"/>
                </a:solidFill>
              </a:rPr>
              <a:t>Salida por consola</a:t>
            </a:r>
          </a:p>
          <a:p>
            <a:r>
              <a:rPr lang="es-ES" sz="3200" dirty="0" smtClean="0">
                <a:solidFill>
                  <a:srgbClr val="49535F"/>
                </a:solidFill>
              </a:rPr>
              <a:t>5 elevado a 2 es 25</a:t>
            </a:r>
          </a:p>
          <a:p>
            <a:r>
              <a:rPr lang="es-ES" sz="3200" dirty="0" smtClean="0">
                <a:solidFill>
                  <a:srgbClr val="49535F"/>
                </a:solidFill>
              </a:rPr>
              <a:t>3 </a:t>
            </a:r>
            <a:r>
              <a:rPr lang="es-ES" sz="3200" dirty="0">
                <a:solidFill>
                  <a:srgbClr val="49535F"/>
                </a:solidFill>
              </a:rPr>
              <a:t>elevado a </a:t>
            </a:r>
            <a:r>
              <a:rPr lang="es-ES" sz="3200" dirty="0" smtClean="0">
                <a:solidFill>
                  <a:srgbClr val="49535F"/>
                </a:solidFill>
              </a:rPr>
              <a:t>3 </a:t>
            </a:r>
            <a:r>
              <a:rPr lang="es-ES" sz="3200" dirty="0">
                <a:solidFill>
                  <a:srgbClr val="49535F"/>
                </a:solidFill>
              </a:rPr>
              <a:t>es </a:t>
            </a:r>
            <a:r>
              <a:rPr lang="es-ES" sz="3200" dirty="0" smtClean="0">
                <a:solidFill>
                  <a:srgbClr val="49535F"/>
                </a:solidFill>
              </a:rPr>
              <a:t>27</a:t>
            </a:r>
            <a:endParaRPr lang="es-ES" sz="3200" dirty="0">
              <a:solidFill>
                <a:srgbClr val="49535F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314871" y="1765459"/>
            <a:ext cx="651425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dirty="0" err="1">
                <a:solidFill>
                  <a:srgbClr val="49535F"/>
                </a:solidFill>
              </a:rPr>
              <a:t>var</a:t>
            </a:r>
            <a:r>
              <a:rPr lang="es-CL" sz="2800" dirty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chemeClr val="accent1"/>
                </a:solidFill>
              </a:rPr>
              <a:t>cuadrado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>
                <a:solidFill>
                  <a:srgbClr val="49535F"/>
                </a:solidFill>
              </a:rPr>
              <a:t>= </a:t>
            </a:r>
            <a:r>
              <a:rPr lang="es-CL" sz="2800" dirty="0">
                <a:solidFill>
                  <a:srgbClr val="FF0000"/>
                </a:solidFill>
              </a:rPr>
              <a:t>elevar</a:t>
            </a:r>
            <a:r>
              <a:rPr lang="es-CL" sz="2800" dirty="0">
                <a:solidFill>
                  <a:srgbClr val="49535F"/>
                </a:solidFill>
              </a:rPr>
              <a:t>(</a:t>
            </a:r>
            <a:r>
              <a:rPr lang="es-CL" sz="2800" dirty="0">
                <a:solidFill>
                  <a:srgbClr val="00B0F0"/>
                </a:solidFill>
              </a:rPr>
              <a:t>5</a:t>
            </a:r>
            <a:r>
              <a:rPr lang="es-CL" sz="2800" dirty="0">
                <a:solidFill>
                  <a:srgbClr val="49535F"/>
                </a:solidFill>
              </a:rPr>
              <a:t>, </a:t>
            </a:r>
            <a:r>
              <a:rPr lang="es-CL" sz="2800" dirty="0">
                <a:solidFill>
                  <a:srgbClr val="00B0F0"/>
                </a:solidFill>
              </a:rPr>
              <a:t>2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</a:t>
            </a:r>
            <a:r>
              <a:rPr lang="es-CL" sz="2800" dirty="0" smtClean="0">
                <a:solidFill>
                  <a:srgbClr val="92D050"/>
                </a:solidFill>
              </a:rPr>
              <a:t>'5 elevado a 2 es '</a:t>
            </a:r>
            <a:r>
              <a:rPr lang="es-CL" sz="2800" dirty="0" smtClean="0">
                <a:solidFill>
                  <a:srgbClr val="49535F"/>
                </a:solidFill>
              </a:rPr>
              <a:t> + </a:t>
            </a:r>
            <a:r>
              <a:rPr lang="es-CL" sz="2800" dirty="0" smtClean="0">
                <a:solidFill>
                  <a:schemeClr val="accent1"/>
                </a:solidFill>
              </a:rPr>
              <a:t>cuadrado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</a:p>
          <a:p>
            <a:r>
              <a:rPr lang="es-CL" sz="2800" dirty="0" smtClean="0">
                <a:solidFill>
                  <a:schemeClr val="accent1"/>
                </a:solidFill>
              </a:rPr>
              <a:t>cuadrado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>
                <a:solidFill>
                  <a:srgbClr val="49535F"/>
                </a:solidFill>
              </a:rPr>
              <a:t>= </a:t>
            </a:r>
            <a:r>
              <a:rPr lang="es-CL" sz="2800" dirty="0" smtClean="0">
                <a:solidFill>
                  <a:srgbClr val="FF0000"/>
                </a:solidFill>
              </a:rPr>
              <a:t>elevar</a:t>
            </a:r>
            <a:r>
              <a:rPr lang="es-CL" sz="2800" dirty="0" smtClean="0">
                <a:solidFill>
                  <a:srgbClr val="49535F"/>
                </a:solidFill>
              </a:rPr>
              <a:t>(</a:t>
            </a:r>
            <a:r>
              <a:rPr lang="es-CL" sz="2800" dirty="0" smtClean="0">
                <a:solidFill>
                  <a:srgbClr val="00B0F0"/>
                </a:solidFill>
              </a:rPr>
              <a:t>3</a:t>
            </a:r>
            <a:r>
              <a:rPr lang="es-CL" sz="2800" dirty="0" smtClean="0">
                <a:solidFill>
                  <a:srgbClr val="49535F"/>
                </a:solidFill>
              </a:rPr>
              <a:t>, </a:t>
            </a:r>
            <a:r>
              <a:rPr lang="es-CL" sz="2800" dirty="0" smtClean="0">
                <a:solidFill>
                  <a:srgbClr val="00B0F0"/>
                </a:solidFill>
              </a:rPr>
              <a:t>3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console.log</a:t>
            </a:r>
            <a:r>
              <a:rPr lang="es-CL" sz="2800" dirty="0" smtClean="0">
                <a:solidFill>
                  <a:srgbClr val="49535F"/>
                </a:solidFill>
              </a:rPr>
              <a:t>(</a:t>
            </a:r>
            <a:r>
              <a:rPr lang="es-CL" sz="2800" dirty="0" smtClean="0">
                <a:solidFill>
                  <a:srgbClr val="92D050"/>
                </a:solidFill>
              </a:rPr>
              <a:t>'3 </a:t>
            </a:r>
            <a:r>
              <a:rPr lang="es-CL" sz="2800" dirty="0">
                <a:solidFill>
                  <a:srgbClr val="92D050"/>
                </a:solidFill>
              </a:rPr>
              <a:t>elevado a </a:t>
            </a:r>
            <a:r>
              <a:rPr lang="es-CL" sz="2800" dirty="0" smtClean="0">
                <a:solidFill>
                  <a:srgbClr val="92D050"/>
                </a:solidFill>
              </a:rPr>
              <a:t>3 </a:t>
            </a:r>
            <a:r>
              <a:rPr lang="es-CL" sz="2800" dirty="0">
                <a:solidFill>
                  <a:srgbClr val="92D050"/>
                </a:solidFill>
              </a:rPr>
              <a:t>es '</a:t>
            </a:r>
            <a:r>
              <a:rPr lang="es-CL" sz="2800" dirty="0">
                <a:solidFill>
                  <a:srgbClr val="49535F"/>
                </a:solidFill>
              </a:rPr>
              <a:t> + </a:t>
            </a:r>
            <a:r>
              <a:rPr lang="es-CL" sz="2800" dirty="0">
                <a:solidFill>
                  <a:schemeClr val="accent1"/>
                </a:solidFill>
              </a:rPr>
              <a:t>cuadrado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ES" sz="2800" dirty="0">
              <a:solidFill>
                <a:srgbClr val="49535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314870" y="1306958"/>
            <a:ext cx="305683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>
                    <a:lumMod val="85000"/>
                  </a:schemeClr>
                </a:solidFill>
              </a:rPr>
              <a:t>Ejecución de la función</a:t>
            </a:r>
            <a:endParaRPr lang="es-ES_tradnl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0" y="5787110"/>
            <a:ext cx="299139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600" dirty="0">
                <a:solidFill>
                  <a:srgbClr val="49535F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elevar</a:t>
            </a:r>
            <a:r>
              <a:rPr lang="en-US" sz="1600" b="1" dirty="0" smtClean="0">
                <a:solidFill>
                  <a:srgbClr val="49535F"/>
                </a:solidFill>
              </a:rPr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base</a:t>
            </a:r>
            <a:r>
              <a:rPr lang="en-US" sz="1600" b="1" dirty="0" smtClean="0">
                <a:solidFill>
                  <a:srgbClr val="49535F"/>
                </a:solidFill>
              </a:rPr>
              <a:t>, </a:t>
            </a:r>
            <a:r>
              <a:rPr lang="en-US" sz="1600" dirty="0" err="1" smtClean="0">
                <a:solidFill>
                  <a:srgbClr val="00B0F0"/>
                </a:solidFill>
              </a:rPr>
              <a:t>exp</a:t>
            </a:r>
            <a:r>
              <a:rPr lang="en-US" sz="1600" b="1" dirty="0" smtClean="0">
                <a:solidFill>
                  <a:srgbClr val="49535F"/>
                </a:solidFill>
              </a:rPr>
              <a:t>)</a:t>
            </a:r>
            <a:r>
              <a:rPr lang="en-US" sz="1600" dirty="0" smtClean="0">
                <a:solidFill>
                  <a:srgbClr val="49535F"/>
                </a:solidFill>
              </a:rPr>
              <a:t> </a:t>
            </a:r>
            <a:r>
              <a:rPr lang="en-US" sz="1600" b="1" dirty="0" smtClean="0">
                <a:solidFill>
                  <a:srgbClr val="49535F"/>
                </a:solidFill>
              </a:rPr>
              <a:t>{</a:t>
            </a:r>
          </a:p>
          <a:p>
            <a:r>
              <a:rPr lang="es-CL" sz="1600" dirty="0">
                <a:solidFill>
                  <a:srgbClr val="49535F"/>
                </a:solidFill>
              </a:rPr>
              <a:t>	</a:t>
            </a:r>
            <a:r>
              <a:rPr lang="es-CL" sz="1600" dirty="0" err="1" smtClean="0">
                <a:solidFill>
                  <a:srgbClr val="49535F"/>
                </a:solidFill>
              </a:rPr>
              <a:t>var</a:t>
            </a:r>
            <a:r>
              <a:rPr lang="es-CL" sz="1600" dirty="0" smtClean="0">
                <a:solidFill>
                  <a:srgbClr val="49535F"/>
                </a:solidFill>
              </a:rPr>
              <a:t> resultado = </a:t>
            </a:r>
            <a:r>
              <a:rPr lang="en-US" sz="1600" dirty="0" smtClean="0">
                <a:solidFill>
                  <a:srgbClr val="00B0F0"/>
                </a:solidFill>
              </a:rPr>
              <a:t>base</a:t>
            </a:r>
            <a:r>
              <a:rPr lang="en-US" sz="1600" dirty="0" smtClean="0">
                <a:solidFill>
                  <a:srgbClr val="49535F"/>
                </a:solidFill>
              </a:rPr>
              <a:t> ** </a:t>
            </a:r>
            <a:r>
              <a:rPr lang="en-US" sz="1600" dirty="0" err="1" smtClean="0">
                <a:solidFill>
                  <a:srgbClr val="00B0F0"/>
                </a:solidFill>
              </a:rPr>
              <a:t>exp</a:t>
            </a:r>
            <a:endParaRPr lang="en-US" sz="1600" dirty="0" smtClean="0">
              <a:solidFill>
                <a:srgbClr val="00B0F0"/>
              </a:solidFill>
            </a:endParaRPr>
          </a:p>
          <a:p>
            <a:r>
              <a:rPr lang="es-CL" sz="1600" dirty="0">
                <a:solidFill>
                  <a:srgbClr val="49535F"/>
                </a:solidFill>
              </a:rPr>
              <a:t>	</a:t>
            </a:r>
            <a:r>
              <a:rPr lang="en-US" sz="1600" b="1" dirty="0" smtClean="0">
                <a:solidFill>
                  <a:srgbClr val="FF00FF"/>
                </a:solidFill>
              </a:rPr>
              <a:t>return</a:t>
            </a:r>
            <a:r>
              <a:rPr lang="en-US" sz="1600" dirty="0" smtClean="0">
                <a:solidFill>
                  <a:srgbClr val="49535F"/>
                </a:solidFill>
              </a:rPr>
              <a:t> </a:t>
            </a:r>
            <a:r>
              <a:rPr lang="en-US" sz="1600" dirty="0" err="1" smtClean="0">
                <a:solidFill>
                  <a:srgbClr val="49535F"/>
                </a:solidFill>
              </a:rPr>
              <a:t>resultado</a:t>
            </a:r>
            <a:endParaRPr lang="en-US" sz="1600" dirty="0" smtClean="0">
              <a:solidFill>
                <a:srgbClr val="49535F"/>
              </a:solidFill>
            </a:endParaRPr>
          </a:p>
          <a:p>
            <a:r>
              <a:rPr lang="en-US" sz="1600" b="1" dirty="0" smtClean="0">
                <a:solidFill>
                  <a:srgbClr val="49535F"/>
                </a:solidFill>
              </a:rPr>
              <a:t>}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0" y="5481571"/>
            <a:ext cx="216840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85000"/>
                  </a:schemeClr>
                </a:solidFill>
              </a:rPr>
              <a:t>Declaración de una función</a:t>
            </a:r>
            <a:endParaRPr lang="es-ES_tradnl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18074</TotalTime>
  <Words>101</Words>
  <Application>Microsoft Office PowerPoint</Application>
  <PresentationFormat>Presentación en pantalla (4:3)</PresentationFormat>
  <Paragraphs>30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337</cp:revision>
  <cp:lastPrinted>2018-02-06T19:43:21Z</cp:lastPrinted>
  <dcterms:created xsi:type="dcterms:W3CDTF">2016-02-23T20:13:48Z</dcterms:created>
  <dcterms:modified xsi:type="dcterms:W3CDTF">2020-08-08T21:53:13Z</dcterms:modified>
</cp:coreProperties>
</file>