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64" r:id="rId3"/>
    <p:sldId id="297" r:id="rId4"/>
    <p:sldId id="303" r:id="rId5"/>
    <p:sldId id="298" r:id="rId6"/>
    <p:sldId id="304" r:id="rId7"/>
    <p:sldId id="305" r:id="rId8"/>
    <p:sldId id="307" r:id="rId9"/>
    <p:sldId id="306" r:id="rId10"/>
    <p:sldId id="265" r:id="rId11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E16"/>
    <a:srgbClr val="41B1E9"/>
    <a:srgbClr val="FF00FF"/>
    <a:srgbClr val="003366"/>
    <a:srgbClr val="229E54"/>
    <a:srgbClr val="2CF622"/>
    <a:srgbClr val="49535F"/>
    <a:srgbClr val="243190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5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8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8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0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196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45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496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673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75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844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823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066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29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06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502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632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95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19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9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15246" y="2967335"/>
            <a:ext cx="45092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0" b="1" noProof="1" smtClean="0">
                <a:solidFill>
                  <a:srgbClr val="49535F"/>
                </a:solidFill>
              </a:rPr>
              <a:t>JavaScript</a:t>
            </a:r>
          </a:p>
          <a:p>
            <a:pPr algn="ctr"/>
            <a:r>
              <a:rPr lang="es-CL" sz="8000" b="1" noProof="1" smtClean="0">
                <a:solidFill>
                  <a:srgbClr val="49535F"/>
                </a:solidFill>
              </a:rPr>
              <a:t>Funciones</a:t>
            </a:r>
            <a:endParaRPr lang="es-CL" sz="8000" b="1" noProof="1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" y="-6748"/>
            <a:ext cx="9130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JavaScript: Funciones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30434" y="597181"/>
            <a:ext cx="621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serie de operaciones agrupadas </a:t>
            </a:r>
            <a:r>
              <a:rPr lang="es-ES" sz="2400" i="1" dirty="0" smtClean="0"/>
              <a:t>bajo un nombre</a:t>
            </a:r>
            <a:endParaRPr lang="es-ES_tradnl" sz="2400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40265" y="2007537"/>
            <a:ext cx="458428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2800" dirty="0">
                <a:solidFill>
                  <a:srgbClr val="49535F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elevar</a:t>
            </a:r>
            <a:r>
              <a:rPr lang="en-US" sz="2800" b="1" dirty="0" smtClean="0">
                <a:solidFill>
                  <a:srgbClr val="49535F"/>
                </a:solidFill>
              </a:rPr>
              <a:t>(</a:t>
            </a:r>
            <a:r>
              <a:rPr lang="en-US" sz="2800" dirty="0" smtClean="0">
                <a:solidFill>
                  <a:srgbClr val="00B0F0"/>
                </a:solidFill>
              </a:rPr>
              <a:t>base</a:t>
            </a:r>
            <a:r>
              <a:rPr lang="en-US" sz="2800" b="1" dirty="0" smtClean="0">
                <a:solidFill>
                  <a:srgbClr val="49535F"/>
                </a:solidFill>
              </a:rPr>
              <a:t>, </a:t>
            </a:r>
            <a:r>
              <a:rPr lang="en-US" sz="2800" dirty="0" err="1" smtClean="0">
                <a:solidFill>
                  <a:srgbClr val="00B0F0"/>
                </a:solidFill>
              </a:rPr>
              <a:t>exp</a:t>
            </a:r>
            <a:r>
              <a:rPr lang="en-US" sz="2800" b="1" dirty="0" smtClean="0">
                <a:solidFill>
                  <a:srgbClr val="49535F"/>
                </a:solidFill>
              </a:rPr>
              <a:t>)</a:t>
            </a:r>
            <a:r>
              <a:rPr lang="en-US" sz="2800" dirty="0" smtClean="0">
                <a:solidFill>
                  <a:srgbClr val="49535F"/>
                </a:solidFill>
              </a:rPr>
              <a:t> </a:t>
            </a:r>
            <a:r>
              <a:rPr lang="en-US" sz="2800" b="1" dirty="0" smtClean="0">
                <a:solidFill>
                  <a:srgbClr val="49535F"/>
                </a:solidFill>
              </a:rPr>
              <a:t>{</a:t>
            </a:r>
          </a:p>
          <a:p>
            <a:r>
              <a:rPr lang="es-CL" sz="2800" dirty="0">
                <a:solidFill>
                  <a:srgbClr val="49535F"/>
                </a:solidFill>
              </a:rPr>
              <a:t>	</a:t>
            </a:r>
            <a:r>
              <a:rPr lang="es-CL" sz="2800" dirty="0" err="1" smtClean="0">
                <a:solidFill>
                  <a:srgbClr val="49535F"/>
                </a:solidFill>
              </a:rPr>
              <a:t>var</a:t>
            </a:r>
            <a:r>
              <a:rPr lang="es-CL" sz="2800" dirty="0" smtClean="0">
                <a:solidFill>
                  <a:srgbClr val="49535F"/>
                </a:solidFill>
              </a:rPr>
              <a:t> resultado = </a:t>
            </a:r>
            <a:r>
              <a:rPr lang="en-US" sz="2800" dirty="0" smtClean="0">
                <a:solidFill>
                  <a:srgbClr val="00B0F0"/>
                </a:solidFill>
              </a:rPr>
              <a:t>base</a:t>
            </a:r>
            <a:r>
              <a:rPr lang="en-US" sz="2800" dirty="0" smtClean="0">
                <a:solidFill>
                  <a:srgbClr val="49535F"/>
                </a:solidFill>
              </a:rPr>
              <a:t> ** </a:t>
            </a:r>
            <a:r>
              <a:rPr lang="en-US" sz="2800" dirty="0" err="1" smtClean="0">
                <a:solidFill>
                  <a:srgbClr val="00B0F0"/>
                </a:solidFill>
              </a:rPr>
              <a:t>exp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s-CL" sz="2800" dirty="0">
                <a:solidFill>
                  <a:srgbClr val="49535F"/>
                </a:solidFill>
              </a:rPr>
              <a:t>	</a:t>
            </a:r>
            <a:r>
              <a:rPr lang="en-US" sz="2800" b="1" dirty="0" smtClean="0">
                <a:solidFill>
                  <a:srgbClr val="FF00FF"/>
                </a:solidFill>
              </a:rPr>
              <a:t>return</a:t>
            </a:r>
            <a:r>
              <a:rPr lang="en-US" sz="2800" dirty="0" smtClean="0">
                <a:solidFill>
                  <a:srgbClr val="49535F"/>
                </a:solidFill>
              </a:rPr>
              <a:t> </a:t>
            </a:r>
            <a:r>
              <a:rPr lang="en-US" sz="2800" dirty="0" err="1" smtClean="0">
                <a:solidFill>
                  <a:srgbClr val="49535F"/>
                </a:solidFill>
              </a:rPr>
              <a:t>resultado</a:t>
            </a:r>
            <a:endParaRPr lang="en-US" sz="2800" dirty="0" smtClean="0">
              <a:solidFill>
                <a:srgbClr val="49535F"/>
              </a:solidFill>
            </a:endParaRPr>
          </a:p>
          <a:p>
            <a:r>
              <a:rPr lang="en-US" sz="2800" b="1" dirty="0" smtClean="0">
                <a:solidFill>
                  <a:srgbClr val="49535F"/>
                </a:solidFill>
              </a:rPr>
              <a:t>}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40264" y="1544057"/>
            <a:ext cx="357946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>
                    <a:lumMod val="85000"/>
                  </a:schemeClr>
                </a:solidFill>
              </a:rPr>
              <a:t>Declaración de una función</a:t>
            </a:r>
            <a:endParaRPr lang="es-ES_tradnl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065059" y="3333824"/>
            <a:ext cx="3843808" cy="1938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Palabra reservada </a:t>
            </a:r>
            <a:r>
              <a:rPr lang="es-ES" sz="2400" dirty="0" err="1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endParaRPr lang="es-E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FF0000"/>
                </a:solidFill>
              </a:rPr>
              <a:t>Nombre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B0F0"/>
                </a:solidFill>
              </a:rPr>
              <a:t>Parámetros de entrada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Operaciones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FF00FF"/>
                </a:solidFill>
              </a:rPr>
              <a:t>Retorno</a:t>
            </a:r>
            <a:r>
              <a:rPr lang="es-ES" sz="2400" dirty="0" smtClean="0"/>
              <a:t> de un resultado</a:t>
            </a:r>
            <a:endParaRPr lang="es-ES_tradnl" sz="2400" i="1" dirty="0"/>
          </a:p>
        </p:txBody>
      </p:sp>
      <p:sp>
        <p:nvSpPr>
          <p:cNvPr id="3" name="Rectángulo 2"/>
          <p:cNvSpPr/>
          <p:nvPr/>
        </p:nvSpPr>
        <p:spPr>
          <a:xfrm>
            <a:off x="5065059" y="2872159"/>
            <a:ext cx="2058552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2400" b="1" dirty="0" smtClean="0"/>
              <a:t>Características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1770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Funciones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303519" y="518964"/>
            <a:ext cx="155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Ejecución</a:t>
            </a:r>
            <a:endParaRPr lang="es-ES_tradnl" sz="2400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991394" y="3792529"/>
            <a:ext cx="3426823" cy="1569660"/>
          </a:xfrm>
          <a:prstGeom prst="rect">
            <a:avLst/>
          </a:prstGeom>
          <a:solidFill>
            <a:schemeClr val="bg1"/>
          </a:solidFill>
          <a:ln>
            <a:solidFill>
              <a:srgbClr val="41B1E9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49535F"/>
                </a:solidFill>
              </a:rPr>
              <a:t>Salida por consola</a:t>
            </a:r>
          </a:p>
          <a:p>
            <a:r>
              <a:rPr lang="es-ES" sz="3200" dirty="0" smtClean="0">
                <a:solidFill>
                  <a:srgbClr val="49535F"/>
                </a:solidFill>
              </a:rPr>
              <a:t>5 elevado a 2 es 25</a:t>
            </a:r>
          </a:p>
          <a:p>
            <a:r>
              <a:rPr lang="es-ES" sz="3200" dirty="0" smtClean="0">
                <a:solidFill>
                  <a:srgbClr val="49535F"/>
                </a:solidFill>
              </a:rPr>
              <a:t>3 </a:t>
            </a:r>
            <a:r>
              <a:rPr lang="es-ES" sz="3200" dirty="0">
                <a:solidFill>
                  <a:srgbClr val="49535F"/>
                </a:solidFill>
              </a:rPr>
              <a:t>elevado a </a:t>
            </a:r>
            <a:r>
              <a:rPr lang="es-ES" sz="3200" dirty="0" smtClean="0">
                <a:solidFill>
                  <a:srgbClr val="49535F"/>
                </a:solidFill>
              </a:rPr>
              <a:t>3 </a:t>
            </a:r>
            <a:r>
              <a:rPr lang="es-ES" sz="3200" dirty="0">
                <a:solidFill>
                  <a:srgbClr val="49535F"/>
                </a:solidFill>
              </a:rPr>
              <a:t>es </a:t>
            </a:r>
            <a:r>
              <a:rPr lang="es-ES" sz="3200" dirty="0" smtClean="0">
                <a:solidFill>
                  <a:srgbClr val="49535F"/>
                </a:solidFill>
              </a:rPr>
              <a:t>27</a:t>
            </a:r>
            <a:endParaRPr lang="es-ES" sz="3200" dirty="0">
              <a:solidFill>
                <a:srgbClr val="49535F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314871" y="1765459"/>
            <a:ext cx="651425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dirty="0" err="1">
                <a:solidFill>
                  <a:srgbClr val="49535F"/>
                </a:solidFill>
              </a:rPr>
              <a:t>var</a:t>
            </a:r>
            <a:r>
              <a:rPr lang="es-CL" sz="2800" dirty="0">
                <a:solidFill>
                  <a:srgbClr val="49535F"/>
                </a:solidFill>
              </a:rPr>
              <a:t> </a:t>
            </a:r>
            <a:r>
              <a:rPr lang="es-CL" sz="2800" dirty="0" smtClean="0">
                <a:solidFill>
                  <a:schemeClr val="accent1"/>
                </a:solidFill>
              </a:rPr>
              <a:t>cuadrado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>
                <a:solidFill>
                  <a:srgbClr val="49535F"/>
                </a:solidFill>
              </a:rPr>
              <a:t>= </a:t>
            </a:r>
            <a:r>
              <a:rPr lang="es-CL" sz="2800" dirty="0">
                <a:solidFill>
                  <a:srgbClr val="FF0000"/>
                </a:solidFill>
              </a:rPr>
              <a:t>elevar</a:t>
            </a:r>
            <a:r>
              <a:rPr lang="es-CL" sz="2800" dirty="0">
                <a:solidFill>
                  <a:srgbClr val="49535F"/>
                </a:solidFill>
              </a:rPr>
              <a:t>(</a:t>
            </a:r>
            <a:r>
              <a:rPr lang="es-CL" sz="2800" dirty="0">
                <a:solidFill>
                  <a:srgbClr val="00B0F0"/>
                </a:solidFill>
              </a:rPr>
              <a:t>5</a:t>
            </a:r>
            <a:r>
              <a:rPr lang="es-CL" sz="2800" dirty="0">
                <a:solidFill>
                  <a:srgbClr val="49535F"/>
                </a:solidFill>
              </a:rPr>
              <a:t>, </a:t>
            </a:r>
            <a:r>
              <a:rPr lang="es-CL" sz="2800" dirty="0">
                <a:solidFill>
                  <a:srgbClr val="00B0F0"/>
                </a:solidFill>
              </a:rPr>
              <a:t>2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  <a:endParaRPr lang="es-CL" sz="2800" dirty="0">
              <a:solidFill>
                <a:srgbClr val="49535F"/>
              </a:solidFill>
            </a:endParaRPr>
          </a:p>
          <a:p>
            <a:r>
              <a:rPr lang="es-CL" sz="2800" dirty="0" smtClean="0">
                <a:solidFill>
                  <a:srgbClr val="49535F"/>
                </a:solidFill>
              </a:rPr>
              <a:t>console.log(</a:t>
            </a:r>
            <a:r>
              <a:rPr lang="es-CL" sz="2800" dirty="0" smtClean="0">
                <a:solidFill>
                  <a:srgbClr val="92D050"/>
                </a:solidFill>
              </a:rPr>
              <a:t>'5 elevado a 2 es '</a:t>
            </a:r>
            <a:r>
              <a:rPr lang="es-CL" sz="2800" dirty="0" smtClean="0">
                <a:solidFill>
                  <a:srgbClr val="49535F"/>
                </a:solidFill>
              </a:rPr>
              <a:t> + </a:t>
            </a:r>
            <a:r>
              <a:rPr lang="es-CL" sz="2800" dirty="0" smtClean="0">
                <a:solidFill>
                  <a:schemeClr val="accent1"/>
                </a:solidFill>
              </a:rPr>
              <a:t>cuadrado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</a:p>
          <a:p>
            <a:r>
              <a:rPr lang="es-CL" sz="2800" dirty="0" smtClean="0">
                <a:solidFill>
                  <a:schemeClr val="accent1"/>
                </a:solidFill>
              </a:rPr>
              <a:t>cuadrado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>
                <a:solidFill>
                  <a:srgbClr val="49535F"/>
                </a:solidFill>
              </a:rPr>
              <a:t>= </a:t>
            </a:r>
            <a:r>
              <a:rPr lang="es-CL" sz="2800" dirty="0" smtClean="0">
                <a:solidFill>
                  <a:srgbClr val="FF0000"/>
                </a:solidFill>
              </a:rPr>
              <a:t>elevar</a:t>
            </a:r>
            <a:r>
              <a:rPr lang="es-CL" sz="2800" dirty="0" smtClean="0">
                <a:solidFill>
                  <a:srgbClr val="49535F"/>
                </a:solidFill>
              </a:rPr>
              <a:t>(</a:t>
            </a:r>
            <a:r>
              <a:rPr lang="es-CL" sz="2800" dirty="0" smtClean="0">
                <a:solidFill>
                  <a:srgbClr val="00B0F0"/>
                </a:solidFill>
              </a:rPr>
              <a:t>3</a:t>
            </a:r>
            <a:r>
              <a:rPr lang="es-CL" sz="2800" dirty="0" smtClean="0">
                <a:solidFill>
                  <a:srgbClr val="49535F"/>
                </a:solidFill>
              </a:rPr>
              <a:t>, </a:t>
            </a:r>
            <a:r>
              <a:rPr lang="es-CL" sz="2800" dirty="0" smtClean="0">
                <a:solidFill>
                  <a:srgbClr val="00B0F0"/>
                </a:solidFill>
              </a:rPr>
              <a:t>3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  <a:endParaRPr lang="es-CL" sz="2800" dirty="0">
              <a:solidFill>
                <a:srgbClr val="49535F"/>
              </a:solidFill>
            </a:endParaRPr>
          </a:p>
          <a:p>
            <a:r>
              <a:rPr lang="es-CL" sz="2800" dirty="0">
                <a:solidFill>
                  <a:srgbClr val="49535F"/>
                </a:solidFill>
              </a:rPr>
              <a:t>console.log</a:t>
            </a:r>
            <a:r>
              <a:rPr lang="es-CL" sz="2800" dirty="0" smtClean="0">
                <a:solidFill>
                  <a:srgbClr val="49535F"/>
                </a:solidFill>
              </a:rPr>
              <a:t>(</a:t>
            </a:r>
            <a:r>
              <a:rPr lang="es-CL" sz="2800" dirty="0" smtClean="0">
                <a:solidFill>
                  <a:srgbClr val="92D050"/>
                </a:solidFill>
              </a:rPr>
              <a:t>'3 </a:t>
            </a:r>
            <a:r>
              <a:rPr lang="es-CL" sz="2800" dirty="0">
                <a:solidFill>
                  <a:srgbClr val="92D050"/>
                </a:solidFill>
              </a:rPr>
              <a:t>elevado a </a:t>
            </a:r>
            <a:r>
              <a:rPr lang="es-CL" sz="2800" dirty="0" smtClean="0">
                <a:solidFill>
                  <a:srgbClr val="92D050"/>
                </a:solidFill>
              </a:rPr>
              <a:t>3 </a:t>
            </a:r>
            <a:r>
              <a:rPr lang="es-CL" sz="2800" dirty="0">
                <a:solidFill>
                  <a:srgbClr val="92D050"/>
                </a:solidFill>
              </a:rPr>
              <a:t>es '</a:t>
            </a:r>
            <a:r>
              <a:rPr lang="es-CL" sz="2800" dirty="0">
                <a:solidFill>
                  <a:srgbClr val="49535F"/>
                </a:solidFill>
              </a:rPr>
              <a:t> + </a:t>
            </a:r>
            <a:r>
              <a:rPr lang="es-CL" sz="2800" dirty="0">
                <a:solidFill>
                  <a:schemeClr val="accent1"/>
                </a:solidFill>
              </a:rPr>
              <a:t>cuadrado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  <a:endParaRPr lang="es-ES" sz="2800" dirty="0">
              <a:solidFill>
                <a:srgbClr val="49535F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314870" y="1306958"/>
            <a:ext cx="305683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>
                    <a:lumMod val="85000"/>
                  </a:schemeClr>
                </a:solidFill>
              </a:rPr>
              <a:t>Ejecución de la función</a:t>
            </a:r>
            <a:endParaRPr lang="es-ES_tradnl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0" y="5787110"/>
            <a:ext cx="299139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600" dirty="0">
                <a:solidFill>
                  <a:srgbClr val="49535F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elevar</a:t>
            </a:r>
            <a:r>
              <a:rPr lang="en-US" sz="1600" b="1" dirty="0" smtClean="0">
                <a:solidFill>
                  <a:srgbClr val="49535F"/>
                </a:solidFill>
              </a:rPr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base</a:t>
            </a:r>
            <a:r>
              <a:rPr lang="en-US" sz="1600" b="1" dirty="0" smtClean="0">
                <a:solidFill>
                  <a:srgbClr val="49535F"/>
                </a:solidFill>
              </a:rPr>
              <a:t>, </a:t>
            </a:r>
            <a:r>
              <a:rPr lang="en-US" sz="1600" dirty="0" err="1" smtClean="0">
                <a:solidFill>
                  <a:srgbClr val="00B0F0"/>
                </a:solidFill>
              </a:rPr>
              <a:t>exp</a:t>
            </a:r>
            <a:r>
              <a:rPr lang="en-US" sz="1600" b="1" dirty="0" smtClean="0">
                <a:solidFill>
                  <a:srgbClr val="49535F"/>
                </a:solidFill>
              </a:rPr>
              <a:t>)</a:t>
            </a:r>
            <a:r>
              <a:rPr lang="en-US" sz="1600" dirty="0" smtClean="0">
                <a:solidFill>
                  <a:srgbClr val="49535F"/>
                </a:solidFill>
              </a:rPr>
              <a:t> </a:t>
            </a:r>
            <a:r>
              <a:rPr lang="en-US" sz="1600" b="1" dirty="0" smtClean="0">
                <a:solidFill>
                  <a:srgbClr val="49535F"/>
                </a:solidFill>
              </a:rPr>
              <a:t>{</a:t>
            </a:r>
          </a:p>
          <a:p>
            <a:r>
              <a:rPr lang="es-CL" sz="1600" dirty="0">
                <a:solidFill>
                  <a:srgbClr val="49535F"/>
                </a:solidFill>
              </a:rPr>
              <a:t>	</a:t>
            </a:r>
            <a:r>
              <a:rPr lang="es-CL" sz="1600" dirty="0" err="1" smtClean="0">
                <a:solidFill>
                  <a:srgbClr val="49535F"/>
                </a:solidFill>
              </a:rPr>
              <a:t>var</a:t>
            </a:r>
            <a:r>
              <a:rPr lang="es-CL" sz="1600" dirty="0" smtClean="0">
                <a:solidFill>
                  <a:srgbClr val="49535F"/>
                </a:solidFill>
              </a:rPr>
              <a:t> resultado = </a:t>
            </a:r>
            <a:r>
              <a:rPr lang="en-US" sz="1600" dirty="0" smtClean="0">
                <a:solidFill>
                  <a:srgbClr val="00B0F0"/>
                </a:solidFill>
              </a:rPr>
              <a:t>base</a:t>
            </a:r>
            <a:r>
              <a:rPr lang="en-US" sz="1600" dirty="0" smtClean="0">
                <a:solidFill>
                  <a:srgbClr val="49535F"/>
                </a:solidFill>
              </a:rPr>
              <a:t> ** </a:t>
            </a:r>
            <a:r>
              <a:rPr lang="en-US" sz="1600" dirty="0" err="1" smtClean="0">
                <a:solidFill>
                  <a:srgbClr val="00B0F0"/>
                </a:solidFill>
              </a:rPr>
              <a:t>exp</a:t>
            </a:r>
            <a:endParaRPr lang="en-US" sz="1600" dirty="0" smtClean="0">
              <a:solidFill>
                <a:srgbClr val="00B0F0"/>
              </a:solidFill>
            </a:endParaRPr>
          </a:p>
          <a:p>
            <a:r>
              <a:rPr lang="es-CL" sz="1600" dirty="0">
                <a:solidFill>
                  <a:srgbClr val="49535F"/>
                </a:solidFill>
              </a:rPr>
              <a:t>	</a:t>
            </a:r>
            <a:r>
              <a:rPr lang="en-US" sz="1600" b="1" dirty="0" smtClean="0">
                <a:solidFill>
                  <a:srgbClr val="FF00FF"/>
                </a:solidFill>
              </a:rPr>
              <a:t>return</a:t>
            </a:r>
            <a:r>
              <a:rPr lang="en-US" sz="1600" dirty="0" smtClean="0">
                <a:solidFill>
                  <a:srgbClr val="49535F"/>
                </a:solidFill>
              </a:rPr>
              <a:t> </a:t>
            </a:r>
            <a:r>
              <a:rPr lang="en-US" sz="1600" dirty="0" err="1" smtClean="0">
                <a:solidFill>
                  <a:srgbClr val="49535F"/>
                </a:solidFill>
              </a:rPr>
              <a:t>resultado</a:t>
            </a:r>
            <a:endParaRPr lang="en-US" sz="1600" dirty="0" smtClean="0">
              <a:solidFill>
                <a:srgbClr val="49535F"/>
              </a:solidFill>
            </a:endParaRPr>
          </a:p>
          <a:p>
            <a:r>
              <a:rPr lang="en-US" sz="1600" b="1" dirty="0" smtClean="0">
                <a:solidFill>
                  <a:srgbClr val="49535F"/>
                </a:solidFill>
              </a:rPr>
              <a:t>}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0" y="5481571"/>
            <a:ext cx="2168406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85000"/>
                  </a:schemeClr>
                </a:solidFill>
              </a:rPr>
              <a:t>Declaración de una función</a:t>
            </a:r>
            <a:endParaRPr lang="es-ES_tradnl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3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-16358"/>
            <a:ext cx="9130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Funciones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-1" y="920482"/>
            <a:ext cx="9130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49535F"/>
                </a:solidFill>
              </a:rPr>
              <a:t>Los parámetros son pasados por </a:t>
            </a:r>
            <a:r>
              <a:rPr lang="es-ES" sz="2800" b="1" dirty="0" smtClean="0"/>
              <a:t>referencia</a:t>
            </a:r>
            <a:r>
              <a:rPr lang="es-ES" sz="2800" dirty="0" smtClean="0">
                <a:solidFill>
                  <a:srgbClr val="49535F"/>
                </a:solidFill>
              </a:rPr>
              <a:t>, pero cuando son parámetros </a:t>
            </a:r>
            <a:r>
              <a:rPr lang="es-ES" sz="2800" b="1" dirty="0" smtClean="0"/>
              <a:t>primitivos</a:t>
            </a:r>
            <a:r>
              <a:rPr lang="es-ES" sz="2800" dirty="0" smtClean="0">
                <a:solidFill>
                  <a:srgbClr val="49535F"/>
                </a:solidFill>
              </a:rPr>
              <a:t> son pasados por </a:t>
            </a:r>
            <a:r>
              <a:rPr lang="es-ES" sz="2800" b="1" dirty="0" smtClean="0"/>
              <a:t>valor</a:t>
            </a:r>
            <a:endParaRPr lang="es-ES_tradnl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2027260"/>
            <a:ext cx="5617027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2800" dirty="0">
                <a:solidFill>
                  <a:srgbClr val="49535F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modificar</a:t>
            </a:r>
            <a:r>
              <a:rPr lang="en-US" sz="2800" b="1" dirty="0" smtClean="0">
                <a:solidFill>
                  <a:srgbClr val="49535F"/>
                </a:solidFill>
              </a:rPr>
              <a:t>(</a:t>
            </a:r>
            <a:r>
              <a:rPr lang="en-US" sz="2800" dirty="0" err="1" smtClean="0">
                <a:solidFill>
                  <a:srgbClr val="00B0F0"/>
                </a:solidFill>
              </a:rPr>
              <a:t>referencia</a:t>
            </a:r>
            <a:r>
              <a:rPr lang="en-US" sz="2800" b="1" dirty="0" smtClean="0">
                <a:solidFill>
                  <a:srgbClr val="49535F"/>
                </a:solidFill>
              </a:rPr>
              <a:t>, </a:t>
            </a:r>
            <a:r>
              <a:rPr lang="en-US" sz="2800" dirty="0" smtClean="0">
                <a:solidFill>
                  <a:srgbClr val="E88E16"/>
                </a:solidFill>
              </a:rPr>
              <a:t>valor</a:t>
            </a:r>
            <a:r>
              <a:rPr lang="en-US" sz="2800" b="1" dirty="0" smtClean="0">
                <a:solidFill>
                  <a:srgbClr val="49535F"/>
                </a:solidFill>
              </a:rPr>
              <a:t>)</a:t>
            </a:r>
            <a:r>
              <a:rPr lang="en-US" sz="2800" dirty="0" smtClean="0">
                <a:solidFill>
                  <a:srgbClr val="49535F"/>
                </a:solidFill>
              </a:rPr>
              <a:t> </a:t>
            </a:r>
            <a:r>
              <a:rPr lang="en-US" sz="2800" b="1" dirty="0" smtClean="0">
                <a:solidFill>
                  <a:srgbClr val="49535F"/>
                </a:solidFill>
              </a:rPr>
              <a:t>{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</a:t>
            </a:r>
            <a:r>
              <a:rPr lang="es-CL" sz="2800" dirty="0" smtClean="0">
                <a:solidFill>
                  <a:srgbClr val="00B0F0"/>
                </a:solidFill>
              </a:rPr>
              <a:t>referencia[0]</a:t>
            </a:r>
            <a:r>
              <a:rPr lang="es-CL" sz="2800" dirty="0" smtClean="0">
                <a:solidFill>
                  <a:srgbClr val="49535F"/>
                </a:solidFill>
              </a:rPr>
              <a:t> = </a:t>
            </a:r>
            <a:r>
              <a:rPr lang="es-CL" sz="2800" dirty="0">
                <a:solidFill>
                  <a:schemeClr val="accent3"/>
                </a:solidFill>
              </a:rPr>
              <a:t>'tres</a:t>
            </a:r>
            <a:r>
              <a:rPr lang="es-CL" sz="2800" dirty="0" smtClean="0">
                <a:solidFill>
                  <a:schemeClr val="accent3"/>
                </a:solidFill>
              </a:rPr>
              <a:t>'</a:t>
            </a:r>
          </a:p>
          <a:p>
            <a:r>
              <a:rPr lang="es-CL" sz="2800" dirty="0">
                <a:solidFill>
                  <a:srgbClr val="49535F"/>
                </a:solidFill>
              </a:rPr>
              <a:t>	</a:t>
            </a:r>
            <a:r>
              <a:rPr lang="es-CL" sz="2800" dirty="0" smtClean="0">
                <a:solidFill>
                  <a:srgbClr val="E88E16"/>
                </a:solidFill>
              </a:rPr>
              <a:t>valor</a:t>
            </a:r>
            <a:r>
              <a:rPr lang="es-CL" sz="2800" dirty="0" smtClean="0">
                <a:solidFill>
                  <a:srgbClr val="49535F"/>
                </a:solidFill>
              </a:rPr>
              <a:t> = 9</a:t>
            </a:r>
          </a:p>
          <a:p>
            <a:r>
              <a:rPr lang="en-US" sz="2800" b="1" dirty="0" smtClean="0">
                <a:solidFill>
                  <a:srgbClr val="49535F"/>
                </a:solidFill>
              </a:rPr>
              <a:t>}</a:t>
            </a:r>
          </a:p>
          <a:p>
            <a:endParaRPr lang="en-US" sz="2800" b="1" dirty="0" smtClean="0">
              <a:solidFill>
                <a:srgbClr val="49535F"/>
              </a:solidFill>
            </a:endParaRPr>
          </a:p>
          <a:p>
            <a:r>
              <a:rPr lang="es-CL" sz="2800" dirty="0" err="1" smtClean="0">
                <a:solidFill>
                  <a:srgbClr val="49535F"/>
                </a:solidFill>
              </a:rPr>
              <a:t>var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 smtClean="0">
                <a:solidFill>
                  <a:srgbClr val="00B0F0"/>
                </a:solidFill>
              </a:rPr>
              <a:t>arreglo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>
                <a:solidFill>
                  <a:srgbClr val="49535F"/>
                </a:solidFill>
              </a:rPr>
              <a:t>= </a:t>
            </a:r>
            <a:r>
              <a:rPr lang="es-CL" sz="2800" dirty="0" smtClean="0">
                <a:solidFill>
                  <a:srgbClr val="49535F"/>
                </a:solidFill>
              </a:rPr>
              <a:t>[</a:t>
            </a:r>
            <a:r>
              <a:rPr lang="es-CL" sz="2800" dirty="0" smtClean="0">
                <a:solidFill>
                  <a:schemeClr val="accent3"/>
                </a:solidFill>
              </a:rPr>
              <a:t>'uno'</a:t>
            </a:r>
            <a:r>
              <a:rPr lang="es-CL" sz="2800" dirty="0" smtClean="0">
                <a:solidFill>
                  <a:srgbClr val="49535F"/>
                </a:solidFill>
              </a:rPr>
              <a:t>, </a:t>
            </a:r>
            <a:r>
              <a:rPr lang="es-CL" sz="2800" dirty="0" smtClean="0">
                <a:solidFill>
                  <a:schemeClr val="accent3"/>
                </a:solidFill>
              </a:rPr>
              <a:t>'dos'</a:t>
            </a:r>
            <a:r>
              <a:rPr lang="es-CL" sz="2800" dirty="0" smtClean="0">
                <a:solidFill>
                  <a:srgbClr val="49535F"/>
                </a:solidFill>
              </a:rPr>
              <a:t>]</a:t>
            </a:r>
          </a:p>
          <a:p>
            <a:r>
              <a:rPr lang="es-CL" sz="2800" dirty="0" err="1" smtClean="0">
                <a:solidFill>
                  <a:srgbClr val="49535F"/>
                </a:solidFill>
              </a:rPr>
              <a:t>var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 smtClean="0">
                <a:solidFill>
                  <a:srgbClr val="E88E16"/>
                </a:solidFill>
              </a:rPr>
              <a:t>numero</a:t>
            </a:r>
            <a:r>
              <a:rPr lang="es-CL" sz="2800" dirty="0" smtClean="0">
                <a:solidFill>
                  <a:srgbClr val="49535F"/>
                </a:solidFill>
              </a:rPr>
              <a:t> = 5</a:t>
            </a:r>
          </a:p>
          <a:p>
            <a:r>
              <a:rPr lang="es-CL" sz="2800" dirty="0" smtClean="0">
                <a:solidFill>
                  <a:srgbClr val="00B050"/>
                </a:solidFill>
              </a:rPr>
              <a:t>modificar</a:t>
            </a:r>
            <a:r>
              <a:rPr lang="es-CL" sz="2800" b="1" dirty="0" smtClean="0">
                <a:solidFill>
                  <a:srgbClr val="49535F"/>
                </a:solidFill>
              </a:rPr>
              <a:t>(</a:t>
            </a:r>
            <a:r>
              <a:rPr lang="es-CL" sz="2800" dirty="0" smtClean="0">
                <a:solidFill>
                  <a:srgbClr val="00B0F0"/>
                </a:solidFill>
              </a:rPr>
              <a:t>arreglo</a:t>
            </a:r>
            <a:r>
              <a:rPr lang="es-CL" sz="2800" b="1" dirty="0" smtClean="0">
                <a:solidFill>
                  <a:srgbClr val="49535F"/>
                </a:solidFill>
              </a:rPr>
              <a:t>, </a:t>
            </a:r>
            <a:r>
              <a:rPr lang="es-CL" sz="2800" dirty="0" smtClean="0">
                <a:solidFill>
                  <a:srgbClr val="E88E16"/>
                </a:solidFill>
              </a:rPr>
              <a:t>numero</a:t>
            </a:r>
            <a:r>
              <a:rPr lang="es-CL" sz="2800" b="1" dirty="0" smtClean="0">
                <a:solidFill>
                  <a:srgbClr val="49535F"/>
                </a:solidFill>
              </a:rPr>
              <a:t>)</a:t>
            </a:r>
          </a:p>
          <a:p>
            <a:endParaRPr lang="es-CL" sz="2800" b="1" dirty="0" smtClean="0">
              <a:solidFill>
                <a:srgbClr val="49535F"/>
              </a:solidFill>
            </a:endParaRPr>
          </a:p>
          <a:p>
            <a:r>
              <a:rPr lang="es-CL" sz="2800" dirty="0">
                <a:solidFill>
                  <a:srgbClr val="49535F"/>
                </a:solidFill>
              </a:rPr>
              <a:t>console.log(</a:t>
            </a:r>
            <a:r>
              <a:rPr lang="es-CL" sz="2800" dirty="0">
                <a:solidFill>
                  <a:srgbClr val="00B0F0"/>
                </a:solidFill>
              </a:rPr>
              <a:t>arreglo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  <a:endParaRPr lang="es-CL" sz="2800" dirty="0">
              <a:solidFill>
                <a:srgbClr val="49535F"/>
              </a:solidFill>
            </a:endParaRPr>
          </a:p>
          <a:p>
            <a:r>
              <a:rPr lang="es-CL" sz="2800" dirty="0" smtClean="0">
                <a:solidFill>
                  <a:srgbClr val="49535F"/>
                </a:solidFill>
              </a:rPr>
              <a:t>console.log(</a:t>
            </a:r>
            <a:r>
              <a:rPr lang="es-CL" sz="2800" dirty="0" smtClean="0">
                <a:solidFill>
                  <a:srgbClr val="E88E16"/>
                </a:solidFill>
              </a:rPr>
              <a:t>numero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  <a:endParaRPr lang="es-CL" sz="2800" dirty="0">
              <a:solidFill>
                <a:srgbClr val="49535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21827" y="3750808"/>
            <a:ext cx="2895600" cy="1384995"/>
          </a:xfrm>
          <a:prstGeom prst="rect">
            <a:avLst/>
          </a:prstGeom>
          <a:noFill/>
          <a:ln>
            <a:solidFill>
              <a:srgbClr val="41B1E9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49535F"/>
                </a:solidFill>
              </a:rPr>
              <a:t>Salida por consola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['tres', 'dos']</a:t>
            </a:r>
          </a:p>
          <a:p>
            <a:r>
              <a:rPr lang="es-ES" sz="2800" dirty="0" smtClean="0">
                <a:solidFill>
                  <a:srgbClr val="49535F"/>
                </a:solidFill>
              </a:rPr>
              <a:t>5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068387" y="458817"/>
            <a:ext cx="170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parámetros</a:t>
            </a:r>
            <a:endParaRPr lang="es-ES_tradnl" sz="2400" i="1" dirty="0"/>
          </a:p>
        </p:txBody>
      </p:sp>
    </p:spTree>
    <p:extLst>
      <p:ext uri="{BB962C8B-B14F-4D97-AF65-F5344CB8AC3E}">
        <p14:creationId xmlns:p14="http://schemas.microsoft.com/office/powerpoint/2010/main" val="343169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-16358"/>
            <a:ext cx="9130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Funciones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" y="980629"/>
            <a:ext cx="9130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49535F"/>
                </a:solidFill>
              </a:rPr>
              <a:t>Las variables globales permiten almacenar valores entre las ejecuciones de una función</a:t>
            </a:r>
            <a:endParaRPr lang="es-ES_tradnl" sz="24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9673" y="1782165"/>
            <a:ext cx="651401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&lt;button 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onclick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en-US" sz="2400" dirty="0" err="1">
                <a:solidFill>
                  <a:srgbClr val="FF0000"/>
                </a:solidFill>
              </a:rPr>
              <a:t>contar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clicks&lt;/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673" y="2330602"/>
            <a:ext cx="721505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s-ES" sz="2400" dirty="0">
                <a:solidFill>
                  <a:srgbClr val="00B0F0"/>
                </a:solidFill>
              </a:rPr>
              <a:t>contador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= 0</a:t>
            </a:r>
          </a:p>
          <a:p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s-ES" sz="2400" dirty="0">
                <a:solidFill>
                  <a:srgbClr val="FF0000"/>
                </a:solidFill>
              </a:rPr>
              <a:t>contar() 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2400" dirty="0" smtClean="0">
                <a:solidFill>
                  <a:srgbClr val="00B0F0"/>
                </a:solidFill>
              </a:rPr>
              <a:t>contador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</a:t>
            </a:r>
          </a:p>
          <a:p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console.log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sz="2400" dirty="0">
                <a:solidFill>
                  <a:srgbClr val="92D050"/>
                </a:solidFill>
              </a:rPr>
              <a:t>'</a:t>
            </a:r>
            <a:r>
              <a:rPr lang="es-ES" sz="2400" dirty="0" err="1">
                <a:solidFill>
                  <a:srgbClr val="92D050"/>
                </a:solidFill>
              </a:rPr>
              <a:t>Ud</a:t>
            </a:r>
            <a:r>
              <a:rPr lang="es-ES" sz="2400" dirty="0">
                <a:solidFill>
                  <a:srgbClr val="92D050"/>
                </a:solidFill>
              </a:rPr>
              <a:t> ha hecho </a:t>
            </a:r>
            <a:r>
              <a:rPr lang="es-ES" sz="2400" dirty="0" err="1">
                <a:solidFill>
                  <a:srgbClr val="92D050"/>
                </a:solidFill>
              </a:rPr>
              <a:t>click</a:t>
            </a:r>
            <a:r>
              <a:rPr lang="es-ES" sz="2400" dirty="0">
                <a:solidFill>
                  <a:srgbClr val="92D050"/>
                </a:solidFill>
              </a:rPr>
              <a:t> '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+ </a:t>
            </a:r>
            <a:r>
              <a:rPr lang="es-ES" sz="2400" dirty="0">
                <a:solidFill>
                  <a:srgbClr val="00B0F0"/>
                </a:solidFill>
              </a:rPr>
              <a:t>contador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+ </a:t>
            </a:r>
            <a:r>
              <a:rPr lang="es-ES" sz="2400" dirty="0">
                <a:solidFill>
                  <a:srgbClr val="92D050"/>
                </a:solidFill>
              </a:rPr>
              <a:t>' veces'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450078" y="522250"/>
            <a:ext cx="350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variables globales y locales</a:t>
            </a:r>
            <a:endParaRPr lang="es-ES_tradnl" sz="2400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005" t="25176" r="1442" b="29189"/>
          <a:stretch/>
        </p:blipFill>
        <p:spPr>
          <a:xfrm>
            <a:off x="3317966" y="4332514"/>
            <a:ext cx="5826034" cy="25254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48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-16358"/>
            <a:ext cx="9130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Funciones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-13063" y="106833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49535F"/>
                </a:solidFill>
              </a:rPr>
              <a:t>Al definir </a:t>
            </a:r>
            <a:r>
              <a:rPr lang="es-ES" sz="2400" dirty="0" smtClean="0">
                <a:solidFill>
                  <a:srgbClr val="00B0F0"/>
                </a:solidFill>
              </a:rPr>
              <a:t>contador</a:t>
            </a:r>
            <a:r>
              <a:rPr lang="es-ES" sz="2400" dirty="0" smtClean="0">
                <a:solidFill>
                  <a:srgbClr val="49535F"/>
                </a:solidFill>
              </a:rPr>
              <a:t> </a:t>
            </a:r>
            <a:r>
              <a:rPr lang="es-ES" sz="2400" b="1" dirty="0" smtClean="0">
                <a:solidFill>
                  <a:srgbClr val="49535F"/>
                </a:solidFill>
              </a:rPr>
              <a:t>dentro</a:t>
            </a:r>
            <a:r>
              <a:rPr lang="es-ES" sz="2400" dirty="0" smtClean="0">
                <a:solidFill>
                  <a:srgbClr val="49535F"/>
                </a:solidFill>
              </a:rPr>
              <a:t> de la función deja de ser </a:t>
            </a:r>
            <a:r>
              <a:rPr lang="es-ES" sz="2400" i="1" dirty="0" smtClean="0">
                <a:solidFill>
                  <a:srgbClr val="49535F"/>
                </a:solidFill>
              </a:rPr>
              <a:t>global</a:t>
            </a:r>
            <a:r>
              <a:rPr lang="es-ES" sz="2400" dirty="0" smtClean="0">
                <a:solidFill>
                  <a:srgbClr val="49535F"/>
                </a:solidFill>
              </a:rPr>
              <a:t> y pasa a ser </a:t>
            </a:r>
            <a:r>
              <a:rPr lang="es-ES" sz="2400" i="1" dirty="0" smtClean="0">
                <a:solidFill>
                  <a:srgbClr val="49535F"/>
                </a:solidFill>
              </a:rPr>
              <a:t>local</a:t>
            </a:r>
            <a:r>
              <a:rPr lang="es-ES" sz="2400" dirty="0" smtClean="0">
                <a:solidFill>
                  <a:srgbClr val="49535F"/>
                </a:solidFill>
              </a:rPr>
              <a:t>, lo que significa que </a:t>
            </a:r>
            <a:r>
              <a:rPr lang="es-ES" sz="2400" i="1" dirty="0" smtClean="0">
                <a:solidFill>
                  <a:srgbClr val="FF0000"/>
                </a:solidFill>
              </a:rPr>
              <a:t>nace y muere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smtClean="0">
                <a:solidFill>
                  <a:srgbClr val="49535F"/>
                </a:solidFill>
              </a:rPr>
              <a:t>en cada ejecución de la función</a:t>
            </a:r>
            <a:endParaRPr lang="es-ES_tradnl" sz="24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82731" y="2214581"/>
            <a:ext cx="651401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&lt;button 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onclick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en-US" sz="2400" dirty="0" err="1">
                <a:solidFill>
                  <a:srgbClr val="FF0000"/>
                </a:solidFill>
              </a:rPr>
              <a:t>contar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clicks&lt;/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2731" y="2763018"/>
            <a:ext cx="721505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s-ES" sz="2400" dirty="0">
                <a:solidFill>
                  <a:srgbClr val="FF0000"/>
                </a:solidFill>
              </a:rPr>
              <a:t>contar() 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s-ES" sz="2400" dirty="0">
                <a:solidFill>
                  <a:srgbClr val="00B0F0"/>
                </a:solidFill>
              </a:rPr>
              <a:t>contador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= 0</a:t>
            </a:r>
          </a:p>
          <a:p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2400" dirty="0" smtClean="0">
                <a:solidFill>
                  <a:srgbClr val="00B0F0"/>
                </a:solidFill>
              </a:rPr>
              <a:t>contador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</a:t>
            </a:r>
          </a:p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console.log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sz="2400" dirty="0">
                <a:solidFill>
                  <a:srgbClr val="92D050"/>
                </a:solidFill>
              </a:rPr>
              <a:t>'</a:t>
            </a:r>
            <a:r>
              <a:rPr lang="es-ES" sz="2400" dirty="0" err="1">
                <a:solidFill>
                  <a:srgbClr val="92D050"/>
                </a:solidFill>
              </a:rPr>
              <a:t>Ud</a:t>
            </a:r>
            <a:r>
              <a:rPr lang="es-ES" sz="2400" dirty="0">
                <a:solidFill>
                  <a:srgbClr val="92D050"/>
                </a:solidFill>
              </a:rPr>
              <a:t> ha hecho </a:t>
            </a:r>
            <a:r>
              <a:rPr lang="es-ES" sz="2400" dirty="0" err="1">
                <a:solidFill>
                  <a:srgbClr val="92D050"/>
                </a:solidFill>
              </a:rPr>
              <a:t>click</a:t>
            </a:r>
            <a:r>
              <a:rPr lang="es-ES" sz="2400" dirty="0">
                <a:solidFill>
                  <a:srgbClr val="92D050"/>
                </a:solidFill>
              </a:rPr>
              <a:t> '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+ </a:t>
            </a:r>
            <a:r>
              <a:rPr lang="es-ES" sz="2400" dirty="0">
                <a:solidFill>
                  <a:srgbClr val="00B0F0"/>
                </a:solidFill>
              </a:rPr>
              <a:t>contador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+ </a:t>
            </a:r>
            <a:r>
              <a:rPr lang="es-ES" sz="2400" dirty="0">
                <a:solidFill>
                  <a:srgbClr val="92D050"/>
                </a:solidFill>
              </a:rPr>
              <a:t>' veces'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450078" y="478705"/>
            <a:ext cx="350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variables globales y locales</a:t>
            </a:r>
            <a:endParaRPr lang="es-ES_tradnl" sz="2400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516" t="25333" r="912" b="37371"/>
          <a:stretch/>
        </p:blipFill>
        <p:spPr>
          <a:xfrm>
            <a:off x="2656114" y="4794068"/>
            <a:ext cx="6487886" cy="20639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620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" y="8089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Funciones </a:t>
            </a: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Arrow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" y="568935"/>
            <a:ext cx="923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 funciones anónimas con sintaxis simplificada</a:t>
            </a:r>
            <a:endParaRPr kumimoji="0" lang="es-ES_tradn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971313" y="1199316"/>
            <a:ext cx="5201374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sumar</a:t>
            </a: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 ,b)</a:t>
            </a: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=&gt;</a:t>
            </a: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resultado = a +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</a:t>
            </a:r>
            <a:r>
              <a:rPr kumimoji="0" lang="es-C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resultado</a:t>
            </a:r>
            <a:endParaRPr kumimoji="0" lang="es-CL" sz="36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resultado = </a:t>
            </a: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sumar</a:t>
            </a: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(5, 3)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console.log(resultado)</a:t>
            </a:r>
            <a:endParaRPr kumimoji="0" lang="es-C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14011" y="5347059"/>
            <a:ext cx="2560320" cy="830997"/>
          </a:xfrm>
          <a:prstGeom prst="rect">
            <a:avLst/>
          </a:prstGeom>
          <a:noFill/>
          <a:ln>
            <a:solidFill>
              <a:srgbClr val="41B1E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Salida por consola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16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2384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Funciones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0" y="3333094"/>
            <a:ext cx="307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04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18072</TotalTime>
  <Words>234</Words>
  <Application>Microsoft Office PowerPoint</Application>
  <PresentationFormat>Presentación en pantalla (4:3)</PresentationFormat>
  <Paragraphs>87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337</cp:revision>
  <cp:lastPrinted>2018-02-06T19:43:21Z</cp:lastPrinted>
  <dcterms:created xsi:type="dcterms:W3CDTF">2016-02-23T20:13:48Z</dcterms:created>
  <dcterms:modified xsi:type="dcterms:W3CDTF">2020-09-15T00:46:03Z</dcterms:modified>
</cp:coreProperties>
</file>