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77" r:id="rId4"/>
    <p:sldId id="303" r:id="rId5"/>
    <p:sldId id="281" r:id="rId6"/>
    <p:sldId id="278" r:id="rId7"/>
    <p:sldId id="280" r:id="rId8"/>
    <p:sldId id="299" r:id="rId9"/>
    <p:sldId id="300" r:id="rId10"/>
    <p:sldId id="301" r:id="rId11"/>
    <p:sldId id="302" r:id="rId12"/>
    <p:sldId id="265" r:id="rId1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41B1E9"/>
    <a:srgbClr val="F729F7"/>
    <a:srgbClr val="49535F"/>
    <a:srgbClr val="003366"/>
    <a:srgbClr val="243190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4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5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8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7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43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5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1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5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8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02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74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28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802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9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53989" y="2192272"/>
            <a:ext cx="49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Desarrollo de Aplicaciones web Front End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1" y="0"/>
            <a:ext cx="330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4000" b="1">
                <a:solidFill>
                  <a:prstClr val="white"/>
                </a:solidFill>
              </a:rPr>
              <a:t>Frontend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7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9965" y="1628504"/>
            <a:ext cx="2281646" cy="3230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 smtClean="0"/>
              <a:t>HTML</a:t>
            </a:r>
            <a:endParaRPr lang="es-CL" sz="4800" dirty="0"/>
          </a:p>
        </p:txBody>
      </p:sp>
      <p:sp>
        <p:nvSpPr>
          <p:cNvPr id="5" name="Rectángulo 4"/>
          <p:cNvSpPr/>
          <p:nvPr/>
        </p:nvSpPr>
        <p:spPr>
          <a:xfrm>
            <a:off x="7167154" y="1628504"/>
            <a:ext cx="1976846" cy="3230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500" dirty="0" smtClean="0"/>
              <a:t>JS</a:t>
            </a:r>
            <a:endParaRPr lang="es-CL" sz="115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405051" y="1811383"/>
            <a:ext cx="2342606" cy="23774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600" dirty="0" smtClean="0"/>
              <a:t>DOM</a:t>
            </a:r>
            <a:endParaRPr lang="es-CL" sz="6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85" y="3571833"/>
            <a:ext cx="1712595" cy="123398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5747657" y="2538549"/>
            <a:ext cx="1419497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551611" y="2560321"/>
            <a:ext cx="853440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490143" y="1791139"/>
            <a:ext cx="206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s-CL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L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t="6574"/>
          <a:stretch/>
        </p:blipFill>
        <p:spPr>
          <a:xfrm>
            <a:off x="342381" y="3910148"/>
            <a:ext cx="2459533" cy="123757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704862" y="2650565"/>
            <a:ext cx="224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err="1" smtClean="0">
                <a:solidFill>
                  <a:srgbClr val="FF0000"/>
                </a:solidFill>
              </a:rPr>
              <a:t>getElementById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704861" y="3093439"/>
            <a:ext cx="327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err="1" smtClean="0">
                <a:solidFill>
                  <a:srgbClr val="FF0000"/>
                </a:solidFill>
              </a:rPr>
              <a:t>getElementsByTagName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04860" y="3550862"/>
            <a:ext cx="3508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err="1" smtClean="0">
                <a:solidFill>
                  <a:srgbClr val="FF0000"/>
                </a:solidFill>
              </a:rPr>
              <a:t>getElementsByClassName</a:t>
            </a:r>
            <a:endParaRPr lang="es-CL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1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676041" y="561360"/>
            <a:ext cx="72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Document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Object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Model</a:t>
            </a:r>
            <a:r>
              <a:rPr lang="es-ES_tradnl" sz="2400" dirty="0" smtClean="0"/>
              <a:t>: Todo es un nodo</a:t>
            </a:r>
            <a:endParaRPr lang="es-ES_tradnl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023025"/>
            <a:ext cx="8900160" cy="48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1074244"/>
            <a:ext cx="4386942" cy="397031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rgbClr val="FF0000"/>
                </a:solidFill>
              </a:rPr>
              <a:t>&lt;</a:t>
            </a:r>
            <a:r>
              <a:rPr lang="es-CL" sz="2800" b="1" dirty="0" err="1" smtClean="0">
                <a:solidFill>
                  <a:srgbClr val="FF0000"/>
                </a:solidFill>
              </a:rPr>
              <a:t>html</a:t>
            </a:r>
            <a:r>
              <a:rPr lang="es-CL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&lt;head&gt;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</a:t>
            </a:r>
            <a:r>
              <a:rPr lang="es-CL" sz="2800" dirty="0" err="1" smtClean="0">
                <a:solidFill>
                  <a:srgbClr val="00B050"/>
                </a:solidFill>
              </a:rPr>
              <a:t>title</a:t>
            </a:r>
            <a:r>
              <a:rPr lang="es-CL" sz="2800" dirty="0" smtClean="0">
                <a:solidFill>
                  <a:srgbClr val="00B050"/>
                </a:solidFill>
              </a:rPr>
              <a:t>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Título</a:t>
            </a:r>
            <a:r>
              <a:rPr lang="es-CL" sz="2800" dirty="0" smtClean="0">
                <a:solidFill>
                  <a:srgbClr val="00B050"/>
                </a:solidFill>
              </a:rPr>
              <a:t>&lt;/</a:t>
            </a:r>
            <a:r>
              <a:rPr lang="es-CL" sz="2800" dirty="0" err="1" smtClean="0">
                <a:solidFill>
                  <a:srgbClr val="00B050"/>
                </a:solidFill>
              </a:rPr>
              <a:t>title</a:t>
            </a:r>
            <a:r>
              <a:rPr lang="es-CL" sz="28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&lt;/head&gt;</a:t>
            </a:r>
          </a:p>
          <a:p>
            <a:r>
              <a:rPr lang="es-CL" sz="2800" dirty="0" smtClean="0">
                <a:solidFill>
                  <a:srgbClr val="00B0F0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</a:t>
            </a:r>
            <a:r>
              <a:rPr lang="es-CL" sz="2800" b="1" dirty="0" err="1" smtClean="0">
                <a:solidFill>
                  <a:srgbClr val="00B0F0"/>
                </a:solidFill>
              </a:rPr>
              <a:t>body</a:t>
            </a:r>
            <a:r>
              <a:rPr lang="es-CL" sz="2800" b="1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&lt;h1&gt;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Algún texto</a:t>
            </a:r>
            <a:r>
              <a:rPr lang="es-CL" sz="2800" dirty="0" smtClean="0">
                <a:solidFill>
                  <a:srgbClr val="00B050"/>
                </a:solidFill>
              </a:rPr>
              <a:t>&lt;/h1&gt;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&lt;p&gt;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Hola mundo</a:t>
            </a:r>
            <a:r>
              <a:rPr lang="es-CL" sz="2800" dirty="0" smtClean="0">
                <a:solidFill>
                  <a:srgbClr val="00B050"/>
                </a:solidFill>
              </a:rPr>
              <a:t>&lt;/p&gt;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&lt;/</a:t>
            </a:r>
            <a:r>
              <a:rPr lang="es-CL" sz="2800" b="1" dirty="0" err="1" smtClean="0">
                <a:solidFill>
                  <a:srgbClr val="00B0F0"/>
                </a:solidFill>
              </a:rPr>
              <a:t>body</a:t>
            </a:r>
            <a:r>
              <a:rPr lang="es-CL" sz="2800" b="1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s-CL" sz="2800" b="1" dirty="0" smtClean="0">
                <a:solidFill>
                  <a:srgbClr val="FF0000"/>
                </a:solidFill>
              </a:rPr>
              <a:t>&lt;/</a:t>
            </a:r>
            <a:r>
              <a:rPr lang="es-CL" sz="2800" b="1" dirty="0" err="1" smtClean="0">
                <a:solidFill>
                  <a:srgbClr val="FF0000"/>
                </a:solidFill>
              </a:rPr>
              <a:t>html</a:t>
            </a:r>
            <a:r>
              <a:rPr lang="es-CL" sz="2800" b="1" dirty="0" smtClean="0">
                <a:solidFill>
                  <a:srgbClr val="FF0000"/>
                </a:solidFill>
              </a:rPr>
              <a:t>&gt;</a:t>
            </a:r>
            <a:endParaRPr lang="es-CL" sz="2800" b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6942" y="3392194"/>
            <a:ext cx="4757058" cy="3477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  <a:r>
              <a:rPr lang="es-CL" sz="2000" dirty="0" smtClean="0">
                <a:solidFill>
                  <a:srgbClr val="49535F"/>
                </a:solidFill>
              </a:rPr>
              <a:t> es el nodo raíz</a:t>
            </a:r>
          </a:p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>
                <a:solidFill>
                  <a:srgbClr val="FF0000"/>
                </a:solidFill>
              </a:rPr>
              <a:t>&gt;</a:t>
            </a:r>
            <a:r>
              <a:rPr lang="es-CL" sz="2000" b="1" dirty="0">
                <a:solidFill>
                  <a:srgbClr val="49535F"/>
                </a:solidFill>
              </a:rPr>
              <a:t> </a:t>
            </a:r>
            <a:r>
              <a:rPr lang="es-CL" sz="2000" dirty="0">
                <a:solidFill>
                  <a:srgbClr val="49535F"/>
                </a:solidFill>
              </a:rPr>
              <a:t>es el padre </a:t>
            </a:r>
            <a:r>
              <a:rPr lang="es-CL" sz="2000" dirty="0" smtClean="0">
                <a:solidFill>
                  <a:srgbClr val="49535F"/>
                </a:solidFill>
              </a:rPr>
              <a:t>de </a:t>
            </a:r>
            <a:r>
              <a:rPr lang="es-CL" sz="2000" b="1" dirty="0" smtClean="0">
                <a:solidFill>
                  <a:srgbClr val="00B0F0"/>
                </a:solidFill>
              </a:rPr>
              <a:t>&lt;head&gt; </a:t>
            </a:r>
            <a:r>
              <a:rPr lang="es-CL" sz="2000" dirty="0" smtClean="0">
                <a:solidFill>
                  <a:srgbClr val="49535F"/>
                </a:solidFill>
              </a:rPr>
              <a:t>y </a:t>
            </a:r>
            <a:r>
              <a:rPr lang="es-CL" sz="2000" b="1" dirty="0" smtClean="0">
                <a:solidFill>
                  <a:srgbClr val="00B0F0"/>
                </a:solidFill>
              </a:rPr>
              <a:t>&lt;</a:t>
            </a:r>
            <a:r>
              <a:rPr lang="es-CL" sz="2000" b="1" dirty="0" err="1" smtClean="0">
                <a:solidFill>
                  <a:srgbClr val="00B0F0"/>
                </a:solidFill>
              </a:rPr>
              <a:t>body</a:t>
            </a:r>
            <a:r>
              <a:rPr lang="es-CL" sz="2000" b="1" dirty="0" smtClean="0">
                <a:solidFill>
                  <a:srgbClr val="00B0F0"/>
                </a:solidFill>
              </a:rPr>
              <a:t>&gt;</a:t>
            </a:r>
          </a:p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  <a:r>
              <a:rPr lang="es-CL" sz="2000" b="1" dirty="0" smtClean="0">
                <a:solidFill>
                  <a:srgbClr val="49535F"/>
                </a:solidFill>
              </a:rPr>
              <a:t> </a:t>
            </a:r>
            <a:r>
              <a:rPr lang="es-CL" sz="2000" dirty="0" smtClean="0">
                <a:solidFill>
                  <a:srgbClr val="49535F"/>
                </a:solidFill>
              </a:rPr>
              <a:t>no tiene padre</a:t>
            </a:r>
          </a:p>
          <a:p>
            <a:pPr algn="r"/>
            <a:r>
              <a:rPr lang="es-CL" sz="2000" b="1" dirty="0" smtClean="0">
                <a:solidFill>
                  <a:srgbClr val="00B0F0"/>
                </a:solidFill>
              </a:rPr>
              <a:t>&lt;head&gt;</a:t>
            </a:r>
            <a:r>
              <a:rPr lang="es-CL" sz="2000" dirty="0" smtClean="0">
                <a:solidFill>
                  <a:srgbClr val="49535F"/>
                </a:solidFill>
              </a:rPr>
              <a:t> es el primer hijo de </a:t>
            </a:r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</a:p>
          <a:p>
            <a:pPr algn="r"/>
            <a:r>
              <a:rPr lang="es-CL" sz="2000" b="1" dirty="0" smtClean="0">
                <a:solidFill>
                  <a:srgbClr val="00B0F0"/>
                </a:solidFill>
              </a:rPr>
              <a:t>&lt;</a:t>
            </a:r>
            <a:r>
              <a:rPr lang="es-CL" sz="2000" b="1" dirty="0" err="1" smtClean="0">
                <a:solidFill>
                  <a:srgbClr val="00B0F0"/>
                </a:solidFill>
              </a:rPr>
              <a:t>body</a:t>
            </a:r>
            <a:r>
              <a:rPr lang="es-CL" sz="2000" b="1" dirty="0" smtClean="0">
                <a:solidFill>
                  <a:srgbClr val="00B0F0"/>
                </a:solidFill>
              </a:rPr>
              <a:t>&gt;</a:t>
            </a:r>
            <a:r>
              <a:rPr lang="es-CL" sz="2000" dirty="0" smtClean="0">
                <a:solidFill>
                  <a:srgbClr val="49535F"/>
                </a:solidFill>
              </a:rPr>
              <a:t> es el último hijo de </a:t>
            </a:r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</a:p>
          <a:p>
            <a:pPr algn="r"/>
            <a:r>
              <a:rPr lang="en-US" sz="2000" b="1" dirty="0">
                <a:solidFill>
                  <a:srgbClr val="00B0F0"/>
                </a:solidFill>
              </a:rPr>
              <a:t>&lt;head&gt;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solo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</a:t>
            </a:r>
            <a:r>
              <a:rPr lang="en-US" sz="2000" dirty="0">
                <a:solidFill>
                  <a:srgbClr val="49535F"/>
                </a:solidFill>
              </a:rPr>
              <a:t>&lt;title&gt;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&lt;title&gt;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Título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b="1" dirty="0">
                <a:solidFill>
                  <a:srgbClr val="00B0F0"/>
                </a:solidFill>
              </a:rPr>
              <a:t>&lt;body&gt;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dos </a:t>
            </a:r>
            <a:r>
              <a:rPr lang="en-US" sz="2000" dirty="0" err="1" smtClean="0">
                <a:solidFill>
                  <a:srgbClr val="49535F"/>
                </a:solidFill>
              </a:rPr>
              <a:t>hijos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&lt;h1</a:t>
            </a:r>
            <a:r>
              <a:rPr lang="en-US" sz="2000" dirty="0">
                <a:solidFill>
                  <a:srgbClr val="00B050"/>
                </a:solidFill>
              </a:rPr>
              <a:t>&gt; </a:t>
            </a:r>
            <a:r>
              <a:rPr lang="en-US" sz="2000" dirty="0" smtClean="0">
                <a:solidFill>
                  <a:srgbClr val="49535F"/>
                </a:solidFill>
              </a:rPr>
              <a:t>y </a:t>
            </a:r>
            <a:r>
              <a:rPr lang="en-US" sz="2000" dirty="0" smtClean="0">
                <a:solidFill>
                  <a:srgbClr val="00B050"/>
                </a:solidFill>
              </a:rPr>
              <a:t>&lt;p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&lt;h1&gt;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Algún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texto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&lt;p&gt;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Hola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mundo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&lt;h1&gt;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49535F"/>
                </a:solidFill>
              </a:rPr>
              <a:t>y </a:t>
            </a:r>
            <a:r>
              <a:rPr lang="en-US" sz="2000" dirty="0" smtClean="0">
                <a:solidFill>
                  <a:srgbClr val="00B050"/>
                </a:solidFill>
              </a:rPr>
              <a:t>&lt;p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49535F"/>
                </a:solidFill>
              </a:rPr>
              <a:t>son </a:t>
            </a:r>
            <a:r>
              <a:rPr lang="en-US" sz="2000" i="1" dirty="0" err="1" smtClean="0">
                <a:solidFill>
                  <a:srgbClr val="49535F"/>
                </a:solidFill>
              </a:rPr>
              <a:t>hermanos</a:t>
            </a:r>
            <a:endParaRPr lang="es-CL" sz="2000" i="1" dirty="0">
              <a:solidFill>
                <a:srgbClr val="49535F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6024154" y="159222"/>
            <a:ext cx="971006" cy="45284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6982" y="987428"/>
            <a:ext cx="971006" cy="45284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HEAD</a:t>
            </a:r>
            <a:endParaRPr lang="es-CL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89073" y="987428"/>
            <a:ext cx="971006" cy="45284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BODY</a:t>
            </a:r>
            <a:endParaRPr lang="es-CL" dirty="0"/>
          </a:p>
        </p:txBody>
      </p:sp>
      <p:sp>
        <p:nvSpPr>
          <p:cNvPr id="9" name="Rectángulo redondeado 8"/>
          <p:cNvSpPr/>
          <p:nvPr/>
        </p:nvSpPr>
        <p:spPr>
          <a:xfrm>
            <a:off x="4706982" y="1862639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Title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492238" y="1881051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h1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038009" y="1881051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</a:t>
            </a:r>
            <a:endParaRPr lang="es-CL" dirty="0"/>
          </a:p>
        </p:txBody>
      </p:sp>
      <p:cxnSp>
        <p:nvCxnSpPr>
          <p:cNvPr id="4" name="Conector recto 3"/>
          <p:cNvCxnSpPr>
            <a:stCxn id="7" idx="0"/>
          </p:cNvCxnSpPr>
          <p:nvPr/>
        </p:nvCxnSpPr>
        <p:spPr>
          <a:xfrm flipV="1">
            <a:off x="5192485" y="770366"/>
            <a:ext cx="0" cy="217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183776" y="770366"/>
            <a:ext cx="26082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8" idx="0"/>
          </p:cNvCxnSpPr>
          <p:nvPr/>
        </p:nvCxnSpPr>
        <p:spPr>
          <a:xfrm>
            <a:off x="7774576" y="770366"/>
            <a:ext cx="0" cy="217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2"/>
          </p:cNvCxnSpPr>
          <p:nvPr/>
        </p:nvCxnSpPr>
        <p:spPr>
          <a:xfrm flipH="1">
            <a:off x="6509656" y="612068"/>
            <a:ext cx="1" cy="158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69032" y="1584960"/>
            <a:ext cx="1565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7" idx="2"/>
            <a:endCxn id="9" idx="0"/>
          </p:cNvCxnSpPr>
          <p:nvPr/>
        </p:nvCxnSpPr>
        <p:spPr>
          <a:xfrm>
            <a:off x="5192485" y="1440274"/>
            <a:ext cx="0" cy="422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8" idx="2"/>
          </p:cNvCxnSpPr>
          <p:nvPr/>
        </p:nvCxnSpPr>
        <p:spPr>
          <a:xfrm>
            <a:off x="7774576" y="1440274"/>
            <a:ext cx="2177" cy="144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10" idx="0"/>
          </p:cNvCxnSpPr>
          <p:nvPr/>
        </p:nvCxnSpPr>
        <p:spPr>
          <a:xfrm flipH="1">
            <a:off x="6977741" y="1584960"/>
            <a:ext cx="1" cy="296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endCxn id="11" idx="0"/>
          </p:cNvCxnSpPr>
          <p:nvPr/>
        </p:nvCxnSpPr>
        <p:spPr>
          <a:xfrm>
            <a:off x="8523512" y="1584960"/>
            <a:ext cx="0" cy="296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4706982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492239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>
                    <a:lumMod val="50000"/>
                  </a:schemeClr>
                </a:solidFill>
              </a:rPr>
              <a:t>Algún texto</a:t>
            </a:r>
            <a:endParaRPr lang="es-C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8038009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>
                    <a:lumMod val="50000"/>
                  </a:schemeClr>
                </a:solidFill>
              </a:rPr>
              <a:t>Hola mundo</a:t>
            </a:r>
            <a:endParaRPr lang="es-C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onector recto 47"/>
          <p:cNvCxnSpPr>
            <a:stCxn id="9" idx="2"/>
            <a:endCxn id="45" idx="0"/>
          </p:cNvCxnSpPr>
          <p:nvPr/>
        </p:nvCxnSpPr>
        <p:spPr>
          <a:xfrm>
            <a:off x="5192485" y="2315485"/>
            <a:ext cx="0" cy="379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10" idx="2"/>
            <a:endCxn id="46" idx="0"/>
          </p:cNvCxnSpPr>
          <p:nvPr/>
        </p:nvCxnSpPr>
        <p:spPr>
          <a:xfrm>
            <a:off x="6977741" y="2333897"/>
            <a:ext cx="1" cy="360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1" idx="2"/>
            <a:endCxn id="47" idx="0"/>
          </p:cNvCxnSpPr>
          <p:nvPr/>
        </p:nvCxnSpPr>
        <p:spPr>
          <a:xfrm>
            <a:off x="8523512" y="2333897"/>
            <a:ext cx="0" cy="360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2207265" y="561360"/>
            <a:ext cx="475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JavaScript puede manipular el DOM</a:t>
            </a:r>
            <a:endParaRPr lang="es-ES_tradnl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6021" y="1936042"/>
            <a:ext cx="9013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rgbClr val="49535F"/>
                </a:solidFill>
              </a:rPr>
              <a:t>Modificar</a:t>
            </a:r>
            <a:r>
              <a:rPr lang="es-CL" sz="2800" dirty="0" smtClean="0">
                <a:solidFill>
                  <a:srgbClr val="49535F"/>
                </a:solidFill>
              </a:rPr>
              <a:t> todos los </a:t>
            </a:r>
            <a:r>
              <a:rPr lang="es-CL" sz="2800" b="1" dirty="0" smtClean="0">
                <a:solidFill>
                  <a:srgbClr val="49535F"/>
                </a:solidFill>
              </a:rPr>
              <a:t>elementos</a:t>
            </a:r>
            <a:r>
              <a:rPr lang="es-CL" sz="2800" dirty="0" smtClean="0">
                <a:solidFill>
                  <a:srgbClr val="49535F"/>
                </a:solidFill>
              </a:rPr>
              <a:t> HTML en la página</a:t>
            </a:r>
          </a:p>
          <a:p>
            <a:r>
              <a:rPr lang="es-CL" sz="2800" b="1" dirty="0">
                <a:solidFill>
                  <a:srgbClr val="49535F"/>
                </a:solidFill>
              </a:rPr>
              <a:t>Modificar</a:t>
            </a:r>
            <a:r>
              <a:rPr lang="es-CL" sz="2800" dirty="0">
                <a:solidFill>
                  <a:srgbClr val="49535F"/>
                </a:solidFill>
              </a:rPr>
              <a:t> todos </a:t>
            </a:r>
            <a:r>
              <a:rPr lang="es-CL" sz="2800" dirty="0" smtClean="0">
                <a:solidFill>
                  <a:srgbClr val="49535F"/>
                </a:solidFill>
              </a:rPr>
              <a:t>los </a:t>
            </a:r>
            <a:r>
              <a:rPr lang="es-CL" sz="2800" b="1" dirty="0" smtClean="0">
                <a:solidFill>
                  <a:srgbClr val="49535F"/>
                </a:solidFill>
              </a:rPr>
              <a:t>atributos</a:t>
            </a:r>
            <a:r>
              <a:rPr lang="es-CL" sz="2800" dirty="0" smtClean="0">
                <a:solidFill>
                  <a:srgbClr val="49535F"/>
                </a:solidFill>
              </a:rPr>
              <a:t> HTML en la página</a:t>
            </a:r>
          </a:p>
          <a:p>
            <a:r>
              <a:rPr lang="es-CL" sz="2800" b="1" dirty="0" smtClean="0">
                <a:solidFill>
                  <a:srgbClr val="49535F"/>
                </a:solidFill>
              </a:rPr>
              <a:t>Cambiar</a:t>
            </a:r>
            <a:r>
              <a:rPr lang="es-CL" sz="2800" dirty="0" smtClean="0">
                <a:solidFill>
                  <a:srgbClr val="49535F"/>
                </a:solidFill>
              </a:rPr>
              <a:t> los estilos </a:t>
            </a:r>
            <a:r>
              <a:rPr lang="es-CL" sz="2800" b="1" dirty="0" smtClean="0">
                <a:solidFill>
                  <a:srgbClr val="49535F"/>
                </a:solidFill>
              </a:rPr>
              <a:t>CSS</a:t>
            </a:r>
            <a:r>
              <a:rPr lang="es-CL" sz="2800" dirty="0" smtClean="0">
                <a:solidFill>
                  <a:srgbClr val="49535F"/>
                </a:solidFill>
              </a:rPr>
              <a:t> en la página</a:t>
            </a:r>
          </a:p>
          <a:p>
            <a:r>
              <a:rPr lang="es-CL" sz="2800" b="1" dirty="0" smtClean="0">
                <a:solidFill>
                  <a:srgbClr val="49535F"/>
                </a:solidFill>
              </a:rPr>
              <a:t>Eliminar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b="1" dirty="0" smtClean="0">
                <a:solidFill>
                  <a:srgbClr val="49535F"/>
                </a:solidFill>
              </a:rPr>
              <a:t>elementos</a:t>
            </a:r>
            <a:r>
              <a:rPr lang="es-CL" sz="2800" dirty="0" smtClean="0">
                <a:solidFill>
                  <a:srgbClr val="49535F"/>
                </a:solidFill>
              </a:rPr>
              <a:t> y </a:t>
            </a:r>
            <a:r>
              <a:rPr lang="es-CL" sz="2800" b="1" dirty="0" smtClean="0">
                <a:solidFill>
                  <a:srgbClr val="49535F"/>
                </a:solidFill>
              </a:rPr>
              <a:t>atributos</a:t>
            </a:r>
            <a:r>
              <a:rPr lang="es-CL" sz="2800" dirty="0" smtClean="0">
                <a:solidFill>
                  <a:srgbClr val="49535F"/>
                </a:solidFill>
              </a:rPr>
              <a:t> HTML</a:t>
            </a:r>
          </a:p>
          <a:p>
            <a:r>
              <a:rPr lang="es-CL" sz="2800" b="1" dirty="0" smtClean="0">
                <a:solidFill>
                  <a:srgbClr val="49535F"/>
                </a:solidFill>
              </a:rPr>
              <a:t>Agregar</a:t>
            </a:r>
            <a:r>
              <a:rPr lang="es-CL" sz="2800" dirty="0" smtClean="0">
                <a:solidFill>
                  <a:srgbClr val="49535F"/>
                </a:solidFill>
              </a:rPr>
              <a:t> nuevos </a:t>
            </a:r>
            <a:r>
              <a:rPr lang="es-CL" sz="2800" b="1" dirty="0" smtClean="0">
                <a:solidFill>
                  <a:srgbClr val="49535F"/>
                </a:solidFill>
              </a:rPr>
              <a:t>elementos</a:t>
            </a:r>
            <a:r>
              <a:rPr lang="es-CL" sz="2800" dirty="0" smtClean="0">
                <a:solidFill>
                  <a:srgbClr val="49535F"/>
                </a:solidFill>
              </a:rPr>
              <a:t> y </a:t>
            </a:r>
            <a:r>
              <a:rPr lang="es-CL" sz="2800" b="1" dirty="0" smtClean="0">
                <a:solidFill>
                  <a:srgbClr val="49535F"/>
                </a:solidFill>
              </a:rPr>
              <a:t>atributos</a:t>
            </a:r>
            <a:r>
              <a:rPr lang="es-CL" sz="2800" dirty="0" smtClean="0">
                <a:solidFill>
                  <a:srgbClr val="49535F"/>
                </a:solidFill>
              </a:rPr>
              <a:t> HTML</a:t>
            </a:r>
          </a:p>
          <a:p>
            <a:r>
              <a:rPr lang="es-CL" sz="2800" b="1" dirty="0" smtClean="0">
                <a:solidFill>
                  <a:srgbClr val="49535F"/>
                </a:solidFill>
              </a:rPr>
              <a:t>Reaccionar</a:t>
            </a:r>
            <a:r>
              <a:rPr lang="es-CL" sz="2800" dirty="0" smtClean="0">
                <a:solidFill>
                  <a:srgbClr val="49535F"/>
                </a:solidFill>
              </a:rPr>
              <a:t> a todos los </a:t>
            </a:r>
            <a:r>
              <a:rPr lang="es-CL" sz="2800" b="1" dirty="0" smtClean="0">
                <a:solidFill>
                  <a:srgbClr val="49535F"/>
                </a:solidFill>
              </a:rPr>
              <a:t>eventos</a:t>
            </a:r>
            <a:r>
              <a:rPr lang="es-CL" sz="2800" dirty="0" smtClean="0">
                <a:solidFill>
                  <a:srgbClr val="49535F"/>
                </a:solidFill>
              </a:rPr>
              <a:t> HTML existentes en la página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38057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JavaScript y el DOM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51761" y="613612"/>
            <a:ext cx="492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Acceso a los componentes del DOM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90302" y="2275606"/>
            <a:ext cx="756339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dirty="0" err="1" smtClean="0">
                <a:solidFill>
                  <a:srgbClr val="49535F"/>
                </a:solidFill>
              </a:rPr>
              <a:t>document.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getElementBy</a:t>
            </a:r>
            <a:r>
              <a:rPr lang="es-ES_tradnl" sz="3600" b="1" dirty="0" err="1" smtClean="0">
                <a:solidFill>
                  <a:srgbClr val="FF0000"/>
                </a:solidFill>
              </a:rPr>
              <a:t>Id</a:t>
            </a:r>
            <a:r>
              <a:rPr lang="es-ES_tradnl" sz="3600" dirty="0" smtClean="0">
                <a:solidFill>
                  <a:srgbClr val="49535F"/>
                </a:solidFill>
              </a:rPr>
              <a:t>( )</a:t>
            </a:r>
            <a:endParaRPr lang="es-ES_tradnl" sz="3600" b="1" dirty="0" smtClean="0">
              <a:solidFill>
                <a:srgbClr val="FF0000"/>
              </a:solidFill>
            </a:endParaRPr>
          </a:p>
          <a:p>
            <a:endParaRPr lang="es-ES_tradnl" sz="3600" b="1" dirty="0" smtClean="0">
              <a:solidFill>
                <a:srgbClr val="FF0000"/>
              </a:solidFill>
            </a:endParaRPr>
          </a:p>
          <a:p>
            <a:r>
              <a:rPr lang="es-ES_tradnl" sz="3600" dirty="0" err="1" smtClean="0">
                <a:solidFill>
                  <a:srgbClr val="49535F"/>
                </a:solidFill>
              </a:rPr>
              <a:t>document.getElementsBy</a:t>
            </a:r>
            <a:r>
              <a:rPr lang="es-ES_tradnl" sz="3600" b="1" dirty="0" err="1" smtClean="0">
                <a:solidFill>
                  <a:srgbClr val="FF0000"/>
                </a:solidFill>
              </a:rPr>
              <a:t>Tag</a:t>
            </a:r>
            <a:r>
              <a:rPr lang="es-ES_tradnl" sz="3600" dirty="0" err="1" smtClean="0">
                <a:solidFill>
                  <a:srgbClr val="49535F"/>
                </a:solidFill>
              </a:rPr>
              <a:t>Name</a:t>
            </a:r>
            <a:r>
              <a:rPr lang="es-ES_tradnl" sz="3600" dirty="0" smtClean="0">
                <a:solidFill>
                  <a:srgbClr val="49535F"/>
                </a:solidFill>
              </a:rPr>
              <a:t>( )</a:t>
            </a:r>
          </a:p>
          <a:p>
            <a:endParaRPr lang="es-ES_tradnl" sz="3600" dirty="0">
              <a:solidFill>
                <a:srgbClr val="49535F"/>
              </a:solidFill>
            </a:endParaRPr>
          </a:p>
          <a:p>
            <a:r>
              <a:rPr lang="es-ES_tradnl" sz="3600" dirty="0" err="1" smtClean="0">
                <a:solidFill>
                  <a:srgbClr val="49535F"/>
                </a:solidFill>
              </a:rPr>
              <a:t>document.getElementsBy</a:t>
            </a:r>
            <a:r>
              <a:rPr lang="es-ES_tradnl" sz="3600" b="1" dirty="0" err="1" smtClean="0">
                <a:solidFill>
                  <a:srgbClr val="FF0000"/>
                </a:solidFill>
              </a:rPr>
              <a:t>Class</a:t>
            </a:r>
            <a:r>
              <a:rPr lang="es-ES_tradnl" sz="3600" dirty="0" err="1" smtClean="0">
                <a:solidFill>
                  <a:srgbClr val="49535F"/>
                </a:solidFill>
              </a:rPr>
              <a:t>Name</a:t>
            </a:r>
            <a:r>
              <a:rPr lang="es-ES_tradnl" sz="3600" dirty="0" smtClean="0">
                <a:solidFill>
                  <a:srgbClr val="49535F"/>
                </a:solidFill>
              </a:rPr>
              <a:t>( )</a:t>
            </a:r>
          </a:p>
          <a:p>
            <a:endParaRPr lang="es-ES_tradnl" sz="3600" dirty="0">
              <a:solidFill>
                <a:srgbClr val="49535F"/>
              </a:solidFill>
            </a:endParaRPr>
          </a:p>
          <a:p>
            <a:r>
              <a:rPr lang="es-ES_tradnl" sz="3600" dirty="0" err="1" smtClean="0">
                <a:solidFill>
                  <a:srgbClr val="49535F"/>
                </a:solidFill>
              </a:rPr>
              <a:t>document.query</a:t>
            </a:r>
            <a:r>
              <a:rPr lang="es-ES_tradnl" sz="3600" b="1" dirty="0" err="1" smtClean="0">
                <a:solidFill>
                  <a:srgbClr val="FF0000"/>
                </a:solidFill>
              </a:rPr>
              <a:t>Selector</a:t>
            </a:r>
            <a:r>
              <a:rPr lang="es-ES_tradnl" sz="3600" dirty="0" err="1" smtClean="0">
                <a:solidFill>
                  <a:srgbClr val="49535F"/>
                </a:solidFill>
              </a:rPr>
              <a:t>All</a:t>
            </a:r>
            <a:r>
              <a:rPr lang="es-ES_tradnl" sz="3600" dirty="0" smtClean="0">
                <a:solidFill>
                  <a:srgbClr val="49535F"/>
                </a:solidFill>
              </a:rPr>
              <a:t>( 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1075277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600" dirty="0" smtClean="0">
                <a:solidFill>
                  <a:srgbClr val="49535F"/>
                </a:solidFill>
              </a:rPr>
              <a:t>El objeto 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document</a:t>
            </a:r>
            <a:r>
              <a:rPr lang="es-ES_tradnl" sz="3600" dirty="0">
                <a:solidFill>
                  <a:srgbClr val="49535F"/>
                </a:solidFill>
              </a:rPr>
              <a:t> </a:t>
            </a:r>
            <a:r>
              <a:rPr lang="es-ES_tradnl" sz="3600" dirty="0" smtClean="0">
                <a:solidFill>
                  <a:srgbClr val="49535F"/>
                </a:solidFill>
              </a:rPr>
              <a:t>de JavaScript hace referencia al DOM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8588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err="1" smtClean="0"/>
              <a:t>getElementById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521472" y="551234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" y="2757884"/>
            <a:ext cx="9058464" cy="180539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89" y="4769565"/>
            <a:ext cx="3361084" cy="204652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0" y="1059578"/>
            <a:ext cx="7486242" cy="160523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9" name="Flecha derecha 8"/>
          <p:cNvSpPr/>
          <p:nvPr/>
        </p:nvSpPr>
        <p:spPr>
          <a:xfrm>
            <a:off x="3435700" y="5208176"/>
            <a:ext cx="2210443" cy="968274"/>
          </a:xfrm>
          <a:prstGeom prst="rightArrow">
            <a:avLst/>
          </a:prstGeom>
          <a:solidFill>
            <a:srgbClr val="2CF622"/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VERIFICAR</a:t>
            </a:r>
            <a:endParaRPr lang="es-CL" b="1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0" y="4743438"/>
            <a:ext cx="3274519" cy="207193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7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erecha 8"/>
          <p:cNvSpPr/>
          <p:nvPr/>
        </p:nvSpPr>
        <p:spPr>
          <a:xfrm>
            <a:off x="3435700" y="5295266"/>
            <a:ext cx="2210443" cy="968274"/>
          </a:xfrm>
          <a:prstGeom prst="rightArrow">
            <a:avLst/>
          </a:prstGeom>
          <a:solidFill>
            <a:srgbClr val="2CF622"/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CAMBIAR</a:t>
            </a:r>
            <a:endParaRPr lang="es-CL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" y="971426"/>
            <a:ext cx="4784178" cy="162301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6" y="2661708"/>
            <a:ext cx="7896974" cy="237153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2" y="4799745"/>
            <a:ext cx="2257425" cy="20193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739" y="4809270"/>
            <a:ext cx="2409825" cy="200977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CuadroTexto 12"/>
          <p:cNvSpPr txBox="1"/>
          <p:nvPr/>
        </p:nvSpPr>
        <p:spPr>
          <a:xfrm>
            <a:off x="0" y="-33909"/>
            <a:ext cx="5857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err="1" smtClean="0"/>
              <a:t>getElementsByTagName</a:t>
            </a:r>
            <a:endParaRPr lang="es-ES_tradnl" sz="4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98662" y="535888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6400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erecha 8"/>
          <p:cNvSpPr/>
          <p:nvPr/>
        </p:nvSpPr>
        <p:spPr>
          <a:xfrm>
            <a:off x="3435700" y="5295266"/>
            <a:ext cx="2210443" cy="968274"/>
          </a:xfrm>
          <a:prstGeom prst="rightArrow">
            <a:avLst/>
          </a:prstGeom>
          <a:solidFill>
            <a:srgbClr val="2CF622"/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CAMBIAR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-33909"/>
            <a:ext cx="6191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err="1" smtClean="0"/>
              <a:t>getElementsByClassName</a:t>
            </a:r>
            <a:endParaRPr lang="es-ES_tradnl" sz="4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98662" y="535888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99" y="977550"/>
            <a:ext cx="6748281" cy="114830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91" y="2244284"/>
            <a:ext cx="7311182" cy="251930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223" y="4919339"/>
            <a:ext cx="2242892" cy="177137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068" y="4889003"/>
            <a:ext cx="2232451" cy="178079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8"/>
          <a:srcRect l="14116"/>
          <a:stretch/>
        </p:blipFill>
        <p:spPr>
          <a:xfrm>
            <a:off x="7001691" y="977551"/>
            <a:ext cx="2044882" cy="178236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43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18840</TotalTime>
  <Words>288</Words>
  <Application>Microsoft Office PowerPoint</Application>
  <PresentationFormat>Presentación en pantalla (4:3)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396</cp:revision>
  <cp:lastPrinted>2018-02-06T19:43:21Z</cp:lastPrinted>
  <dcterms:created xsi:type="dcterms:W3CDTF">2016-02-23T20:13:48Z</dcterms:created>
  <dcterms:modified xsi:type="dcterms:W3CDTF">2020-08-15T02:52:14Z</dcterms:modified>
</cp:coreProperties>
</file>