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64" r:id="rId3"/>
    <p:sldId id="277" r:id="rId4"/>
    <p:sldId id="280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65" r:id="rId27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2CF622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13-08-2020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63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16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5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1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80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50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108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33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907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0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8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46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5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448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186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12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5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2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8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9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3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9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7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4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80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4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4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2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74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29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7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13/08/2020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hyperlink" Target="https://developer.mozilla.org/es/docs/Web/HTML/Elemento/inp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53989" y="2192272"/>
            <a:ext cx="49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Desarrollo de Aplicaciones web Front End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placeholder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21409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placeholder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="tu nombre"&gt;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3" y="3286941"/>
            <a:ext cx="8180616" cy="1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57" y="2916086"/>
            <a:ext cx="7410402" cy="25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autofocus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autofocus&gt;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40" y="2953400"/>
            <a:ext cx="7445856" cy="16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disabled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disabled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8" y="3177238"/>
            <a:ext cx="7958298" cy="1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readonly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readonly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55" y="3017927"/>
            <a:ext cx="7772203" cy="1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maxlength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maxlength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09" y="2416719"/>
            <a:ext cx="4573498" cy="98003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56543" y="324667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minlength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0" y="39001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minlength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8624" b="2752"/>
          <a:stretch/>
        </p:blipFill>
        <p:spPr>
          <a:xfrm>
            <a:off x="1581560" y="4454432"/>
            <a:ext cx="5289508" cy="23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56543" y="324667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0" y="39001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2989"/>
          <a:stretch/>
        </p:blipFill>
        <p:spPr>
          <a:xfrm>
            <a:off x="1942274" y="2468879"/>
            <a:ext cx="4928794" cy="13625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75" y="4553571"/>
            <a:ext cx="5051793" cy="15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543" y="1252414"/>
            <a:ext cx="286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autocomplete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autocomplete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56" y="2680952"/>
            <a:ext cx="7010961" cy="2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543" y="1252414"/>
            <a:ext cx="22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spellcheck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19058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spellcheck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6" y="3162950"/>
            <a:ext cx="8033621" cy="12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52488" y="292659"/>
            <a:ext cx="78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&lt;input&gt; Propiedades comunes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42829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developer.mozilla.org/es/docs/Web/HTML/Elemento/input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4884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completa de propiedades</a:t>
            </a:r>
          </a:p>
        </p:txBody>
      </p:sp>
      <p:pic>
        <p:nvPicPr>
          <p:cNvPr id="2050" name="Picture 2" descr="Resultado de imagen para atributos form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76" y="1201631"/>
            <a:ext cx="6677204" cy="29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676041" y="561360"/>
            <a:ext cx="72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Document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Object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Model</a:t>
            </a:r>
            <a:r>
              <a:rPr lang="es-ES_tradnl" sz="2400" dirty="0" smtClean="0"/>
              <a:t>: Todo es un nodo</a:t>
            </a:r>
            <a:endParaRPr lang="es-ES_tradnl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023025"/>
            <a:ext cx="8900160" cy="48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-10430" y="-220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 HTML5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" y="940182"/>
            <a:ext cx="9023810" cy="226457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361" y="3377701"/>
            <a:ext cx="3532142" cy="279758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9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4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 HTML5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3147" t="37716" r="41848" b="19899"/>
          <a:stretch/>
        </p:blipFill>
        <p:spPr>
          <a:xfrm>
            <a:off x="78377" y="844383"/>
            <a:ext cx="4946469" cy="531915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24585" t="38797" r="41369" b="21249"/>
          <a:stretch/>
        </p:blipFill>
        <p:spPr>
          <a:xfrm>
            <a:off x="5869578" y="844383"/>
            <a:ext cx="2690949" cy="280465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l="15714" t="38528" r="32497" b="21248"/>
          <a:stretch/>
        </p:blipFill>
        <p:spPr>
          <a:xfrm>
            <a:off x="5490755" y="3786714"/>
            <a:ext cx="3448594" cy="237889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6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030"/>
            <a:ext cx="2575016" cy="257501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5" y="261725"/>
            <a:ext cx="2647406" cy="264740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-34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 HTML5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995762"/>
            <a:ext cx="6792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validaciones de formulario nativas de HTML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tienden a mostrar rápidamente sus limitaciones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377440" y="3523804"/>
            <a:ext cx="6670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Las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 validaciones más profundas son posibles de hacer mediante JavaScript y su serie de métodos para acceder a los valores de los campos, como </a:t>
            </a:r>
            <a:r>
              <a:rPr kumimoji="0" lang="es-ES_tradnl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getElementById</a:t>
            </a:r>
            <a:r>
              <a:rPr lang="es-ES_tradnl" sz="2800" noProof="0" dirty="0" smtClean="0">
                <a:solidFill>
                  <a:srgbClr val="49535F"/>
                </a:solidFill>
                <a:latin typeface="Calibri"/>
              </a:rPr>
              <a:t>,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s-ES_tradnl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getElementsByClassName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</a:rPr>
              <a:t>, etc.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6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27017"/>
            <a:ext cx="7306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JavaScript: Formularios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04101" y="636054"/>
            <a:ext cx="378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Validaciones y funciones comunes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49831"/>
              </p:ext>
            </p:extLst>
          </p:nvPr>
        </p:nvGraphicFramePr>
        <p:xfrm>
          <a:off x="95795" y="1140909"/>
          <a:ext cx="898724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696">
                  <a:extLst>
                    <a:ext uri="{9D8B030D-6E8A-4147-A177-3AD203B41FA5}">
                      <a16:colId xmlns:a16="http://schemas.microsoft.com/office/drawing/2014/main" val="425943610"/>
                    </a:ext>
                  </a:extLst>
                </a:gridCol>
                <a:gridCol w="2457539">
                  <a:extLst>
                    <a:ext uri="{9D8B030D-6E8A-4147-A177-3AD203B41FA5}">
                      <a16:colId xmlns:a16="http://schemas.microsoft.com/office/drawing/2014/main" val="66861459"/>
                    </a:ext>
                  </a:extLst>
                </a:gridCol>
                <a:gridCol w="2367011">
                  <a:extLst>
                    <a:ext uri="{9D8B030D-6E8A-4147-A177-3AD203B41FA5}">
                      <a16:colId xmlns:a16="http://schemas.microsoft.com/office/drawing/2014/main" val="130350318"/>
                    </a:ext>
                  </a:extLst>
                </a:gridCol>
              </a:tblGrid>
              <a:tr h="61846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6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6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s-CL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6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s-CL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6569"/>
                  </a:ext>
                </a:extLst>
              </a:tr>
              <a:tr h="2428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elemento.value</a:t>
                      </a: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elemento.value.length</a:t>
                      </a: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elemento.value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elemento.value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CL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elemento.value</a:t>
                      </a:r>
                      <a:r>
                        <a:rPr kumimoji="0" lang="es-CL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CL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slice()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s-E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getMonth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getFullYear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setDate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setMonth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setFullYear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setTime</a:t>
                      </a: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s-E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1" y="0"/>
            <a:ext cx="330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4000" b="1">
                <a:solidFill>
                  <a:prstClr val="white"/>
                </a:solidFill>
              </a:rPr>
              <a:t>Frontend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0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JavaScript y el DOM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51761" y="613612"/>
            <a:ext cx="492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Creación de componentes en el DOM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19944" y="1999784"/>
            <a:ext cx="536883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600" dirty="0" err="1" smtClean="0">
                <a:solidFill>
                  <a:srgbClr val="49535F"/>
                </a:solidFill>
              </a:rPr>
              <a:t>document.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createElement</a:t>
            </a:r>
            <a:endParaRPr lang="es-ES_tradnl" sz="3600" b="1" dirty="0" smtClean="0">
              <a:solidFill>
                <a:srgbClr val="FF0000"/>
              </a:solidFill>
            </a:endParaRPr>
          </a:p>
          <a:p>
            <a:endParaRPr lang="es-ES_tradnl" sz="3600" b="1" dirty="0" smtClean="0">
              <a:solidFill>
                <a:srgbClr val="FF0000"/>
              </a:solidFill>
            </a:endParaRPr>
          </a:p>
          <a:p>
            <a:r>
              <a:rPr lang="es-ES_tradnl" sz="3600" dirty="0" err="1" smtClean="0">
                <a:solidFill>
                  <a:srgbClr val="49535F"/>
                </a:solidFill>
              </a:rPr>
              <a:t>document.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createTextNode</a:t>
            </a:r>
            <a:endParaRPr lang="es-ES_tradnl" sz="3600" b="1" dirty="0" smtClean="0">
              <a:solidFill>
                <a:srgbClr val="49535F"/>
              </a:solidFill>
            </a:endParaRPr>
          </a:p>
          <a:p>
            <a:endParaRPr lang="es-ES_tradnl" sz="3600" dirty="0">
              <a:solidFill>
                <a:srgbClr val="49535F"/>
              </a:solidFill>
            </a:endParaRPr>
          </a:p>
          <a:p>
            <a:r>
              <a:rPr lang="es-ES_tradnl" sz="3600" i="1" dirty="0" err="1" smtClean="0">
                <a:solidFill>
                  <a:srgbClr val="FF0000"/>
                </a:solidFill>
              </a:rPr>
              <a:t>elemento</a:t>
            </a:r>
            <a:r>
              <a:rPr lang="es-ES_tradnl" sz="3600" dirty="0" err="1" smtClean="0">
                <a:solidFill>
                  <a:srgbClr val="49535F"/>
                </a:solidFill>
              </a:rPr>
              <a:t>.</a:t>
            </a:r>
            <a:r>
              <a:rPr lang="es-ES_tradnl" sz="3600" b="1" dirty="0" err="1" smtClean="0">
                <a:solidFill>
                  <a:srgbClr val="49535F"/>
                </a:solidFill>
              </a:rPr>
              <a:t>appendChild</a:t>
            </a:r>
            <a:endParaRPr lang="es-ES_tradnl" sz="3600" b="1" dirty="0" smtClean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4032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Crear elementos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21577" y="504699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  <p:sp>
        <p:nvSpPr>
          <p:cNvPr id="9" name="Flecha derecha 8"/>
          <p:cNvSpPr/>
          <p:nvPr/>
        </p:nvSpPr>
        <p:spPr>
          <a:xfrm>
            <a:off x="3435700" y="5208176"/>
            <a:ext cx="2210443" cy="968274"/>
          </a:xfrm>
          <a:prstGeom prst="rightArrow">
            <a:avLst/>
          </a:prstGeom>
          <a:solidFill>
            <a:srgbClr val="2CF622"/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AGREGAR!</a:t>
            </a:r>
            <a:endParaRPr lang="es-CL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7" y="1020973"/>
            <a:ext cx="6141174" cy="132168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0" y="2460197"/>
            <a:ext cx="7978345" cy="211847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37" y="5037363"/>
            <a:ext cx="3169817" cy="144367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189" y="4888229"/>
            <a:ext cx="3134780" cy="177382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7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4032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Crear elementos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21577" y="504699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0" y="918245"/>
            <a:ext cx="7978345" cy="211847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121272" y="3213686"/>
            <a:ext cx="888274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Línea </a:t>
            </a:r>
            <a:r>
              <a:rPr lang="es-ES_tradnl" sz="2400" b="1" dirty="0" smtClean="0"/>
              <a:t>2</a:t>
            </a:r>
            <a:r>
              <a:rPr lang="es-ES_tradnl" sz="2400" dirty="0" smtClean="0"/>
              <a:t>: Obtiene el elemento </a:t>
            </a:r>
            <a:r>
              <a:rPr lang="es-ES_tradnl" sz="2400" i="1" dirty="0" smtClean="0"/>
              <a:t>lista</a:t>
            </a:r>
            <a:r>
              <a:rPr lang="es-ES_tradnl" sz="2400" dirty="0" smtClean="0"/>
              <a:t> desde el DOM</a:t>
            </a:r>
          </a:p>
          <a:p>
            <a:r>
              <a:rPr lang="es-ES_tradnl" sz="2400" dirty="0"/>
              <a:t>Línea </a:t>
            </a:r>
            <a:r>
              <a:rPr lang="es-ES_tradnl" sz="2400" b="1" dirty="0" smtClean="0"/>
              <a:t>3</a:t>
            </a:r>
            <a:r>
              <a:rPr lang="es-ES_tradnl" sz="2400" dirty="0" smtClean="0"/>
              <a:t>: Crea un nuevo elemento del tipo &lt;li&gt;</a:t>
            </a:r>
          </a:p>
          <a:p>
            <a:r>
              <a:rPr lang="es-ES_tradnl" sz="2400" dirty="0"/>
              <a:t>Línea </a:t>
            </a:r>
            <a:r>
              <a:rPr lang="es-ES_tradnl" sz="2400" b="1" dirty="0" smtClean="0"/>
              <a:t>4</a:t>
            </a:r>
            <a:r>
              <a:rPr lang="es-ES_tradnl" sz="2400" dirty="0" smtClean="0"/>
              <a:t>: Crea un nodo de texto con la frase "NUEVO ITEM!"</a:t>
            </a:r>
          </a:p>
          <a:p>
            <a:r>
              <a:rPr lang="es-ES_tradnl" sz="2400" dirty="0"/>
              <a:t>Línea </a:t>
            </a:r>
            <a:r>
              <a:rPr lang="es-ES_tradnl" sz="2400" b="1" dirty="0" smtClean="0"/>
              <a:t>5</a:t>
            </a:r>
            <a:r>
              <a:rPr lang="es-ES_tradnl" sz="2400" dirty="0" smtClean="0"/>
              <a:t>: Agrega el nuevo nodo de texto como hijo del ítem &lt;li&gt;</a:t>
            </a:r>
          </a:p>
          <a:p>
            <a:r>
              <a:rPr lang="es-ES_tradnl" sz="2400" dirty="0" smtClean="0"/>
              <a:t>Línea </a:t>
            </a:r>
            <a:r>
              <a:rPr lang="es-ES_tradnl" sz="2400" b="1" dirty="0" smtClean="0"/>
              <a:t>6</a:t>
            </a:r>
            <a:r>
              <a:rPr lang="es-ES_tradnl" sz="2400" dirty="0" smtClean="0"/>
              <a:t>: Agrega el nuevo ítem &lt;li&gt; como hijo del elemento </a:t>
            </a:r>
            <a:r>
              <a:rPr lang="es-ES_tradnl" sz="2400" i="1" dirty="0" smtClean="0"/>
              <a:t>lista</a:t>
            </a:r>
            <a:r>
              <a:rPr lang="es-ES_tradnl" sz="2400" dirty="0" smtClean="0"/>
              <a:t> (&lt;</a:t>
            </a:r>
            <a:r>
              <a:rPr lang="es-ES_tradnl" sz="2400" dirty="0" err="1" smtClean="0"/>
              <a:t>ul</a:t>
            </a:r>
            <a:r>
              <a:rPr lang="es-ES_tradnl" sz="2400" dirty="0" smtClean="0"/>
              <a:t>&gt;)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72" y="5329646"/>
            <a:ext cx="1391380" cy="143732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-33909"/>
            <a:ext cx="4911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Eliminar elementos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21577" y="504699"/>
            <a:ext cx="2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JavaScript y el </a:t>
            </a:r>
            <a:r>
              <a:rPr lang="es-ES_tradnl" sz="2400" dirty="0" smtClean="0"/>
              <a:t>DOM</a:t>
            </a:r>
            <a:endParaRPr lang="es-ES_tradnl" sz="2400" dirty="0"/>
          </a:p>
        </p:txBody>
      </p:sp>
      <p:sp>
        <p:nvSpPr>
          <p:cNvPr id="9" name="Flecha derecha 8"/>
          <p:cNvSpPr/>
          <p:nvPr/>
        </p:nvSpPr>
        <p:spPr>
          <a:xfrm>
            <a:off x="3435700" y="5208176"/>
            <a:ext cx="2210443" cy="968274"/>
          </a:xfrm>
          <a:prstGeom prst="rightArrow">
            <a:avLst/>
          </a:prstGeom>
          <a:solidFill>
            <a:srgbClr val="2CF622"/>
          </a:solidFill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ELIMINAR!</a:t>
            </a:r>
            <a:endParaRPr lang="es-CL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7" y="1096998"/>
            <a:ext cx="5152194" cy="154170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36" y="2908068"/>
            <a:ext cx="8832343" cy="167681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20" y="4897795"/>
            <a:ext cx="3190426" cy="184117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397" y="4897795"/>
            <a:ext cx="3154137" cy="184117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50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26362" y="150430"/>
            <a:ext cx="5099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Formularios HTML5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52488" y="932012"/>
            <a:ext cx="8626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Serie de componentes dispuestos para el ingreso de datos por parte del usuario, comúnmente acompañados de un botón para enviar dichos datos. Internamente se demarca con la etiqueta 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Resultado de imagen para html5 formular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75" y="3030583"/>
            <a:ext cx="6302711" cy="31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531" y="0"/>
            <a:ext cx="5099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Formularios: &lt;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6477" y="769637"/>
            <a:ext cx="891104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="misitio.cl"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onsubmit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validar()"&gt;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&lt;!--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Acá van todos los elementos (inputs) del formulario --&gt;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531" y="2333685"/>
            <a:ext cx="913747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qué dirección se dirigirá el sitio web cuando 			el usuario envíe el formulario.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qué método HTTP se utilizará para realizar la 			petición a la dirección especificada en </a:t>
            </a:r>
            <a:r>
              <a:rPr kumimoji="0" lang="es-E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onsubmit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acciones a realizar en el momento que le 					usuario envíe el formulario. Típicamente 					validaciones.</a:t>
            </a:r>
          </a:p>
        </p:txBody>
      </p:sp>
    </p:spTree>
    <p:extLst>
      <p:ext uri="{BB962C8B-B14F-4D97-AF65-F5344CB8AC3E}">
        <p14:creationId xmlns:p14="http://schemas.microsoft.com/office/powerpoint/2010/main" val="13156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851440" y="47248"/>
            <a:ext cx="5327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Formularios: &lt;input&gt;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49739" y="799847"/>
            <a:ext cx="666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Componente para el ingreso de datos.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6992" y="1683485"/>
            <a:ext cx="3139798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range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96341" y="2174307"/>
            <a:ext cx="3135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datetime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-local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month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01454" y="2174307"/>
            <a:ext cx="237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url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password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hidden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" y="13046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</a:t>
            </a: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18974</TotalTime>
  <Words>537</Words>
  <Application>Microsoft Office PowerPoint</Application>
  <PresentationFormat>Presentación en pantalla (4:3)</PresentationFormat>
  <Paragraphs>156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400</cp:revision>
  <cp:lastPrinted>2018-02-06T19:43:21Z</cp:lastPrinted>
  <dcterms:created xsi:type="dcterms:W3CDTF">2016-02-23T20:13:48Z</dcterms:created>
  <dcterms:modified xsi:type="dcterms:W3CDTF">2020-08-14T02:58:09Z</dcterms:modified>
</cp:coreProperties>
</file>