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9" r:id="rId3"/>
    <p:sldId id="270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41B1E9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78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even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1412" y="-12216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y los eventos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60108" y="535849"/>
            <a:ext cx="536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Se definen 3 formas de escuchar eventos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1" y="1121530"/>
            <a:ext cx="9144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En línea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	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Asignación directa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3200" b="1" dirty="0"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El método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</a:rPr>
              <a:t>addEventListener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grpSp>
        <p:nvGrpSpPr>
          <p:cNvPr id="5" name="Google Shape;199;p30"/>
          <p:cNvGrpSpPr/>
          <p:nvPr/>
        </p:nvGrpSpPr>
        <p:grpSpPr>
          <a:xfrm>
            <a:off x="3393690" y="6134110"/>
            <a:ext cx="5711120" cy="683966"/>
            <a:chOff x="3242380" y="5584354"/>
            <a:chExt cx="5711120" cy="683966"/>
          </a:xfrm>
        </p:grpSpPr>
        <p:sp>
          <p:nvSpPr>
            <p:cNvPr id="6" name="Google Shape;200;p30"/>
            <p:cNvSpPr/>
            <p:nvPr/>
          </p:nvSpPr>
          <p:spPr>
            <a:xfrm>
              <a:off x="3907190" y="5584354"/>
              <a:ext cx="5046310" cy="613151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Buena práctica: el método estándar para registrar métodos que escuchan eventos es </a:t>
              </a:r>
              <a:r>
                <a:rPr kumimoji="0" lang="es-CL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addEventListener</a:t>
              </a: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 kumimoji="0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201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42380" y="5603510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/>
          <p:cNvSpPr/>
          <p:nvPr/>
        </p:nvSpPr>
        <p:spPr>
          <a:xfrm>
            <a:off x="97701" y="1636794"/>
            <a:ext cx="61550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49535F"/>
                </a:solidFill>
              </a:rPr>
              <a:t>&lt;p </a:t>
            </a:r>
            <a:r>
              <a:rPr lang="en-US" sz="2400" b="1" dirty="0" err="1">
                <a:solidFill>
                  <a:srgbClr val="00B0F0"/>
                </a:solidFill>
              </a:rPr>
              <a:t>onclick</a:t>
            </a:r>
            <a:r>
              <a:rPr lang="en-US" sz="2400" dirty="0">
                <a:solidFill>
                  <a:srgbClr val="49535F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"alert('Gracias!')"</a:t>
            </a:r>
            <a:r>
              <a:rPr lang="en-US" sz="2400" dirty="0">
                <a:solidFill>
                  <a:srgbClr val="49535F"/>
                </a:solidFill>
              </a:rPr>
              <a:t>&gt;</a:t>
            </a:r>
            <a:r>
              <a:rPr lang="en-US" sz="2400" dirty="0" err="1">
                <a:solidFill>
                  <a:srgbClr val="49535F"/>
                </a:solidFill>
              </a:rPr>
              <a:t>Clic</a:t>
            </a:r>
            <a:r>
              <a:rPr lang="en-US" sz="2400" dirty="0">
                <a:solidFill>
                  <a:srgbClr val="49535F"/>
                </a:solidFill>
              </a:rPr>
              <a:t> </a:t>
            </a:r>
            <a:r>
              <a:rPr lang="en-US" sz="2400" dirty="0" err="1">
                <a:solidFill>
                  <a:srgbClr val="49535F"/>
                </a:solidFill>
              </a:rPr>
              <a:t>por</a:t>
            </a:r>
            <a:r>
              <a:rPr lang="en-US" sz="2400" dirty="0">
                <a:solidFill>
                  <a:srgbClr val="49535F"/>
                </a:solidFill>
              </a:rPr>
              <a:t> favor&lt;/p&gt;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7700" y="3152854"/>
            <a:ext cx="762680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sz="2400" dirty="0" err="1">
                <a:solidFill>
                  <a:srgbClr val="49535F"/>
                </a:solidFill>
              </a:rPr>
              <a:t>document.getElementsByTagName</a:t>
            </a:r>
            <a:r>
              <a:rPr lang="es-CL" sz="2400" dirty="0">
                <a:solidFill>
                  <a:srgbClr val="49535F"/>
                </a:solidFill>
              </a:rPr>
              <a:t>(</a:t>
            </a:r>
            <a:r>
              <a:rPr lang="es-CL" sz="2400" dirty="0">
                <a:solidFill>
                  <a:srgbClr val="00B050"/>
                </a:solidFill>
              </a:rPr>
              <a:t>'p'</a:t>
            </a:r>
            <a:r>
              <a:rPr lang="es-CL" sz="2400" dirty="0">
                <a:solidFill>
                  <a:srgbClr val="49535F"/>
                </a:solidFill>
              </a:rPr>
              <a:t>)[0].</a:t>
            </a:r>
            <a:r>
              <a:rPr lang="es-CL" sz="2400" b="1" dirty="0" err="1">
                <a:solidFill>
                  <a:srgbClr val="00B0F0"/>
                </a:solidFill>
              </a:rPr>
              <a:t>onclick</a:t>
            </a:r>
            <a:r>
              <a:rPr lang="es-CL" sz="2400" dirty="0">
                <a:solidFill>
                  <a:srgbClr val="49535F"/>
                </a:solidFill>
              </a:rPr>
              <a:t> = </a:t>
            </a:r>
            <a:r>
              <a:rPr lang="es-CL" sz="2400" b="1" dirty="0" err="1">
                <a:solidFill>
                  <a:srgbClr val="49535F"/>
                </a:solidFill>
              </a:rPr>
              <a:t>funcion</a:t>
            </a:r>
            <a:endParaRPr lang="es-CL" sz="2400" dirty="0">
              <a:solidFill>
                <a:srgbClr val="49535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6409" y="4660960"/>
            <a:ext cx="761809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2400" dirty="0" err="1">
                <a:solidFill>
                  <a:srgbClr val="49535F"/>
                </a:solidFill>
              </a:rPr>
              <a:t>var</a:t>
            </a:r>
            <a:r>
              <a:rPr lang="es-ES" sz="2400" dirty="0">
                <a:solidFill>
                  <a:srgbClr val="49535F"/>
                </a:solidFill>
              </a:rPr>
              <a:t> elemento=</a:t>
            </a:r>
            <a:r>
              <a:rPr lang="es-ES" sz="2400" dirty="0" err="1">
                <a:solidFill>
                  <a:srgbClr val="49535F"/>
                </a:solidFill>
              </a:rPr>
              <a:t>document.getElementsByTagName</a:t>
            </a:r>
            <a:r>
              <a:rPr lang="es-ES" sz="2400" dirty="0">
                <a:solidFill>
                  <a:srgbClr val="49535F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</a:rPr>
              <a:t>'p'</a:t>
            </a:r>
            <a:r>
              <a:rPr lang="es-ES" sz="2400" dirty="0">
                <a:solidFill>
                  <a:srgbClr val="49535F"/>
                </a:solidFill>
              </a:rPr>
              <a:t>)[</a:t>
            </a:r>
            <a:r>
              <a:rPr lang="es-ES" sz="2400" dirty="0" smtClean="0">
                <a:solidFill>
                  <a:srgbClr val="49535F"/>
                </a:solidFill>
              </a:rPr>
              <a:t>0</a:t>
            </a:r>
            <a:r>
              <a:rPr lang="es-ES" sz="2400" dirty="0" smtClean="0">
                <a:solidFill>
                  <a:srgbClr val="49535F"/>
                </a:solidFill>
              </a:rPr>
              <a:t>]</a:t>
            </a:r>
          </a:p>
          <a:p>
            <a:pPr lvl="0">
              <a:defRPr/>
            </a:pPr>
            <a:endParaRPr lang="es-ES" sz="2400" dirty="0" smtClean="0">
              <a:solidFill>
                <a:srgbClr val="49535F"/>
              </a:solidFill>
            </a:endParaRPr>
          </a:p>
          <a:p>
            <a:pPr lvl="0">
              <a:defRPr/>
            </a:pPr>
            <a:r>
              <a:rPr lang="es-ES" sz="2400" dirty="0" err="1" smtClean="0">
                <a:solidFill>
                  <a:srgbClr val="49535F"/>
                </a:solidFill>
              </a:rPr>
              <a:t>elemento.</a:t>
            </a:r>
            <a:r>
              <a:rPr lang="es-ES" sz="2400" b="1" dirty="0" err="1" smtClean="0">
                <a:solidFill>
                  <a:srgbClr val="FF0000"/>
                </a:solidFill>
              </a:rPr>
              <a:t>addEventListener</a:t>
            </a:r>
            <a:r>
              <a:rPr lang="es-ES" sz="2400" dirty="0">
                <a:solidFill>
                  <a:srgbClr val="49535F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</a:rPr>
              <a:t>'</a:t>
            </a:r>
            <a:r>
              <a:rPr lang="es-ES" sz="2400" dirty="0" err="1">
                <a:solidFill>
                  <a:srgbClr val="00B0F0"/>
                </a:solidFill>
              </a:rPr>
              <a:t>click</a:t>
            </a:r>
            <a:r>
              <a:rPr lang="es-ES" sz="2400" dirty="0">
                <a:solidFill>
                  <a:srgbClr val="00B050"/>
                </a:solidFill>
              </a:rPr>
              <a:t>'</a:t>
            </a:r>
            <a:r>
              <a:rPr lang="es-ES" sz="2400" dirty="0">
                <a:solidFill>
                  <a:srgbClr val="49535F"/>
                </a:solidFill>
              </a:rPr>
              <a:t>, </a:t>
            </a:r>
            <a:r>
              <a:rPr lang="es-ES" sz="2400" b="1" dirty="0" err="1">
                <a:solidFill>
                  <a:srgbClr val="49535F"/>
                </a:solidFill>
              </a:rPr>
              <a:t>funcion</a:t>
            </a:r>
            <a:r>
              <a:rPr lang="es-ES" sz="2400" dirty="0">
                <a:solidFill>
                  <a:srgbClr val="49535F"/>
                </a:solidFill>
              </a:rPr>
              <a:t>, false</a:t>
            </a:r>
            <a:r>
              <a:rPr lang="es-ES" sz="2400" dirty="0" smtClean="0">
                <a:solidFill>
                  <a:srgbClr val="49535F"/>
                </a:solidFill>
              </a:rPr>
              <a:t>)</a:t>
            </a:r>
            <a:endParaRPr lang="es-ES" sz="24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4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eventos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84794" y="584967"/>
            <a:ext cx="2527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Eventos más comunes</a:t>
            </a:r>
            <a:endParaRPr lang="es-CL" sz="20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24764"/>
              </p:ext>
            </p:extLst>
          </p:nvPr>
        </p:nvGraphicFramePr>
        <p:xfrm>
          <a:off x="121920" y="1044002"/>
          <a:ext cx="890016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2">
                  <a:extLst>
                    <a:ext uri="{9D8B030D-6E8A-4147-A177-3AD203B41FA5}">
                      <a16:colId xmlns:a16="http://schemas.microsoft.com/office/drawing/2014/main" val="1360412873"/>
                    </a:ext>
                  </a:extLst>
                </a:gridCol>
                <a:gridCol w="6968748">
                  <a:extLst>
                    <a:ext uri="{9D8B030D-6E8A-4147-A177-3AD203B41FA5}">
                      <a16:colId xmlns:a16="http://schemas.microsoft.com/office/drawing/2014/main" val="2438355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Nombre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Cuando ocurre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onchange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sido modificado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onclick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sido </a:t>
                      </a:r>
                      <a:r>
                        <a:rPr lang="es-CL" sz="2300" i="1" dirty="0" err="1" smtClean="0"/>
                        <a:t>clickeado</a:t>
                      </a:r>
                      <a:endParaRPr lang="es-CL" sz="23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onmouseover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movido el mouse</a:t>
                      </a:r>
                      <a:r>
                        <a:rPr lang="es-CL" sz="2300" baseline="0" dirty="0" smtClean="0"/>
                        <a:t> sobre un elemento HTML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onmouseout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sacado el mouse</a:t>
                      </a:r>
                      <a:r>
                        <a:rPr lang="es-CL" sz="2300" baseline="0" dirty="0" smtClean="0"/>
                        <a:t> de un elemento HTML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onkeydown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presionado una tecla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onload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navegador ha terminado de cargar la página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3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ondblclick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hecho doble </a:t>
                      </a:r>
                      <a:r>
                        <a:rPr lang="es-CL" sz="2300" dirty="0" err="1" smtClean="0"/>
                        <a:t>click</a:t>
                      </a:r>
                      <a:r>
                        <a:rPr lang="es-CL" sz="2300" baseline="0" dirty="0" smtClean="0"/>
                        <a:t> sobre un elemento HTML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onfocus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obtenido el foco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onblur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perdido el foco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10987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714205" y="5832242"/>
            <a:ext cx="530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://www.w3schools.com/jsref/dom_obj_event.asp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3714205" y="5506455"/>
            <a:ext cx="1688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Lista completa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1132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Eventos del teclado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80584"/>
              </p:ext>
            </p:extLst>
          </p:nvPr>
        </p:nvGraphicFramePr>
        <p:xfrm>
          <a:off x="121920" y="1782084"/>
          <a:ext cx="890016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10">
                  <a:extLst>
                    <a:ext uri="{9D8B030D-6E8A-4147-A177-3AD203B41FA5}">
                      <a16:colId xmlns:a16="http://schemas.microsoft.com/office/drawing/2014/main" val="1360412873"/>
                    </a:ext>
                  </a:extLst>
                </a:gridCol>
                <a:gridCol w="6725750">
                  <a:extLst>
                    <a:ext uri="{9D8B030D-6E8A-4147-A177-3AD203B41FA5}">
                      <a16:colId xmlns:a16="http://schemas.microsoft.com/office/drawing/2014/main" val="2438355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Nombre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Cuando ocurre</a:t>
                      </a:r>
                      <a:endParaRPr lang="es-C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 smtClean="0"/>
                        <a:t>onkeydown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El usuario presionó alguna tecla</a:t>
                      </a:r>
                      <a:endParaRPr lang="es-C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 smtClean="0"/>
                        <a:t>onkeypress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El usuario presionó alguna tecla</a:t>
                      </a:r>
                    </a:p>
                    <a:p>
                      <a:r>
                        <a:rPr lang="es-CL" sz="2400" baseline="0" dirty="0" smtClean="0"/>
                        <a:t>(no reacciona a teclas que no escriben como: </a:t>
                      </a:r>
                      <a:r>
                        <a:rPr lang="es-CL" sz="2400" baseline="0" dirty="0" err="1" smtClean="0"/>
                        <a:t>Shift</a:t>
                      </a:r>
                      <a:r>
                        <a:rPr lang="es-CL" sz="2400" baseline="0" dirty="0" smtClean="0"/>
                        <a:t>, CTRL, </a:t>
                      </a:r>
                      <a:r>
                        <a:rPr lang="es-CL" sz="2400" baseline="0" dirty="0" err="1" smtClean="0"/>
                        <a:t>Esc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CapsLock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NumLock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Insert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etc</a:t>
                      </a:r>
                      <a:r>
                        <a:rPr lang="es-CL" sz="2400" baseline="0" dirty="0" smtClean="0"/>
                        <a:t>)</a:t>
                      </a:r>
                      <a:endParaRPr lang="es-CL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 smtClean="0"/>
                        <a:t>onkeyup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El usuario acaba de soltar una tecla</a:t>
                      </a:r>
                      <a:endParaRPr lang="es-CL" sz="3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4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18783</TotalTime>
  <Words>211</Words>
  <Application>Microsoft Office PowerPoint</Application>
  <PresentationFormat>Presentación en pantalla (4:3)</PresentationFormat>
  <Paragraphs>52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409</cp:revision>
  <cp:lastPrinted>2018-02-06T19:43:21Z</cp:lastPrinted>
  <dcterms:created xsi:type="dcterms:W3CDTF">2016-02-23T20:13:48Z</dcterms:created>
  <dcterms:modified xsi:type="dcterms:W3CDTF">2020-08-09T22:19:02Z</dcterms:modified>
</cp:coreProperties>
</file>