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64" r:id="rId3"/>
    <p:sldId id="266" r:id="rId4"/>
    <p:sldId id="269" r:id="rId5"/>
    <p:sldId id="270" r:id="rId6"/>
    <p:sldId id="267" r:id="rId7"/>
    <p:sldId id="268" r:id="rId8"/>
    <p:sldId id="271" r:id="rId9"/>
    <p:sldId id="272" r:id="rId10"/>
    <p:sldId id="273" r:id="rId11"/>
    <p:sldId id="274" r:id="rId12"/>
    <p:sldId id="265" r:id="rId13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F622"/>
    <a:srgbClr val="41B1E9"/>
    <a:srgbClr val="F729F7"/>
    <a:srgbClr val="49535F"/>
    <a:srgbClr val="003366"/>
    <a:srgbClr val="243190"/>
    <a:srgbClr val="229E54"/>
    <a:srgbClr val="E88E16"/>
    <a:srgbClr val="E00E2C"/>
    <a:srgbClr val="FEB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99" d="100"/>
          <a:sy n="99" d="100"/>
        </p:scale>
        <p:origin x="96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55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0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78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6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861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83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77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9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381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885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02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766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063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067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84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07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673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874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63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18/08/2020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18/08/2020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18/08/2020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18/08/2020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18/08/2020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18/08/2020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75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dom_obj_event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w3schools.com/jsref/dom_obj_event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153989" y="2192272"/>
            <a:ext cx="49900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600" b="1" noProof="1" smtClean="0">
                <a:solidFill>
                  <a:srgbClr val="49535F"/>
                </a:solidFill>
              </a:rPr>
              <a:t>Desarrollo de Aplicaciones web Front End</a:t>
            </a:r>
            <a:endParaRPr lang="es-CL" sz="6600" b="1" noProof="1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1" y="0"/>
            <a:ext cx="3307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CL" sz="4000" b="1">
                <a:solidFill>
                  <a:prstClr val="white"/>
                </a:solidFill>
              </a:rPr>
              <a:t>Frontend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22415" y="3333094"/>
            <a:ext cx="29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9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21412" y="-12216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JavaScript y los eventos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660108" y="535849"/>
            <a:ext cx="536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Se definen 3 formas de escuchar eventos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-1" y="1121530"/>
            <a:ext cx="91440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En línea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	</a:t>
            </a:r>
            <a:endParaRPr kumimoji="0" lang="es-CL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Asignación directa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3200" b="1" dirty="0"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El método </a:t>
            </a:r>
            <a:r>
              <a:rPr kumimoji="0" lang="es-CL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</a:rPr>
              <a:t>addEventListener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grpSp>
        <p:nvGrpSpPr>
          <p:cNvPr id="5" name="Google Shape;199;p30"/>
          <p:cNvGrpSpPr/>
          <p:nvPr/>
        </p:nvGrpSpPr>
        <p:grpSpPr>
          <a:xfrm>
            <a:off x="3393690" y="6134110"/>
            <a:ext cx="5711120" cy="683966"/>
            <a:chOff x="3242380" y="5584354"/>
            <a:chExt cx="5711120" cy="683966"/>
          </a:xfrm>
        </p:grpSpPr>
        <p:sp>
          <p:nvSpPr>
            <p:cNvPr id="6" name="Google Shape;200;p30"/>
            <p:cNvSpPr/>
            <p:nvPr/>
          </p:nvSpPr>
          <p:spPr>
            <a:xfrm>
              <a:off x="3907190" y="5584354"/>
              <a:ext cx="5046310" cy="613151"/>
            </a:xfrm>
            <a:prstGeom prst="rect">
              <a:avLst/>
            </a:prstGeom>
            <a:solidFill>
              <a:srgbClr val="32A3CE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Buena práctica: el método estándar para registrar métodos que escuchan eventos es </a:t>
              </a:r>
              <a:r>
                <a:rPr kumimoji="0" lang="es-CL" sz="1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addEventListener</a:t>
              </a:r>
              <a:r>
                <a:rPr kumimoji="0" lang="es-CL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()</a:t>
              </a:r>
              <a:endParaRPr kumimoji="0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201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42380" y="5603510"/>
              <a:ext cx="664810" cy="6648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ángulo 1"/>
          <p:cNvSpPr/>
          <p:nvPr/>
        </p:nvSpPr>
        <p:spPr>
          <a:xfrm>
            <a:off x="97701" y="1636794"/>
            <a:ext cx="615505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rgbClr val="49535F"/>
                </a:solidFill>
              </a:rPr>
              <a:t>&lt;p </a:t>
            </a:r>
            <a:r>
              <a:rPr lang="en-US" sz="2400" b="1" dirty="0" err="1">
                <a:solidFill>
                  <a:srgbClr val="00B0F0"/>
                </a:solidFill>
              </a:rPr>
              <a:t>onclick</a:t>
            </a:r>
            <a:r>
              <a:rPr lang="en-US" sz="2400" dirty="0">
                <a:solidFill>
                  <a:srgbClr val="49535F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"alert('Gracias!')"</a:t>
            </a:r>
            <a:r>
              <a:rPr lang="en-US" sz="2400" dirty="0">
                <a:solidFill>
                  <a:srgbClr val="49535F"/>
                </a:solidFill>
              </a:rPr>
              <a:t>&gt;</a:t>
            </a:r>
            <a:r>
              <a:rPr lang="en-US" sz="2400" dirty="0" err="1">
                <a:solidFill>
                  <a:srgbClr val="49535F"/>
                </a:solidFill>
              </a:rPr>
              <a:t>Clic</a:t>
            </a:r>
            <a:r>
              <a:rPr lang="en-US" sz="2400" dirty="0">
                <a:solidFill>
                  <a:srgbClr val="49535F"/>
                </a:solidFill>
              </a:rPr>
              <a:t> </a:t>
            </a:r>
            <a:r>
              <a:rPr lang="en-US" sz="2400" dirty="0" err="1">
                <a:solidFill>
                  <a:srgbClr val="49535F"/>
                </a:solidFill>
              </a:rPr>
              <a:t>por</a:t>
            </a:r>
            <a:r>
              <a:rPr lang="en-US" sz="2400" dirty="0">
                <a:solidFill>
                  <a:srgbClr val="49535F"/>
                </a:solidFill>
              </a:rPr>
              <a:t> favor&lt;/p&gt;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7700" y="3152854"/>
            <a:ext cx="762680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CL" sz="2400" dirty="0" err="1">
                <a:solidFill>
                  <a:srgbClr val="49535F"/>
                </a:solidFill>
              </a:rPr>
              <a:t>document.getElementsByTagName</a:t>
            </a:r>
            <a:r>
              <a:rPr lang="es-CL" sz="2400" dirty="0">
                <a:solidFill>
                  <a:srgbClr val="49535F"/>
                </a:solidFill>
              </a:rPr>
              <a:t>(</a:t>
            </a:r>
            <a:r>
              <a:rPr lang="es-CL" sz="2400" dirty="0">
                <a:solidFill>
                  <a:srgbClr val="00B050"/>
                </a:solidFill>
              </a:rPr>
              <a:t>'p'</a:t>
            </a:r>
            <a:r>
              <a:rPr lang="es-CL" sz="2400" dirty="0">
                <a:solidFill>
                  <a:srgbClr val="49535F"/>
                </a:solidFill>
              </a:rPr>
              <a:t>)[0].</a:t>
            </a:r>
            <a:r>
              <a:rPr lang="es-CL" sz="2400" b="1" dirty="0" err="1">
                <a:solidFill>
                  <a:srgbClr val="00B0F0"/>
                </a:solidFill>
              </a:rPr>
              <a:t>onclick</a:t>
            </a:r>
            <a:r>
              <a:rPr lang="es-CL" sz="2400" dirty="0">
                <a:solidFill>
                  <a:srgbClr val="49535F"/>
                </a:solidFill>
              </a:rPr>
              <a:t> = </a:t>
            </a:r>
            <a:r>
              <a:rPr lang="es-CL" sz="2400" b="1" dirty="0" err="1">
                <a:solidFill>
                  <a:srgbClr val="49535F"/>
                </a:solidFill>
              </a:rPr>
              <a:t>funcion</a:t>
            </a:r>
            <a:endParaRPr lang="es-CL" sz="2400" dirty="0">
              <a:solidFill>
                <a:srgbClr val="49535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6409" y="4660960"/>
            <a:ext cx="713912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ES" sz="2400" dirty="0" err="1">
                <a:solidFill>
                  <a:srgbClr val="49535F"/>
                </a:solidFill>
              </a:rPr>
              <a:t>var</a:t>
            </a:r>
            <a:r>
              <a:rPr lang="es-ES" sz="2400" dirty="0">
                <a:solidFill>
                  <a:srgbClr val="49535F"/>
                </a:solidFill>
              </a:rPr>
              <a:t> elemento=</a:t>
            </a:r>
            <a:r>
              <a:rPr lang="es-ES" sz="2400" dirty="0" err="1">
                <a:solidFill>
                  <a:srgbClr val="49535F"/>
                </a:solidFill>
              </a:rPr>
              <a:t>document.getElementsByTagName</a:t>
            </a:r>
            <a:r>
              <a:rPr lang="es-ES" sz="2400" dirty="0">
                <a:solidFill>
                  <a:srgbClr val="49535F"/>
                </a:solidFill>
              </a:rPr>
              <a:t>(</a:t>
            </a:r>
            <a:r>
              <a:rPr lang="es-ES" sz="2400" dirty="0">
                <a:solidFill>
                  <a:srgbClr val="00B050"/>
                </a:solidFill>
              </a:rPr>
              <a:t>'p'</a:t>
            </a:r>
            <a:r>
              <a:rPr lang="es-ES" sz="2400" dirty="0">
                <a:solidFill>
                  <a:srgbClr val="49535F"/>
                </a:solidFill>
              </a:rPr>
              <a:t>)[</a:t>
            </a:r>
            <a:r>
              <a:rPr lang="es-ES" sz="2400" dirty="0" smtClean="0">
                <a:solidFill>
                  <a:srgbClr val="49535F"/>
                </a:solidFill>
              </a:rPr>
              <a:t>0]</a:t>
            </a:r>
          </a:p>
          <a:p>
            <a:pPr lvl="0">
              <a:defRPr/>
            </a:pPr>
            <a:r>
              <a:rPr lang="es-ES" sz="2400" dirty="0" err="1" smtClean="0">
                <a:solidFill>
                  <a:srgbClr val="49535F"/>
                </a:solidFill>
              </a:rPr>
              <a:t>elemento.</a:t>
            </a:r>
            <a:r>
              <a:rPr lang="es-ES" sz="2400" b="1" dirty="0" err="1" smtClean="0">
                <a:solidFill>
                  <a:srgbClr val="FF0000"/>
                </a:solidFill>
              </a:rPr>
              <a:t>addEventListener</a:t>
            </a:r>
            <a:r>
              <a:rPr lang="es-ES" sz="2400" dirty="0">
                <a:solidFill>
                  <a:srgbClr val="49535F"/>
                </a:solidFill>
              </a:rPr>
              <a:t>(</a:t>
            </a:r>
            <a:r>
              <a:rPr lang="es-ES" sz="2400" dirty="0">
                <a:solidFill>
                  <a:srgbClr val="00B050"/>
                </a:solidFill>
              </a:rPr>
              <a:t>'</a:t>
            </a:r>
            <a:r>
              <a:rPr lang="es-ES" sz="2400" dirty="0" err="1">
                <a:solidFill>
                  <a:srgbClr val="00B0F0"/>
                </a:solidFill>
              </a:rPr>
              <a:t>click</a:t>
            </a:r>
            <a:r>
              <a:rPr lang="es-ES" sz="2400" dirty="0">
                <a:solidFill>
                  <a:srgbClr val="00B050"/>
                </a:solidFill>
              </a:rPr>
              <a:t>'</a:t>
            </a:r>
            <a:r>
              <a:rPr lang="es-ES" sz="2400" dirty="0">
                <a:solidFill>
                  <a:srgbClr val="49535F"/>
                </a:solidFill>
              </a:rPr>
              <a:t>, </a:t>
            </a:r>
            <a:r>
              <a:rPr lang="es-ES" sz="2400" b="1" dirty="0" err="1">
                <a:solidFill>
                  <a:srgbClr val="49535F"/>
                </a:solidFill>
              </a:rPr>
              <a:t>funcion</a:t>
            </a:r>
            <a:r>
              <a:rPr lang="es-ES" sz="2400" dirty="0">
                <a:solidFill>
                  <a:srgbClr val="49535F"/>
                </a:solidFill>
              </a:rPr>
              <a:t>, false</a:t>
            </a:r>
            <a:r>
              <a:rPr lang="es-ES" sz="2400" dirty="0" smtClean="0">
                <a:solidFill>
                  <a:srgbClr val="49535F"/>
                </a:solidFill>
              </a:rPr>
              <a:t>)</a:t>
            </a:r>
            <a:endParaRPr lang="es-ES" sz="2400" dirty="0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4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65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JavaScript eventos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784794" y="584967"/>
            <a:ext cx="2527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smtClean="0"/>
              <a:t>Eventos más comunes</a:t>
            </a:r>
            <a:endParaRPr lang="es-CL" sz="20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24764"/>
              </p:ext>
            </p:extLst>
          </p:nvPr>
        </p:nvGraphicFramePr>
        <p:xfrm>
          <a:off x="121920" y="1044002"/>
          <a:ext cx="890016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12">
                  <a:extLst>
                    <a:ext uri="{9D8B030D-6E8A-4147-A177-3AD203B41FA5}">
                      <a16:colId xmlns:a16="http://schemas.microsoft.com/office/drawing/2014/main" val="1360412873"/>
                    </a:ext>
                  </a:extLst>
                </a:gridCol>
                <a:gridCol w="6968748">
                  <a:extLst>
                    <a:ext uri="{9D8B030D-6E8A-4147-A177-3AD203B41FA5}">
                      <a16:colId xmlns:a16="http://schemas.microsoft.com/office/drawing/2014/main" val="2438355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Nombre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Cuando ocurre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8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onchange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Un elemento HTML ha sido modificado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onclick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Un elemento HTML ha sido </a:t>
                      </a:r>
                      <a:r>
                        <a:rPr lang="es-CL" sz="2300" i="1" dirty="0" err="1" smtClean="0"/>
                        <a:t>clickeado</a:t>
                      </a:r>
                      <a:endParaRPr lang="es-CL" sz="23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4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onmouseover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El usuario ha movido el mouse</a:t>
                      </a:r>
                      <a:r>
                        <a:rPr lang="es-CL" sz="2300" baseline="0" dirty="0" smtClean="0"/>
                        <a:t> sobre un elemento HTML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5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onmouseout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El usuario ha sacado el mouse</a:t>
                      </a:r>
                      <a:r>
                        <a:rPr lang="es-CL" sz="2300" baseline="0" dirty="0" smtClean="0"/>
                        <a:t> de un elemento HTML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5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onkeydown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El usuario ha presionado una tecla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0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onload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El navegador ha terminado de cargar la página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3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ondblclick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El usuario ha hecho doble </a:t>
                      </a:r>
                      <a:r>
                        <a:rPr lang="es-CL" sz="2300" dirty="0" err="1" smtClean="0"/>
                        <a:t>click</a:t>
                      </a:r>
                      <a:r>
                        <a:rPr lang="es-CL" sz="2300" baseline="0" dirty="0" smtClean="0"/>
                        <a:t> sobre un elemento HTML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onfocus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Un elemento HTML ha obtenido el foco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4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300" dirty="0" err="1" smtClean="0"/>
                        <a:t>onblur</a:t>
                      </a:r>
                      <a:endParaRPr lang="es-CL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300" dirty="0" smtClean="0"/>
                        <a:t>Un elemento HTML ha perdido el foco</a:t>
                      </a:r>
                      <a:endParaRPr lang="es-CL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210987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3714205" y="5832242"/>
            <a:ext cx="5307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://www.w3schools.com/jsref/dom_obj_event.asp</a:t>
            </a:r>
            <a:endParaRPr lang="es-CL" dirty="0"/>
          </a:p>
        </p:txBody>
      </p:sp>
      <p:sp>
        <p:nvSpPr>
          <p:cNvPr id="7" name="Rectángulo 6"/>
          <p:cNvSpPr/>
          <p:nvPr/>
        </p:nvSpPr>
        <p:spPr>
          <a:xfrm>
            <a:off x="3714205" y="5506455"/>
            <a:ext cx="1688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dirty="0" smtClean="0"/>
              <a:t>Lista completa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11323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65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Eventos del teclado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080584"/>
              </p:ext>
            </p:extLst>
          </p:nvPr>
        </p:nvGraphicFramePr>
        <p:xfrm>
          <a:off x="121920" y="1782084"/>
          <a:ext cx="890016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410">
                  <a:extLst>
                    <a:ext uri="{9D8B030D-6E8A-4147-A177-3AD203B41FA5}">
                      <a16:colId xmlns:a16="http://schemas.microsoft.com/office/drawing/2014/main" val="1360412873"/>
                    </a:ext>
                  </a:extLst>
                </a:gridCol>
                <a:gridCol w="6725750">
                  <a:extLst>
                    <a:ext uri="{9D8B030D-6E8A-4147-A177-3AD203B41FA5}">
                      <a16:colId xmlns:a16="http://schemas.microsoft.com/office/drawing/2014/main" val="2438355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3200" dirty="0" smtClean="0"/>
                        <a:t>Nombre</a:t>
                      </a:r>
                      <a:endParaRPr lang="es-C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dirty="0" smtClean="0"/>
                        <a:t>Cuando ocurre</a:t>
                      </a:r>
                      <a:endParaRPr lang="es-C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8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200" dirty="0" err="1" smtClean="0"/>
                        <a:t>onkeydown</a:t>
                      </a:r>
                      <a:endParaRPr lang="es-C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dirty="0" smtClean="0"/>
                        <a:t>El usuario presionó alguna tecla</a:t>
                      </a:r>
                      <a:endParaRPr lang="es-C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200" dirty="0" err="1" smtClean="0"/>
                        <a:t>onkeypress</a:t>
                      </a:r>
                      <a:endParaRPr lang="es-C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dirty="0" smtClean="0"/>
                        <a:t>El usuario presionó alguna tecla</a:t>
                      </a:r>
                    </a:p>
                    <a:p>
                      <a:r>
                        <a:rPr lang="es-CL" sz="2400" baseline="0" dirty="0" smtClean="0"/>
                        <a:t>(no reacciona a teclas que no escriben como: </a:t>
                      </a:r>
                      <a:r>
                        <a:rPr lang="es-CL" sz="2400" baseline="0" dirty="0" err="1" smtClean="0"/>
                        <a:t>Shift</a:t>
                      </a:r>
                      <a:r>
                        <a:rPr lang="es-CL" sz="2400" baseline="0" dirty="0" smtClean="0"/>
                        <a:t>, CTRL, </a:t>
                      </a:r>
                      <a:r>
                        <a:rPr lang="es-CL" sz="2400" baseline="0" dirty="0" err="1" smtClean="0"/>
                        <a:t>Esc</a:t>
                      </a:r>
                      <a:r>
                        <a:rPr lang="es-CL" sz="2400" baseline="0" dirty="0" smtClean="0"/>
                        <a:t>, </a:t>
                      </a:r>
                      <a:r>
                        <a:rPr lang="es-CL" sz="2400" baseline="0" dirty="0" err="1" smtClean="0"/>
                        <a:t>CapsLock</a:t>
                      </a:r>
                      <a:r>
                        <a:rPr lang="es-CL" sz="2400" baseline="0" dirty="0" smtClean="0"/>
                        <a:t>, </a:t>
                      </a:r>
                      <a:r>
                        <a:rPr lang="es-CL" sz="2400" baseline="0" dirty="0" err="1" smtClean="0"/>
                        <a:t>NumLock</a:t>
                      </a:r>
                      <a:r>
                        <a:rPr lang="es-CL" sz="2400" baseline="0" dirty="0" smtClean="0"/>
                        <a:t>, </a:t>
                      </a:r>
                      <a:r>
                        <a:rPr lang="es-CL" sz="2400" baseline="0" dirty="0" err="1" smtClean="0"/>
                        <a:t>Insert</a:t>
                      </a:r>
                      <a:r>
                        <a:rPr lang="es-CL" sz="2400" baseline="0" dirty="0" smtClean="0"/>
                        <a:t>, </a:t>
                      </a:r>
                      <a:r>
                        <a:rPr lang="es-CL" sz="2400" baseline="0" dirty="0" err="1" smtClean="0"/>
                        <a:t>etc</a:t>
                      </a:r>
                      <a:r>
                        <a:rPr lang="es-CL" sz="2400" baseline="0" dirty="0" smtClean="0"/>
                        <a:t>)</a:t>
                      </a:r>
                      <a:endParaRPr lang="es-CL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4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200" dirty="0" err="1" smtClean="0"/>
                        <a:t>onkeyup</a:t>
                      </a:r>
                      <a:endParaRPr lang="es-C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dirty="0" smtClean="0"/>
                        <a:t>El usuario acaba de soltar una tecla</a:t>
                      </a:r>
                      <a:endParaRPr lang="es-CL" sz="3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42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7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22304" y="-73099"/>
            <a:ext cx="7306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JavaScript: registro de eventos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1773" y="644088"/>
            <a:ext cx="724988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CL" sz="2400" dirty="0">
                <a:solidFill>
                  <a:srgbClr val="49535F"/>
                </a:solidFill>
              </a:rPr>
              <a:t>&lt;div id=</a:t>
            </a:r>
            <a:r>
              <a:rPr lang="es-CL" sz="2400" dirty="0">
                <a:solidFill>
                  <a:srgbClr val="00B050"/>
                </a:solidFill>
              </a:rPr>
              <a:t>"formal"</a:t>
            </a:r>
            <a:r>
              <a:rPr lang="es-CL" sz="2400" dirty="0">
                <a:solidFill>
                  <a:srgbClr val="49535F"/>
                </a:solidFill>
              </a:rPr>
              <a:t>&gt;</a:t>
            </a:r>
          </a:p>
          <a:p>
            <a:pPr lvl="0">
              <a:defRPr/>
            </a:pPr>
            <a:r>
              <a:rPr lang="es-CL" sz="2400" dirty="0">
                <a:solidFill>
                  <a:srgbClr val="49535F"/>
                </a:solidFill>
              </a:rPr>
              <a:t>	&lt;p&gt;</a:t>
            </a:r>
            <a:r>
              <a:rPr lang="es-CL" sz="2400" dirty="0" err="1">
                <a:solidFill>
                  <a:srgbClr val="49535F"/>
                </a:solidFill>
              </a:rPr>
              <a:t>Parrafo</a:t>
            </a:r>
            <a:r>
              <a:rPr lang="es-CL" sz="2400" dirty="0">
                <a:solidFill>
                  <a:srgbClr val="49535F"/>
                </a:solidFill>
              </a:rPr>
              <a:t> 1&lt;/p&gt;&lt;p&gt;</a:t>
            </a:r>
            <a:r>
              <a:rPr lang="es-CL" sz="2400" dirty="0" err="1">
                <a:solidFill>
                  <a:srgbClr val="49535F"/>
                </a:solidFill>
              </a:rPr>
              <a:t>Parrafo</a:t>
            </a:r>
            <a:r>
              <a:rPr lang="es-CL" sz="2400" dirty="0">
                <a:solidFill>
                  <a:srgbClr val="49535F"/>
                </a:solidFill>
              </a:rPr>
              <a:t> 2&lt;/p&gt;&lt;p&gt;</a:t>
            </a:r>
            <a:r>
              <a:rPr lang="es-CL" sz="2400" dirty="0" err="1">
                <a:solidFill>
                  <a:srgbClr val="49535F"/>
                </a:solidFill>
              </a:rPr>
              <a:t>Parrafo</a:t>
            </a:r>
            <a:r>
              <a:rPr lang="es-CL" sz="2400" dirty="0">
                <a:solidFill>
                  <a:srgbClr val="49535F"/>
                </a:solidFill>
              </a:rPr>
              <a:t> 3&lt;/p&gt;</a:t>
            </a:r>
          </a:p>
          <a:p>
            <a:pPr lvl="0">
              <a:defRPr/>
            </a:pPr>
            <a:r>
              <a:rPr lang="es-CL" sz="2400" dirty="0">
                <a:solidFill>
                  <a:srgbClr val="49535F"/>
                </a:solidFill>
              </a:rPr>
              <a:t>&lt;/div&gt;</a:t>
            </a:r>
            <a:endParaRPr lang="es-ES" sz="2400" dirty="0">
              <a:solidFill>
                <a:srgbClr val="49535F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754774" y="1928930"/>
            <a:ext cx="735439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1B1E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C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registrarEventos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 {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ps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document.getElementsByTagName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'p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(p of </a:t>
            </a: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ps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{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/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p.</a:t>
            </a:r>
            <a:r>
              <a:rPr kumimoji="0" lang="es-C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addEventListener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lang="es-CL" sz="2400" dirty="0" smtClean="0">
                <a:solidFill>
                  <a:srgbClr val="00B050"/>
                </a:solidFill>
                <a:latin typeface="Calibri"/>
              </a:rPr>
              <a:t>'c</a:t>
            </a: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lick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lang="es-CL" sz="2400" b="1" dirty="0" err="1">
                <a:solidFill>
                  <a:srgbClr val="49535F"/>
                </a:solidFill>
              </a:rPr>
              <a:t>funcionP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false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}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div = </a:t>
            </a: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document.getElementById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lang="es-CL" sz="2400" dirty="0" smtClean="0">
                <a:solidFill>
                  <a:srgbClr val="00B050"/>
                </a:solidFill>
                <a:latin typeface="Calibri"/>
              </a:rPr>
              <a:t>'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formal'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lvl="0"/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div.</a:t>
            </a:r>
            <a:r>
              <a:rPr kumimoji="0" lang="es-C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addEventListener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lang="es-CL" sz="2400" b="1" dirty="0" err="1">
                <a:solidFill>
                  <a:srgbClr val="49535F"/>
                </a:solidFill>
              </a:rPr>
              <a:t>funcionDiv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1B1E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C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funcionP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	{  console.log(</a:t>
            </a:r>
            <a:r>
              <a:rPr lang="es-CL" sz="2400" dirty="0" smtClean="0">
                <a:solidFill>
                  <a:srgbClr val="00B050"/>
                </a:solidFill>
                <a:latin typeface="Calibri"/>
              </a:rPr>
              <a:t>'</a:t>
            </a: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 &lt;P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&gt;'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	</a:t>
            </a:r>
            <a:r>
              <a:rPr kumimoji="0" lang="es-CL" sz="2400" b="0" i="0" u="none" strike="noStrike" kern="1200" cap="none" spc="0" normalizeH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1B1E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C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funcionDiv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  <a:r>
              <a:rPr lang="es-CL" sz="2400" dirty="0">
                <a:solidFill>
                  <a:srgbClr val="49535F"/>
                </a:solidFill>
                <a:latin typeface="Calibri"/>
              </a:rPr>
              <a:t>	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 console.log(</a:t>
            </a:r>
            <a:r>
              <a:rPr lang="es-CL" sz="2400" dirty="0" smtClean="0">
                <a:solidFill>
                  <a:srgbClr val="00B050"/>
                </a:solidFill>
                <a:latin typeface="Calibri"/>
              </a:rPr>
              <a:t>'</a:t>
            </a: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 &lt;DIV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&gt;'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lang="es-CL" sz="2400" dirty="0">
                <a:solidFill>
                  <a:srgbClr val="49535F"/>
                </a:solidFill>
                <a:latin typeface="Calibri"/>
              </a:rPr>
              <a:t>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window.</a:t>
            </a:r>
            <a:r>
              <a:rPr kumimoji="0" lang="es-CL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addEventListener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'load'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CL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registrarEventos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false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65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JavaScript eventos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67" y="1668100"/>
            <a:ext cx="3971872" cy="337416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982788" y="1909400"/>
            <a:ext cx="2612571" cy="1384995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Consola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 &lt;DIV&gt;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 &lt;P&gt;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074229" y="4950657"/>
            <a:ext cx="2612571" cy="954107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Consola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</a:t>
            </a: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 &lt;DIV&gt;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0561">
            <a:off x="3830248" y="4667635"/>
            <a:ext cx="487974" cy="73104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6576">
            <a:off x="3304724" y="4352954"/>
            <a:ext cx="1195405" cy="1195405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>
            <a:off x="4378859" y="5042263"/>
            <a:ext cx="1531701" cy="522515"/>
          </a:xfrm>
          <a:prstGeom prst="rightArrow">
            <a:avLst/>
          </a:prstGeom>
          <a:solidFill>
            <a:srgbClr val="2CF622"/>
          </a:solidFill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0561">
            <a:off x="2780865" y="2351153"/>
            <a:ext cx="487974" cy="73104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6576">
            <a:off x="2255341" y="2036472"/>
            <a:ext cx="1195405" cy="1195405"/>
          </a:xfrm>
          <a:prstGeom prst="rect">
            <a:avLst/>
          </a:prstGeom>
        </p:spPr>
      </p:pic>
      <p:sp>
        <p:nvSpPr>
          <p:cNvPr id="22" name="Flecha derecha 21"/>
          <p:cNvSpPr/>
          <p:nvPr/>
        </p:nvSpPr>
        <p:spPr>
          <a:xfrm>
            <a:off x="3329477" y="2340802"/>
            <a:ext cx="2556740" cy="585278"/>
          </a:xfrm>
          <a:prstGeom prst="rightArrow">
            <a:avLst/>
          </a:prstGeom>
          <a:solidFill>
            <a:srgbClr val="2CF622"/>
          </a:solidFill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79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65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onkeydown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" y="884191"/>
            <a:ext cx="4998992" cy="1108151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332" y="2100555"/>
            <a:ext cx="7046690" cy="118257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65" y="3724956"/>
            <a:ext cx="8909957" cy="1600638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Rectángulo 6"/>
          <p:cNvSpPr/>
          <p:nvPr/>
        </p:nvSpPr>
        <p:spPr>
          <a:xfrm>
            <a:off x="3749856" y="5790419"/>
            <a:ext cx="5299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https://www.w3schools.com/jsref/dom_obj_event.asp</a:t>
            </a:r>
            <a:endParaRPr lang="es-CL" dirty="0"/>
          </a:p>
        </p:txBody>
      </p:sp>
      <p:sp>
        <p:nvSpPr>
          <p:cNvPr id="8" name="Rectángulo 7"/>
          <p:cNvSpPr/>
          <p:nvPr/>
        </p:nvSpPr>
        <p:spPr>
          <a:xfrm>
            <a:off x="3742873" y="5506455"/>
            <a:ext cx="4403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dirty="0" smtClean="0"/>
              <a:t>El objeto </a:t>
            </a:r>
            <a:r>
              <a:rPr lang="es-CL" sz="2000" dirty="0" err="1" smtClean="0"/>
              <a:t>Event</a:t>
            </a:r>
            <a:r>
              <a:rPr lang="es-CL" sz="2000" dirty="0" smtClean="0"/>
              <a:t> (Propiedades y métodos)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90408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65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onkeyup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50" y="3543300"/>
            <a:ext cx="5924550" cy="33147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0" y="775978"/>
            <a:ext cx="8793816" cy="2646287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97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0" y="653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onkeypress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8" y="4258491"/>
            <a:ext cx="8977131" cy="2461669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6" y="775977"/>
            <a:ext cx="8990352" cy="3317051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28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18783</TotalTime>
  <Words>284</Words>
  <Application>Microsoft Office PowerPoint</Application>
  <PresentationFormat>Presentación en pantalla (4:3)</PresentationFormat>
  <Paragraphs>90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409</cp:revision>
  <cp:lastPrinted>2018-02-06T19:43:21Z</cp:lastPrinted>
  <dcterms:created xsi:type="dcterms:W3CDTF">2016-02-23T20:13:48Z</dcterms:created>
  <dcterms:modified xsi:type="dcterms:W3CDTF">2020-08-18T10:14:21Z</dcterms:modified>
</cp:coreProperties>
</file>