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handoutMasterIdLst>
    <p:handoutMasterId r:id="rId6"/>
  </p:handoutMasterIdLst>
  <p:sldIdLst>
    <p:sldId id="288" r:id="rId2"/>
    <p:sldId id="314" r:id="rId3"/>
    <p:sldId id="319" r:id="rId4"/>
  </p:sldIdLst>
  <p:sldSz cx="9144000" cy="6858000" type="screen4x3"/>
  <p:notesSz cx="7010400" cy="9296400"/>
  <p:custDataLst>
    <p:tags r:id="rId7"/>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E2C"/>
    <a:srgbClr val="243190"/>
    <a:srgbClr val="229E54"/>
    <a:srgbClr val="49535F"/>
    <a:srgbClr val="41B1E9"/>
    <a:srgbClr val="003366"/>
    <a:srgbClr val="E88E16"/>
    <a:srgbClr val="FEB915"/>
    <a:srgbClr val="CCFF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39" autoAdjust="0"/>
    <p:restoredTop sz="95332" autoAdjust="0"/>
  </p:normalViewPr>
  <p:slideViewPr>
    <p:cSldViewPr snapToGrid="0" snapToObjects="1">
      <p:cViewPr varScale="1">
        <p:scale>
          <a:sx n="88" d="100"/>
          <a:sy n="88" d="100"/>
        </p:scale>
        <p:origin x="13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09-08-2020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09-08-2020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a:t>
            </a:fld>
            <a:endParaRPr lang="es-CL">
              <a:solidFill>
                <a:prstClr val="black"/>
              </a:solidFill>
            </a:endParaRPr>
          </a:p>
        </p:txBody>
      </p:sp>
    </p:spTree>
    <p:extLst>
      <p:ext uri="{BB962C8B-B14F-4D97-AF65-F5344CB8AC3E}">
        <p14:creationId xmlns:p14="http://schemas.microsoft.com/office/powerpoint/2010/main" val="218906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419971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dirty="0"/>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211259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 name="Marcador de fecha 3"/>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5" name="Marcador de pie de página 4"/>
          <p:cNvSpPr>
            <a:spLocks noGrp="1"/>
          </p:cNvSpPr>
          <p:nvPr>
            <p:ph type="ftr" sz="quarter" idx="11"/>
          </p:nvPr>
        </p:nvSpPr>
        <p:spPr/>
        <p:txBody>
          <a:bodyPr/>
          <a:lstStyle/>
          <a:p>
            <a:r>
              <a:rPr lang="es-ES" dirty="0"/>
              <a:t>GFDHDFDHFHD</a:t>
            </a:r>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4" name="Marcador de pie de página 3"/>
          <p:cNvSpPr>
            <a:spLocks noGrp="1"/>
          </p:cNvSpPr>
          <p:nvPr>
            <p:ph type="ftr" sz="quarter" idx="11"/>
          </p:nvPr>
        </p:nvSpPr>
        <p:spPr/>
        <p:txBody>
          <a:bodyPr/>
          <a:lstStyle/>
          <a:p>
            <a:r>
              <a:rPr lang="es-ES" dirty="0"/>
              <a:t>GFDHDFDHFHD</a:t>
            </a:r>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09/08/2020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09/08/2020</a:t>
            </a:fld>
            <a:endParaRPr lang="es-ES" dirty="0"/>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dirty="0"/>
              <a:t>GFDHDFDHFHD</a:t>
            </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777241" y="1456578"/>
            <a:ext cx="7635240" cy="2308324"/>
          </a:xfrm>
          <a:prstGeom prst="rect">
            <a:avLst/>
          </a:prstGeom>
          <a:noFill/>
        </p:spPr>
        <p:txBody>
          <a:bodyPr wrap="square" rtlCol="0">
            <a:spAutoFit/>
          </a:bodyPr>
          <a:lstStyle/>
          <a:p>
            <a:pPr algn="just"/>
            <a:r>
              <a:rPr lang="es-CL" b="1" dirty="0"/>
              <a:t>Módulos, exportar e importar</a:t>
            </a:r>
          </a:p>
          <a:p>
            <a:pPr algn="just"/>
            <a:r>
              <a:rPr lang="es-CL" dirty="0"/>
              <a:t>Una de las estupendas novedades de ES6, es la posibilidad de crear módulos, que son piezas de código que podemos escribir en ficheros independientes. Los módulos pueden tener código, como clases, funciones, objetos o simples datos primitivos, que se puede importar desde otros archivos.</a:t>
            </a:r>
          </a:p>
          <a:p>
            <a:pPr algn="just"/>
            <a:r>
              <a:rPr lang="es-CL" dirty="0"/>
              <a:t>Con la palabra "export”, consigues exponer algún miembro del módulo, para que se pueda usar desde fuera. Con la palabra "</a:t>
            </a:r>
            <a:r>
              <a:rPr lang="es-CL" dirty="0" err="1"/>
              <a:t>import</a:t>
            </a:r>
            <a:r>
              <a:rPr lang="es-CL" dirty="0"/>
              <a:t>" consigues traerte algo exportado por un módulo independiente.</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2" name="Rectángulo 1">
            <a:extLst>
              <a:ext uri="{FF2B5EF4-FFF2-40B4-BE49-F238E27FC236}">
                <a16:creationId xmlns:a16="http://schemas.microsoft.com/office/drawing/2014/main" id="{9B401275-36BD-4E44-A82A-65FB5A0539BF}"/>
              </a:ext>
            </a:extLst>
          </p:cNvPr>
          <p:cNvSpPr/>
          <p:nvPr/>
        </p:nvSpPr>
        <p:spPr>
          <a:xfrm>
            <a:off x="777240" y="4083040"/>
            <a:ext cx="7635239" cy="1477328"/>
          </a:xfrm>
          <a:prstGeom prst="rect">
            <a:avLst/>
          </a:prstGeom>
        </p:spPr>
        <p:txBody>
          <a:bodyPr wrap="square">
            <a:spAutoFit/>
          </a:bodyPr>
          <a:lstStyle/>
          <a:p>
            <a:pPr algn="just"/>
            <a:r>
              <a:rPr lang="es-CL" dirty="0"/>
              <a:t>Para que el navegador procese correctamente los archivos </a:t>
            </a:r>
            <a:r>
              <a:rPr lang="es-CL" dirty="0" err="1"/>
              <a:t>Javascript</a:t>
            </a:r>
            <a:r>
              <a:rPr lang="es-CL" dirty="0"/>
              <a:t> se debe advertir al navegador que el script </a:t>
            </a:r>
            <a:r>
              <a:rPr lang="es-CL" dirty="0" err="1"/>
              <a:t>Javascript</a:t>
            </a:r>
            <a:r>
              <a:rPr lang="es-CL" dirty="0"/>
              <a:t> usa módulos, para lo que necesitas traerte ese código desde el HTML usando una sintaxis especial en la etiqueta SCRIPT. Simplemente se debe arcar con </a:t>
            </a:r>
            <a:r>
              <a:rPr lang="es-CL" dirty="0" err="1"/>
              <a:t>type</a:t>
            </a:r>
            <a:r>
              <a:rPr lang="es-CL" dirty="0"/>
              <a:t>="module" el script que queremos incluir. </a:t>
            </a:r>
          </a:p>
        </p:txBody>
      </p:sp>
      <p:sp>
        <p:nvSpPr>
          <p:cNvPr id="5" name="Rectángulo 4">
            <a:extLst>
              <a:ext uri="{FF2B5EF4-FFF2-40B4-BE49-F238E27FC236}">
                <a16:creationId xmlns:a16="http://schemas.microsoft.com/office/drawing/2014/main" id="{80A1E9BE-8B9D-4199-8D40-008ECD623452}"/>
              </a:ext>
            </a:extLst>
          </p:cNvPr>
          <p:cNvSpPr/>
          <p:nvPr/>
        </p:nvSpPr>
        <p:spPr>
          <a:xfrm>
            <a:off x="2278198" y="5693840"/>
            <a:ext cx="458760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s-CL" dirty="0"/>
              <a:t>&lt;script </a:t>
            </a:r>
            <a:r>
              <a:rPr lang="es-CL" dirty="0" err="1"/>
              <a:t>src</a:t>
            </a:r>
            <a:r>
              <a:rPr lang="es-CL" dirty="0"/>
              <a:t>="index.js" </a:t>
            </a:r>
            <a:r>
              <a:rPr lang="es-CL" dirty="0" err="1"/>
              <a:t>type</a:t>
            </a:r>
            <a:r>
              <a:rPr lang="es-CL" dirty="0"/>
              <a:t>="module"&gt;&lt;/script&gt;</a:t>
            </a:r>
          </a:p>
        </p:txBody>
      </p:sp>
    </p:spTree>
    <p:custDataLst>
      <p:tags r:id="rId1"/>
    </p:custDataLst>
    <p:extLst>
      <p:ext uri="{BB962C8B-B14F-4D97-AF65-F5344CB8AC3E}">
        <p14:creationId xmlns:p14="http://schemas.microsoft.com/office/powerpoint/2010/main" val="145607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304799" y="1458972"/>
            <a:ext cx="8458201" cy="2308324"/>
          </a:xfrm>
          <a:prstGeom prst="rect">
            <a:avLst/>
          </a:prstGeom>
          <a:noFill/>
        </p:spPr>
        <p:txBody>
          <a:bodyPr wrap="square" rtlCol="0">
            <a:spAutoFit/>
          </a:bodyPr>
          <a:lstStyle/>
          <a:p>
            <a:pPr algn="just"/>
            <a:r>
              <a:rPr lang="es-CL" b="1" dirty="0"/>
              <a:t>Iteradores: </a:t>
            </a:r>
            <a:r>
              <a:rPr lang="es-CL" dirty="0"/>
              <a:t>Un objeto es un iterador cuando sabe cómo acceder a los elementos de una colección uno a la vez, mientras mantiene un registro de su posición actual en dicha secuencia. En JavaScript un iterador es un objeto que tiene un método </a:t>
            </a:r>
            <a:r>
              <a:rPr lang="es-CL" dirty="0" err="1">
                <a:solidFill>
                  <a:srgbClr val="FF0000"/>
                </a:solidFill>
              </a:rPr>
              <a:t>next</a:t>
            </a:r>
            <a:r>
              <a:rPr lang="es-CL" dirty="0">
                <a:solidFill>
                  <a:srgbClr val="FF0000"/>
                </a:solidFill>
              </a:rPr>
              <a:t>() </a:t>
            </a:r>
            <a:r>
              <a:rPr lang="es-CL" dirty="0"/>
              <a:t>el cual devuelve el siguiente elemento en una secuencia. Este método devuelve un objeto con dos propiedades: </a:t>
            </a:r>
            <a:r>
              <a:rPr lang="es-CL" dirty="0">
                <a:solidFill>
                  <a:srgbClr val="FF0000"/>
                </a:solidFill>
              </a:rPr>
              <a:t>done</a:t>
            </a:r>
            <a:r>
              <a:rPr lang="es-CL" dirty="0"/>
              <a:t> y </a:t>
            </a:r>
            <a:r>
              <a:rPr lang="es-CL" dirty="0" err="1">
                <a:solidFill>
                  <a:srgbClr val="FF0000"/>
                </a:solidFill>
              </a:rPr>
              <a:t>value</a:t>
            </a:r>
            <a:r>
              <a:rPr lang="es-CL" dirty="0"/>
              <a:t>.</a:t>
            </a:r>
          </a:p>
          <a:p>
            <a:pPr algn="just"/>
            <a:r>
              <a:rPr lang="es-CL" dirty="0"/>
              <a:t>Un iterador se considera ya terminado/finalizado cuando la invocación de </a:t>
            </a:r>
            <a:r>
              <a:rPr lang="es-CL" dirty="0" err="1">
                <a:solidFill>
                  <a:srgbClr val="FF0000"/>
                </a:solidFill>
              </a:rPr>
              <a:t>next</a:t>
            </a:r>
            <a:r>
              <a:rPr lang="es-CL" dirty="0">
                <a:solidFill>
                  <a:srgbClr val="FF0000"/>
                </a:solidFill>
              </a:rPr>
              <a:t>() </a:t>
            </a:r>
            <a:r>
              <a:rPr lang="es-CL" dirty="0"/>
              <a:t>regresa un objeto donde la propiedad </a:t>
            </a:r>
            <a:r>
              <a:rPr lang="es-CL" dirty="0">
                <a:solidFill>
                  <a:srgbClr val="FF0000"/>
                </a:solidFill>
              </a:rPr>
              <a:t>done</a:t>
            </a:r>
            <a:r>
              <a:rPr lang="es-CL" dirty="0"/>
              <a:t> es verdadero. Una vez creado, un objeto iterador puede utilizarse explícitamente llamando repetidamente al método  </a:t>
            </a:r>
            <a:r>
              <a:rPr lang="es-CL" dirty="0" err="1">
                <a:solidFill>
                  <a:srgbClr val="FF0000"/>
                </a:solidFill>
              </a:rPr>
              <a:t>next</a:t>
            </a:r>
            <a:r>
              <a:rPr lang="es-CL" dirty="0">
                <a:solidFill>
                  <a:srgbClr val="FF0000"/>
                </a:solidFill>
              </a:rPr>
              <a:t>()</a:t>
            </a:r>
          </a:p>
        </p:txBody>
      </p:sp>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5" name="Rectángulo 4">
            <a:extLst>
              <a:ext uri="{FF2B5EF4-FFF2-40B4-BE49-F238E27FC236}">
                <a16:creationId xmlns:a16="http://schemas.microsoft.com/office/drawing/2014/main" id="{8ADFAABE-D0AF-41CD-BBBC-A53CF72522BD}"/>
              </a:ext>
            </a:extLst>
          </p:cNvPr>
          <p:cNvSpPr/>
          <p:nvPr/>
        </p:nvSpPr>
        <p:spPr>
          <a:xfrm>
            <a:off x="381000" y="3918045"/>
            <a:ext cx="4815840"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err="1"/>
              <a:t>function</a:t>
            </a:r>
            <a:r>
              <a:rPr lang="es-CL" sz="1600" dirty="0"/>
              <a:t> </a:t>
            </a:r>
            <a:r>
              <a:rPr lang="es-CL" sz="1600" b="1" dirty="0" err="1">
                <a:solidFill>
                  <a:srgbClr val="0070C0"/>
                </a:solidFill>
              </a:rPr>
              <a:t>crearIterador</a:t>
            </a:r>
            <a:r>
              <a:rPr lang="es-CL" sz="1600" dirty="0"/>
              <a:t>(arreglo){</a:t>
            </a:r>
          </a:p>
          <a:p>
            <a:r>
              <a:rPr lang="es-CL" sz="1600" dirty="0"/>
              <a:t>    </a:t>
            </a:r>
            <a:r>
              <a:rPr lang="es-CL" sz="1600" dirty="0" err="1"/>
              <a:t>var</a:t>
            </a:r>
            <a:r>
              <a:rPr lang="es-CL" sz="1600" dirty="0"/>
              <a:t> </a:t>
            </a:r>
            <a:r>
              <a:rPr lang="es-CL" sz="1600" dirty="0" err="1"/>
              <a:t>siguienteIndice</a:t>
            </a:r>
            <a:r>
              <a:rPr lang="es-CL" sz="1600" dirty="0"/>
              <a:t> = 0;</a:t>
            </a:r>
          </a:p>
          <a:p>
            <a:r>
              <a:rPr lang="es-CL" sz="1600" dirty="0"/>
              <a:t>    </a:t>
            </a:r>
          </a:p>
          <a:p>
            <a:r>
              <a:rPr lang="es-CL" sz="1600" dirty="0"/>
              <a:t>    </a:t>
            </a:r>
            <a:r>
              <a:rPr lang="es-CL" sz="1600" dirty="0" err="1"/>
              <a:t>return</a:t>
            </a:r>
            <a:r>
              <a:rPr lang="es-CL" sz="1600" dirty="0"/>
              <a:t> {</a:t>
            </a:r>
          </a:p>
          <a:p>
            <a:r>
              <a:rPr lang="es-CL" sz="1600" dirty="0"/>
              <a:t>       </a:t>
            </a:r>
            <a:r>
              <a:rPr lang="es-CL" sz="1600" dirty="0" err="1"/>
              <a:t>next</a:t>
            </a:r>
            <a:r>
              <a:rPr lang="es-CL" sz="1600" dirty="0"/>
              <a:t>: </a:t>
            </a:r>
            <a:r>
              <a:rPr lang="es-CL" sz="1600" dirty="0" err="1"/>
              <a:t>function</a:t>
            </a:r>
            <a:r>
              <a:rPr lang="es-CL" sz="1600" dirty="0"/>
              <a:t>(){</a:t>
            </a:r>
          </a:p>
          <a:p>
            <a:r>
              <a:rPr lang="es-CL" sz="1600" dirty="0"/>
              <a:t>           </a:t>
            </a:r>
            <a:r>
              <a:rPr lang="es-CL" sz="1600" dirty="0" err="1"/>
              <a:t>return</a:t>
            </a:r>
            <a:r>
              <a:rPr lang="es-CL" sz="1600" dirty="0"/>
              <a:t> </a:t>
            </a:r>
            <a:r>
              <a:rPr lang="es-CL" sz="1600" dirty="0" err="1"/>
              <a:t>siguienteIndice</a:t>
            </a:r>
            <a:r>
              <a:rPr lang="es-CL" sz="1600" dirty="0"/>
              <a:t> &lt; </a:t>
            </a:r>
            <a:r>
              <a:rPr lang="es-CL" sz="1600" dirty="0" err="1"/>
              <a:t>arreglo.length</a:t>
            </a:r>
            <a:r>
              <a:rPr lang="es-CL" sz="1600" dirty="0"/>
              <a:t> ?</a:t>
            </a:r>
          </a:p>
          <a:p>
            <a:r>
              <a:rPr lang="es-CL" sz="1600" dirty="0"/>
              <a:t>               {</a:t>
            </a:r>
            <a:r>
              <a:rPr lang="es-CL" sz="1600" dirty="0" err="1"/>
              <a:t>value</a:t>
            </a:r>
            <a:r>
              <a:rPr lang="es-CL" sz="1600" dirty="0"/>
              <a:t>: arreglo[</a:t>
            </a:r>
            <a:r>
              <a:rPr lang="es-CL" sz="1600" dirty="0" err="1"/>
              <a:t>siguienteIndice</a:t>
            </a:r>
            <a:r>
              <a:rPr lang="es-CL" sz="1600" dirty="0"/>
              <a:t>++], done: false} : </a:t>
            </a:r>
          </a:p>
          <a:p>
            <a:r>
              <a:rPr lang="es-CL" sz="1600" dirty="0"/>
              <a:t>	     {done: true};</a:t>
            </a:r>
          </a:p>
          <a:p>
            <a:r>
              <a:rPr lang="es-CL" sz="1600" dirty="0"/>
              <a:t>       }</a:t>
            </a:r>
          </a:p>
          <a:p>
            <a:r>
              <a:rPr lang="es-CL" sz="1600" dirty="0"/>
              <a:t>    }</a:t>
            </a:r>
          </a:p>
          <a:p>
            <a:r>
              <a:rPr lang="es-CL" sz="1600" dirty="0"/>
              <a:t>}</a:t>
            </a:r>
          </a:p>
        </p:txBody>
      </p:sp>
      <p:sp>
        <p:nvSpPr>
          <p:cNvPr id="6" name="Rectángulo 5">
            <a:extLst>
              <a:ext uri="{FF2B5EF4-FFF2-40B4-BE49-F238E27FC236}">
                <a16:creationId xmlns:a16="http://schemas.microsoft.com/office/drawing/2014/main" id="{D67F99F1-7BFC-4A21-B92F-08A87AAC351C}"/>
              </a:ext>
            </a:extLst>
          </p:cNvPr>
          <p:cNvSpPr/>
          <p:nvPr/>
        </p:nvSpPr>
        <p:spPr>
          <a:xfrm>
            <a:off x="5516880" y="5399028"/>
            <a:ext cx="313944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CL" sz="1600" dirty="0" err="1"/>
              <a:t>var</a:t>
            </a:r>
            <a:r>
              <a:rPr lang="es-CL" sz="1600" dirty="0"/>
              <a:t> </a:t>
            </a:r>
            <a:r>
              <a:rPr lang="es-CL" sz="1600" dirty="0" err="1"/>
              <a:t>it</a:t>
            </a:r>
            <a:r>
              <a:rPr lang="es-CL" sz="1600" dirty="0"/>
              <a:t> = </a:t>
            </a:r>
            <a:r>
              <a:rPr lang="es-CL" sz="1600" b="1" dirty="0" err="1">
                <a:solidFill>
                  <a:srgbClr val="0070C0"/>
                </a:solidFill>
              </a:rPr>
              <a:t>crearIterador</a:t>
            </a:r>
            <a:r>
              <a:rPr lang="es-CL" sz="1600" dirty="0"/>
              <a:t>(['yo', 'ya’]);</a:t>
            </a:r>
          </a:p>
          <a:p>
            <a:endParaRPr lang="es-CL" sz="1600" dirty="0"/>
          </a:p>
          <a:p>
            <a:r>
              <a:rPr lang="es-CL" sz="1600" dirty="0"/>
              <a:t>console.log(</a:t>
            </a:r>
            <a:r>
              <a:rPr lang="es-CL" sz="1600" dirty="0" err="1"/>
              <a:t>it.next</a:t>
            </a:r>
            <a:r>
              <a:rPr lang="es-CL" sz="1600" dirty="0"/>
              <a:t>().</a:t>
            </a:r>
            <a:r>
              <a:rPr lang="es-CL" sz="1600" dirty="0" err="1"/>
              <a:t>value</a:t>
            </a:r>
            <a:r>
              <a:rPr lang="es-CL" sz="1600" dirty="0"/>
              <a:t>); // 'yo'</a:t>
            </a:r>
          </a:p>
          <a:p>
            <a:r>
              <a:rPr lang="es-CL" sz="1600" dirty="0"/>
              <a:t>console.log(</a:t>
            </a:r>
            <a:r>
              <a:rPr lang="es-CL" sz="1600" dirty="0" err="1"/>
              <a:t>it.next</a:t>
            </a:r>
            <a:r>
              <a:rPr lang="es-CL" sz="1600" dirty="0"/>
              <a:t>().</a:t>
            </a:r>
            <a:r>
              <a:rPr lang="es-CL" sz="1600" dirty="0" err="1"/>
              <a:t>value</a:t>
            </a:r>
            <a:r>
              <a:rPr lang="es-CL" sz="1600" dirty="0"/>
              <a:t>); // 'ya'</a:t>
            </a:r>
          </a:p>
          <a:p>
            <a:r>
              <a:rPr lang="es-CL" sz="1600" dirty="0"/>
              <a:t>console.log(</a:t>
            </a:r>
            <a:r>
              <a:rPr lang="es-CL" sz="1600" dirty="0" err="1"/>
              <a:t>it.next</a:t>
            </a:r>
            <a:r>
              <a:rPr lang="es-CL" sz="1600" dirty="0"/>
              <a:t>().done);  // true</a:t>
            </a:r>
          </a:p>
        </p:txBody>
      </p:sp>
      <p:sp>
        <p:nvSpPr>
          <p:cNvPr id="8" name="Rectángulo 7">
            <a:extLst>
              <a:ext uri="{FF2B5EF4-FFF2-40B4-BE49-F238E27FC236}">
                <a16:creationId xmlns:a16="http://schemas.microsoft.com/office/drawing/2014/main" id="{D409446A-1BD1-4E45-95CB-4BAE1280524A}"/>
              </a:ext>
            </a:extLst>
          </p:cNvPr>
          <p:cNvSpPr/>
          <p:nvPr/>
        </p:nvSpPr>
        <p:spPr>
          <a:xfrm>
            <a:off x="5440680" y="4050764"/>
            <a:ext cx="3215640" cy="1200329"/>
          </a:xfrm>
          <a:prstGeom prst="rect">
            <a:avLst/>
          </a:prstGeom>
        </p:spPr>
        <p:txBody>
          <a:bodyPr wrap="square">
            <a:spAutoFit/>
          </a:bodyPr>
          <a:lstStyle/>
          <a:p>
            <a:pPr algn="just"/>
            <a:r>
              <a:rPr lang="es-CL" dirty="0"/>
              <a:t>Una vez inicializado, se puede invocar al método </a:t>
            </a:r>
            <a:r>
              <a:rPr lang="es-CL" dirty="0">
                <a:solidFill>
                  <a:srgbClr val="FF0000"/>
                </a:solidFill>
              </a:rPr>
              <a:t>next() </a:t>
            </a:r>
            <a:r>
              <a:rPr lang="es-CL" dirty="0"/>
              <a:t>para acceder a las parejas llave-valor del objeto en cuestión.</a:t>
            </a:r>
          </a:p>
        </p:txBody>
      </p:sp>
    </p:spTree>
    <p:custDataLst>
      <p:tags r:id="rId1"/>
    </p:custDataLst>
    <p:extLst>
      <p:ext uri="{BB962C8B-B14F-4D97-AF65-F5344CB8AC3E}">
        <p14:creationId xmlns:p14="http://schemas.microsoft.com/office/powerpoint/2010/main" val="352962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Características nuevas ES6+</a:t>
            </a:r>
            <a:r>
              <a:rPr lang="es-CL" dirty="0"/>
              <a:t> </a:t>
            </a:r>
            <a:endParaRPr lang="es-CL" sz="2400" b="1" dirty="0">
              <a:solidFill>
                <a:srgbClr val="49535F"/>
              </a:solidFill>
            </a:endParaRPr>
          </a:p>
        </p:txBody>
      </p:sp>
      <p:sp>
        <p:nvSpPr>
          <p:cNvPr id="2" name="Rectángulo 1">
            <a:extLst>
              <a:ext uri="{FF2B5EF4-FFF2-40B4-BE49-F238E27FC236}">
                <a16:creationId xmlns:a16="http://schemas.microsoft.com/office/drawing/2014/main" id="{5087508A-5479-4E6E-A96F-BA2B307EABEA}"/>
              </a:ext>
            </a:extLst>
          </p:cNvPr>
          <p:cNvSpPr/>
          <p:nvPr/>
        </p:nvSpPr>
        <p:spPr>
          <a:xfrm>
            <a:off x="975360" y="1582341"/>
            <a:ext cx="7482840" cy="2862322"/>
          </a:xfrm>
          <a:prstGeom prst="rect">
            <a:avLst/>
          </a:prstGeom>
        </p:spPr>
        <p:txBody>
          <a:bodyPr wrap="square">
            <a:spAutoFit/>
          </a:bodyPr>
          <a:lstStyle/>
          <a:p>
            <a:pPr algn="just"/>
            <a:r>
              <a:rPr lang="es-CL" b="1" dirty="0"/>
              <a:t>Async y Await</a:t>
            </a:r>
          </a:p>
          <a:p>
            <a:pPr algn="just"/>
            <a:r>
              <a:rPr lang="es-CL" dirty="0"/>
              <a:t>Corresponde a una forma sintáctica mejorada al momento de trabajar con Promesas. Resuelve uno de los problemas más frecuentes de las promesas llamado coloquialmente </a:t>
            </a:r>
            <a:r>
              <a:rPr lang="es-CL" dirty="0" err="1"/>
              <a:t>callback</a:t>
            </a:r>
            <a:r>
              <a:rPr lang="es-CL" dirty="0"/>
              <a:t> </a:t>
            </a:r>
            <a:r>
              <a:rPr lang="es-CL" dirty="0" err="1"/>
              <a:t>hell</a:t>
            </a:r>
            <a:r>
              <a:rPr lang="es-CL" dirty="0"/>
              <a:t>, en donde podemos encontrarnos con múltiples promesas anidadas unas dentro de otras, esperando el resultado de su promesa padre, lo que dificulta de gran manera la legibilidad de nuestro código y el </a:t>
            </a:r>
            <a:r>
              <a:rPr lang="es-CL" dirty="0" err="1"/>
              <a:t>debugging</a:t>
            </a:r>
            <a:r>
              <a:rPr lang="es-CL" dirty="0"/>
              <a:t> (depurador) si es que llegásemos a encontrar un error. </a:t>
            </a:r>
          </a:p>
          <a:p>
            <a:pPr algn="just"/>
            <a:endParaRPr lang="es-CL" dirty="0"/>
          </a:p>
          <a:p>
            <a:pPr algn="just"/>
            <a:r>
              <a:rPr lang="es-CL" dirty="0"/>
              <a:t>El siguiente ejemplo muestra cómo utilizar las palabras </a:t>
            </a:r>
            <a:r>
              <a:rPr lang="es-CL" dirty="0" err="1"/>
              <a:t>async</a:t>
            </a:r>
            <a:r>
              <a:rPr lang="es-CL" dirty="0"/>
              <a:t>/</a:t>
            </a:r>
            <a:r>
              <a:rPr lang="es-CL" dirty="0" err="1"/>
              <a:t>await</a:t>
            </a:r>
            <a:r>
              <a:rPr lang="es-CL" dirty="0"/>
              <a:t> para manejar el resultado de ejecución de operaciones asíncronas.</a:t>
            </a:r>
          </a:p>
        </p:txBody>
      </p:sp>
    </p:spTree>
    <p:custDataLst>
      <p:tags r:id="rId1"/>
    </p:custDataLst>
    <p:extLst>
      <p:ext uri="{BB962C8B-B14F-4D97-AF65-F5344CB8AC3E}">
        <p14:creationId xmlns:p14="http://schemas.microsoft.com/office/powerpoint/2010/main" val="215587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34084</TotalTime>
  <Words>466</Words>
  <Application>Microsoft Office PowerPoint</Application>
  <PresentationFormat>Presentación en pantalla (4:3)</PresentationFormat>
  <Paragraphs>34</Paragraphs>
  <Slides>3</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430</cp:revision>
  <cp:lastPrinted>2018-02-06T19:43:21Z</cp:lastPrinted>
  <dcterms:created xsi:type="dcterms:W3CDTF">2016-02-23T20:13:48Z</dcterms:created>
  <dcterms:modified xsi:type="dcterms:W3CDTF">2020-08-10T01:25:32Z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