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4" r:id="rId2"/>
    <p:sldId id="288" r:id="rId3"/>
    <p:sldId id="304" r:id="rId4"/>
    <p:sldId id="305" r:id="rId5"/>
    <p:sldId id="306" r:id="rId6"/>
    <p:sldId id="307" r:id="rId7"/>
    <p:sldId id="308" r:id="rId8"/>
    <p:sldId id="309" r:id="rId9"/>
    <p:sldId id="310" r:id="rId10"/>
    <p:sldId id="311" r:id="rId11"/>
    <p:sldId id="312" r:id="rId12"/>
    <p:sldId id="313" r:id="rId13"/>
    <p:sldId id="314" r:id="rId14"/>
    <p:sldId id="316" r:id="rId15"/>
    <p:sldId id="318" r:id="rId16"/>
    <p:sldId id="319" r:id="rId17"/>
    <p:sldId id="320" r:id="rId18"/>
    <p:sldId id="303" r:id="rId19"/>
    <p:sldId id="265" r:id="rId20"/>
  </p:sldIdLst>
  <p:sldSz cx="9144000" cy="6858000" type="screen4x3"/>
  <p:notesSz cx="7010400" cy="9296400"/>
  <p:custDataLst>
    <p:tags r:id="rId23"/>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Astudillo P." initials="F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E2C"/>
    <a:srgbClr val="243190"/>
    <a:srgbClr val="229E54"/>
    <a:srgbClr val="49535F"/>
    <a:srgbClr val="41B1E9"/>
    <a:srgbClr val="003366"/>
    <a:srgbClr val="E88E16"/>
    <a:srgbClr val="FEB915"/>
    <a:srgbClr val="CCFF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9" autoAdjust="0"/>
    <p:restoredTop sz="95865" autoAdjust="0"/>
  </p:normalViewPr>
  <p:slideViewPr>
    <p:cSldViewPr snapToGrid="0" snapToObjects="1">
      <p:cViewPr varScale="1">
        <p:scale>
          <a:sx n="88" d="100"/>
          <a:sy n="88" d="100"/>
        </p:scale>
        <p:origin x="13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L"/>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CACFEAB-34D1-4C07-8DCE-8E44EC1C82C2}" type="datetimeFigureOut">
              <a:rPr lang="es-CL" smtClean="0"/>
              <a:t>25-08-2020</a:t>
            </a:fld>
            <a:endParaRPr lang="es-CL"/>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6A84A1E-25AE-4A40-B540-C2821EB8A3B9}" type="slidenum">
              <a:rPr lang="es-CL" smtClean="0"/>
              <a:t>‹Nº›</a:t>
            </a:fld>
            <a:endParaRPr lang="es-CL"/>
          </a:p>
        </p:txBody>
      </p:sp>
    </p:spTree>
    <p:extLst>
      <p:ext uri="{BB962C8B-B14F-4D97-AF65-F5344CB8AC3E}">
        <p14:creationId xmlns:p14="http://schemas.microsoft.com/office/powerpoint/2010/main" val="292203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8924F2E-4955-4E98-A6C3-6F727FE95F07}" type="datetimeFigureOut">
              <a:rPr lang="es-CL" smtClean="0"/>
              <a:t>25-08-2020</a:t>
            </a:fld>
            <a:endParaRPr lang="es-CL"/>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AF60042-8184-4145-9EDA-BA3AA743B5B2}" type="slidenum">
              <a:rPr lang="es-CL" smtClean="0"/>
              <a:t>‹Nº›</a:t>
            </a:fld>
            <a:endParaRPr lang="es-CL"/>
          </a:p>
        </p:txBody>
      </p:sp>
    </p:spTree>
    <p:extLst>
      <p:ext uri="{BB962C8B-B14F-4D97-AF65-F5344CB8AC3E}">
        <p14:creationId xmlns:p14="http://schemas.microsoft.com/office/powerpoint/2010/main" val="179732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0AF60042-8184-4145-9EDA-BA3AA743B5B2}" type="slidenum">
              <a:rPr lang="es-CL" smtClean="0"/>
              <a:t>1</a:t>
            </a:fld>
            <a:endParaRPr lang="es-CL"/>
          </a:p>
        </p:txBody>
      </p:sp>
    </p:spTree>
    <p:extLst>
      <p:ext uri="{BB962C8B-B14F-4D97-AF65-F5344CB8AC3E}">
        <p14:creationId xmlns:p14="http://schemas.microsoft.com/office/powerpoint/2010/main" val="407115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10</a:t>
            </a:fld>
            <a:endParaRPr lang="es-CL">
              <a:solidFill>
                <a:prstClr val="black"/>
              </a:solidFill>
            </a:endParaRPr>
          </a:p>
        </p:txBody>
      </p:sp>
    </p:spTree>
    <p:extLst>
      <p:ext uri="{BB962C8B-B14F-4D97-AF65-F5344CB8AC3E}">
        <p14:creationId xmlns:p14="http://schemas.microsoft.com/office/powerpoint/2010/main" val="2317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11</a:t>
            </a:fld>
            <a:endParaRPr lang="es-CL">
              <a:solidFill>
                <a:prstClr val="black"/>
              </a:solidFill>
            </a:endParaRPr>
          </a:p>
        </p:txBody>
      </p:sp>
    </p:spTree>
    <p:extLst>
      <p:ext uri="{BB962C8B-B14F-4D97-AF65-F5344CB8AC3E}">
        <p14:creationId xmlns:p14="http://schemas.microsoft.com/office/powerpoint/2010/main" val="2993257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12</a:t>
            </a:fld>
            <a:endParaRPr lang="es-CL">
              <a:solidFill>
                <a:prstClr val="black"/>
              </a:solidFill>
            </a:endParaRPr>
          </a:p>
        </p:txBody>
      </p:sp>
    </p:spTree>
    <p:extLst>
      <p:ext uri="{BB962C8B-B14F-4D97-AF65-F5344CB8AC3E}">
        <p14:creationId xmlns:p14="http://schemas.microsoft.com/office/powerpoint/2010/main" val="3909727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13</a:t>
            </a:fld>
            <a:endParaRPr lang="es-CL">
              <a:solidFill>
                <a:prstClr val="black"/>
              </a:solidFill>
            </a:endParaRPr>
          </a:p>
        </p:txBody>
      </p:sp>
    </p:spTree>
    <p:extLst>
      <p:ext uri="{BB962C8B-B14F-4D97-AF65-F5344CB8AC3E}">
        <p14:creationId xmlns:p14="http://schemas.microsoft.com/office/powerpoint/2010/main" val="419971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14</a:t>
            </a:fld>
            <a:endParaRPr lang="es-CL">
              <a:solidFill>
                <a:prstClr val="black"/>
              </a:solidFill>
            </a:endParaRPr>
          </a:p>
        </p:txBody>
      </p:sp>
    </p:spTree>
    <p:extLst>
      <p:ext uri="{BB962C8B-B14F-4D97-AF65-F5344CB8AC3E}">
        <p14:creationId xmlns:p14="http://schemas.microsoft.com/office/powerpoint/2010/main" val="3107869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15</a:t>
            </a:fld>
            <a:endParaRPr lang="es-CL">
              <a:solidFill>
                <a:prstClr val="black"/>
              </a:solidFill>
            </a:endParaRPr>
          </a:p>
        </p:txBody>
      </p:sp>
    </p:spTree>
    <p:extLst>
      <p:ext uri="{BB962C8B-B14F-4D97-AF65-F5344CB8AC3E}">
        <p14:creationId xmlns:p14="http://schemas.microsoft.com/office/powerpoint/2010/main" val="1698420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16</a:t>
            </a:fld>
            <a:endParaRPr lang="es-CL">
              <a:solidFill>
                <a:prstClr val="black"/>
              </a:solidFill>
            </a:endParaRPr>
          </a:p>
        </p:txBody>
      </p:sp>
    </p:spTree>
    <p:extLst>
      <p:ext uri="{BB962C8B-B14F-4D97-AF65-F5344CB8AC3E}">
        <p14:creationId xmlns:p14="http://schemas.microsoft.com/office/powerpoint/2010/main" val="2112599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17</a:t>
            </a:fld>
            <a:endParaRPr lang="es-CL">
              <a:solidFill>
                <a:prstClr val="black"/>
              </a:solidFill>
            </a:endParaRPr>
          </a:p>
        </p:txBody>
      </p:sp>
    </p:spTree>
    <p:extLst>
      <p:ext uri="{BB962C8B-B14F-4D97-AF65-F5344CB8AC3E}">
        <p14:creationId xmlns:p14="http://schemas.microsoft.com/office/powerpoint/2010/main" val="544119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18</a:t>
            </a:fld>
            <a:endParaRPr lang="es-CL">
              <a:solidFill>
                <a:prstClr val="black"/>
              </a:solidFill>
            </a:endParaRPr>
          </a:p>
        </p:txBody>
      </p:sp>
    </p:spTree>
    <p:extLst>
      <p:ext uri="{BB962C8B-B14F-4D97-AF65-F5344CB8AC3E}">
        <p14:creationId xmlns:p14="http://schemas.microsoft.com/office/powerpoint/2010/main" val="2040366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0AF60042-8184-4145-9EDA-BA3AA743B5B2}" type="slidenum">
              <a:rPr lang="es-CL" smtClean="0"/>
              <a:t>19</a:t>
            </a:fld>
            <a:endParaRPr lang="es-CL"/>
          </a:p>
        </p:txBody>
      </p:sp>
    </p:spTree>
    <p:extLst>
      <p:ext uri="{BB962C8B-B14F-4D97-AF65-F5344CB8AC3E}">
        <p14:creationId xmlns:p14="http://schemas.microsoft.com/office/powerpoint/2010/main" val="336760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218906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82774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val="685011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5</a:t>
            </a:fld>
            <a:endParaRPr lang="es-CL">
              <a:solidFill>
                <a:prstClr val="black"/>
              </a:solidFill>
            </a:endParaRPr>
          </a:p>
        </p:txBody>
      </p:sp>
    </p:spTree>
    <p:extLst>
      <p:ext uri="{BB962C8B-B14F-4D97-AF65-F5344CB8AC3E}">
        <p14:creationId xmlns:p14="http://schemas.microsoft.com/office/powerpoint/2010/main" val="412862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6</a:t>
            </a:fld>
            <a:endParaRPr lang="es-CL">
              <a:solidFill>
                <a:prstClr val="black"/>
              </a:solidFill>
            </a:endParaRPr>
          </a:p>
        </p:txBody>
      </p:sp>
    </p:spTree>
    <p:extLst>
      <p:ext uri="{BB962C8B-B14F-4D97-AF65-F5344CB8AC3E}">
        <p14:creationId xmlns:p14="http://schemas.microsoft.com/office/powerpoint/2010/main" val="952047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7</a:t>
            </a:fld>
            <a:endParaRPr lang="es-CL">
              <a:solidFill>
                <a:prstClr val="black"/>
              </a:solidFill>
            </a:endParaRPr>
          </a:p>
        </p:txBody>
      </p:sp>
    </p:spTree>
    <p:extLst>
      <p:ext uri="{BB962C8B-B14F-4D97-AF65-F5344CB8AC3E}">
        <p14:creationId xmlns:p14="http://schemas.microsoft.com/office/powerpoint/2010/main" val="117612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8</a:t>
            </a:fld>
            <a:endParaRPr lang="es-CL">
              <a:solidFill>
                <a:prstClr val="black"/>
              </a:solidFill>
            </a:endParaRPr>
          </a:p>
        </p:txBody>
      </p:sp>
    </p:spTree>
    <p:extLst>
      <p:ext uri="{BB962C8B-B14F-4D97-AF65-F5344CB8AC3E}">
        <p14:creationId xmlns:p14="http://schemas.microsoft.com/office/powerpoint/2010/main" val="1535267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9</a:t>
            </a:fld>
            <a:endParaRPr lang="es-CL">
              <a:solidFill>
                <a:prstClr val="black"/>
              </a:solidFill>
            </a:endParaRPr>
          </a:p>
        </p:txBody>
      </p:sp>
    </p:spTree>
    <p:extLst>
      <p:ext uri="{BB962C8B-B14F-4D97-AF65-F5344CB8AC3E}">
        <p14:creationId xmlns:p14="http://schemas.microsoft.com/office/powerpoint/2010/main" val="70871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167344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76753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11404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ítulo y objetos">
    <p:spTree>
      <p:nvGrpSpPr>
        <p:cNvPr id="1" name=""/>
        <p:cNvGrpSpPr/>
        <p:nvPr/>
      </p:nvGrpSpPr>
      <p:grpSpPr>
        <a:xfrm>
          <a:off x="0" y="0"/>
          <a:ext cx="0" cy="0"/>
          <a:chOff x="0" y="0"/>
          <a:chExt cx="0" cy="0"/>
        </a:xfrm>
      </p:grpSpPr>
      <p:sp>
        <p:nvSpPr>
          <p:cNvPr id="8" name="Rectángulo 7"/>
          <p:cNvSpPr/>
          <p:nvPr userDrawn="1"/>
        </p:nvSpPr>
        <p:spPr>
          <a:xfrm>
            <a:off x="0" y="0"/>
            <a:ext cx="9144000" cy="1351294"/>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 name="Marcador de fecha 3"/>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5" name="Marcador de pie de página 4"/>
          <p:cNvSpPr>
            <a:spLocks noGrp="1"/>
          </p:cNvSpPr>
          <p:nvPr>
            <p:ph type="ftr" sz="quarter" idx="11"/>
          </p:nvPr>
        </p:nvSpPr>
        <p:spPr>
          <a:xfrm>
            <a:off x="5791200" y="6356350"/>
            <a:ext cx="2895600" cy="365125"/>
          </a:xfrm>
        </p:spPr>
        <p:txBody>
          <a:bodyPr/>
          <a:lstStyle>
            <a:lvl1pPr>
              <a:defRPr>
                <a:solidFill>
                  <a:schemeClr val="bg1">
                    <a:lumMod val="75000"/>
                  </a:schemeClr>
                </a:solidFill>
              </a:defRPr>
            </a:lvl1pPr>
          </a:lstStyle>
          <a:p>
            <a:r>
              <a:rPr lang="es-ES" dirty="0"/>
              <a:t>                                    EDUCACIÓN CONTÍNUA</a:t>
            </a:r>
          </a:p>
        </p:txBody>
      </p:sp>
      <p:sp>
        <p:nvSpPr>
          <p:cNvPr id="7" name="Rectángulo 6"/>
          <p:cNvSpPr/>
          <p:nvPr userDrawn="1"/>
        </p:nvSpPr>
        <p:spPr>
          <a:xfrm flipV="1">
            <a:off x="0" y="6313419"/>
            <a:ext cx="9144000" cy="465202"/>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 name="Rectángulo 8"/>
          <p:cNvSpPr/>
          <p:nvPr userDrawn="1"/>
        </p:nvSpPr>
        <p:spPr>
          <a:xfrm rot="2736822">
            <a:off x="575940" y="1103933"/>
            <a:ext cx="494719" cy="494719"/>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4645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5" name="Marcador de pie de página 4"/>
          <p:cNvSpPr>
            <a:spLocks noGrp="1"/>
          </p:cNvSpPr>
          <p:nvPr>
            <p:ph type="ftr" sz="quarter" idx="11"/>
          </p:nvPr>
        </p:nvSpPr>
        <p:spPr/>
        <p:txBody>
          <a:bodyPr/>
          <a:lstStyle/>
          <a:p>
            <a:r>
              <a:rPr lang="es-ES" dirty="0"/>
              <a:t>GFDHDFDHFHD</a:t>
            </a:r>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51814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13033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6174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56189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4" name="Marcador de pie de página 3"/>
          <p:cNvSpPr>
            <a:spLocks noGrp="1"/>
          </p:cNvSpPr>
          <p:nvPr>
            <p:ph type="ftr" sz="quarter" idx="11"/>
          </p:nvPr>
        </p:nvSpPr>
        <p:spPr/>
        <p:txBody>
          <a:bodyPr/>
          <a:lstStyle/>
          <a:p>
            <a:r>
              <a:rPr lang="es-ES" dirty="0"/>
              <a:t>GFDHDFDHFHD</a:t>
            </a:r>
          </a:p>
        </p:txBody>
      </p:sp>
      <p:sp>
        <p:nvSpPr>
          <p:cNvPr id="5" name="Marcador de número de diapositiva 4"/>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77335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92622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95552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25/08/2020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4952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C1D52C-9431-5644-AED1-5F2D7AE8DD15}" type="datetimeFigureOut">
              <a:rPr lang="es-ES" smtClean="0"/>
              <a:t>25/08/2020</a:t>
            </a:fld>
            <a:endParaRPr lang="es-ES" dirty="0"/>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dirty="0"/>
              <a:t>GFDHDFDHFHD</a:t>
            </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839C9-794D-CA40-A982-3DF30676A5CE}" type="slidenum">
              <a:rPr lang="es-ES" smtClean="0"/>
              <a:t>‹Nº›</a:t>
            </a:fld>
            <a:endParaRPr lang="es-ES" dirty="0"/>
          </a:p>
        </p:txBody>
      </p:sp>
    </p:spTree>
    <p:extLst>
      <p:ext uri="{BB962C8B-B14F-4D97-AF65-F5344CB8AC3E}">
        <p14:creationId xmlns:p14="http://schemas.microsoft.com/office/powerpoint/2010/main" val="75304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4066904" y="2718922"/>
            <a:ext cx="5094514" cy="3170099"/>
          </a:xfrm>
          <a:prstGeom prst="rect">
            <a:avLst/>
          </a:prstGeom>
          <a:noFill/>
        </p:spPr>
        <p:txBody>
          <a:bodyPr wrap="square" rtlCol="0">
            <a:spAutoFit/>
          </a:bodyPr>
          <a:lstStyle/>
          <a:p>
            <a:pPr algn="ctr"/>
            <a:r>
              <a:rPr lang="es-CL" sz="4000" b="1" dirty="0">
                <a:solidFill>
                  <a:srgbClr val="49535F"/>
                </a:solidFill>
              </a:rPr>
              <a:t>Codificar una aplicación web acorde a las nuevas funcionalidades de JavaScript ES6+  </a:t>
            </a:r>
            <a:endParaRPr lang="es-ES_tradnl" sz="4000" b="1" dirty="0">
              <a:solidFill>
                <a:srgbClr val="49535F"/>
              </a:solidFill>
            </a:endParaRPr>
          </a:p>
        </p:txBody>
      </p:sp>
    </p:spTree>
    <p:custDataLst>
      <p:tags r:id="rId1"/>
    </p:custDataLst>
    <p:extLst>
      <p:ext uri="{BB962C8B-B14F-4D97-AF65-F5344CB8AC3E}">
        <p14:creationId xmlns:p14="http://schemas.microsoft.com/office/powerpoint/2010/main" val="15838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640080" y="1456578"/>
            <a:ext cx="8000999" cy="1477328"/>
          </a:xfrm>
          <a:prstGeom prst="rect">
            <a:avLst/>
          </a:prstGeom>
          <a:noFill/>
        </p:spPr>
        <p:txBody>
          <a:bodyPr wrap="square" rtlCol="0">
            <a:spAutoFit/>
          </a:bodyPr>
          <a:lstStyle/>
          <a:p>
            <a:pPr algn="just"/>
            <a:r>
              <a:rPr lang="es-CL" b="1" dirty="0" err="1"/>
              <a:t>Maps</a:t>
            </a:r>
            <a:r>
              <a:rPr lang="es-CL" b="1" dirty="0"/>
              <a:t>: </a:t>
            </a:r>
            <a:r>
              <a:rPr lang="es-CL" dirty="0"/>
              <a:t>Un </a:t>
            </a:r>
            <a:r>
              <a:rPr lang="es-CL" dirty="0" err="1"/>
              <a:t>maps</a:t>
            </a:r>
            <a:r>
              <a:rPr lang="es-CL" dirty="0"/>
              <a:t> es simplemente un par de valores clave muy parecido a un objeto en JavaScript. Podría considerar cualquier objeto JavaScript como un </a:t>
            </a:r>
            <a:r>
              <a:rPr lang="es-CL" dirty="0" err="1"/>
              <a:t>maps</a:t>
            </a:r>
            <a:r>
              <a:rPr lang="es-CL" dirty="0"/>
              <a:t>. Lo que hace que esta nueva forma de </a:t>
            </a:r>
            <a:r>
              <a:rPr lang="es-CL" dirty="0" err="1"/>
              <a:t>Maps</a:t>
            </a:r>
            <a:r>
              <a:rPr lang="es-CL" dirty="0"/>
              <a:t> sea única es que puede usar un objeto como clave. Esto no fue posible con el objeto estándar de JavaScript. Veamos algunos ejemplos del uso de un objeto como clave en </a:t>
            </a:r>
            <a:r>
              <a:rPr lang="es-CL" dirty="0" err="1"/>
              <a:t>Maps</a:t>
            </a:r>
            <a:r>
              <a:rPr lang="es-CL" dirty="0"/>
              <a:t>.</a:t>
            </a: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2" name="Rectángulo 1">
            <a:extLst>
              <a:ext uri="{FF2B5EF4-FFF2-40B4-BE49-F238E27FC236}">
                <a16:creationId xmlns:a16="http://schemas.microsoft.com/office/drawing/2014/main" id="{970D2BF7-36C7-4A1A-8BB0-A7649EF082C4}"/>
              </a:ext>
            </a:extLst>
          </p:cNvPr>
          <p:cNvSpPr/>
          <p:nvPr/>
        </p:nvSpPr>
        <p:spPr>
          <a:xfrm>
            <a:off x="640081" y="3090695"/>
            <a:ext cx="3688079"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a:t> </a:t>
            </a:r>
            <a:r>
              <a:rPr lang="es-CL" dirty="0" err="1"/>
              <a:t>let</a:t>
            </a:r>
            <a:r>
              <a:rPr lang="es-CL" dirty="0"/>
              <a:t>  player1  =  { </a:t>
            </a:r>
            <a:r>
              <a:rPr lang="es-CL" dirty="0" err="1"/>
              <a:t>name</a:t>
            </a:r>
            <a:r>
              <a:rPr lang="es-CL" dirty="0"/>
              <a:t>:  'Mario'}; </a:t>
            </a:r>
          </a:p>
          <a:p>
            <a:r>
              <a:rPr lang="es-CL" dirty="0"/>
              <a:t> </a:t>
            </a:r>
            <a:r>
              <a:rPr lang="es-CL" dirty="0" err="1"/>
              <a:t>let</a:t>
            </a:r>
            <a:r>
              <a:rPr lang="es-CL" dirty="0"/>
              <a:t>  player2  =  { </a:t>
            </a:r>
            <a:r>
              <a:rPr lang="es-CL" dirty="0" err="1"/>
              <a:t>name</a:t>
            </a:r>
            <a:r>
              <a:rPr lang="es-CL" dirty="0"/>
              <a:t>:  'Luigi'}; </a:t>
            </a:r>
          </a:p>
          <a:p>
            <a:r>
              <a:rPr lang="es-CL" dirty="0"/>
              <a:t> </a:t>
            </a:r>
          </a:p>
          <a:p>
            <a:r>
              <a:rPr lang="es-CL" dirty="0"/>
              <a:t> </a:t>
            </a:r>
            <a:r>
              <a:rPr lang="es-CL" dirty="0" err="1"/>
              <a:t>let</a:t>
            </a:r>
            <a:r>
              <a:rPr lang="es-CL" dirty="0"/>
              <a:t>  </a:t>
            </a:r>
            <a:r>
              <a:rPr lang="es-CL" dirty="0" err="1"/>
              <a:t>players</a:t>
            </a:r>
            <a:r>
              <a:rPr lang="es-CL" dirty="0"/>
              <a:t>  =  new  </a:t>
            </a:r>
            <a:r>
              <a:rPr lang="es-CL" dirty="0" err="1"/>
              <a:t>Map</a:t>
            </a:r>
            <a:r>
              <a:rPr lang="es-CL" dirty="0"/>
              <a:t>(); </a:t>
            </a:r>
          </a:p>
          <a:p>
            <a:r>
              <a:rPr lang="es-CL" dirty="0"/>
              <a:t> </a:t>
            </a:r>
            <a:r>
              <a:rPr lang="es-CL" dirty="0" err="1"/>
              <a:t>players.set</a:t>
            </a:r>
            <a:r>
              <a:rPr lang="es-CL" dirty="0"/>
              <a:t>(player1,'Super Mario!'); </a:t>
            </a:r>
          </a:p>
          <a:p>
            <a:r>
              <a:rPr lang="es-CL" dirty="0"/>
              <a:t> </a:t>
            </a:r>
            <a:r>
              <a:rPr lang="es-CL" dirty="0" err="1"/>
              <a:t>players.set</a:t>
            </a:r>
            <a:r>
              <a:rPr lang="es-CL" dirty="0"/>
              <a:t>(player2,'Increíble Luigi!'); </a:t>
            </a:r>
          </a:p>
          <a:p>
            <a:r>
              <a:rPr lang="es-CL" dirty="0"/>
              <a:t> </a:t>
            </a:r>
          </a:p>
          <a:p>
            <a:r>
              <a:rPr lang="es-CL" dirty="0"/>
              <a:t> console.log(</a:t>
            </a:r>
            <a:r>
              <a:rPr lang="es-CL" dirty="0" err="1"/>
              <a:t>players.get</a:t>
            </a:r>
            <a:r>
              <a:rPr lang="es-CL" dirty="0"/>
              <a:t>(player1)); </a:t>
            </a:r>
          </a:p>
          <a:p>
            <a:r>
              <a:rPr lang="es-CL" dirty="0"/>
              <a:t> console.log(</a:t>
            </a:r>
            <a:r>
              <a:rPr lang="es-CL" dirty="0" err="1"/>
              <a:t>players.get</a:t>
            </a:r>
            <a:r>
              <a:rPr lang="es-CL" dirty="0"/>
              <a:t>(player2)); </a:t>
            </a:r>
          </a:p>
          <a:p>
            <a:r>
              <a:rPr lang="es-CL" dirty="0"/>
              <a:t> </a:t>
            </a:r>
          </a:p>
          <a:p>
            <a:r>
              <a:rPr lang="es-CL" dirty="0"/>
              <a:t> // Super Mario! </a:t>
            </a:r>
          </a:p>
          <a:p>
            <a:r>
              <a:rPr lang="es-CL" dirty="0"/>
              <a:t> // Increíble Luigi! </a:t>
            </a:r>
          </a:p>
        </p:txBody>
      </p:sp>
      <p:sp>
        <p:nvSpPr>
          <p:cNvPr id="5" name="Rectángulo 4">
            <a:extLst>
              <a:ext uri="{FF2B5EF4-FFF2-40B4-BE49-F238E27FC236}">
                <a16:creationId xmlns:a16="http://schemas.microsoft.com/office/drawing/2014/main" id="{642A355C-8CDD-4D67-BE12-7DACC1A7110F}"/>
              </a:ext>
            </a:extLst>
          </p:cNvPr>
          <p:cNvSpPr/>
          <p:nvPr/>
        </p:nvSpPr>
        <p:spPr>
          <a:xfrm>
            <a:off x="4571999" y="3071090"/>
            <a:ext cx="4069080" cy="3416320"/>
          </a:xfrm>
          <a:prstGeom prst="rect">
            <a:avLst/>
          </a:prstGeom>
        </p:spPr>
        <p:txBody>
          <a:bodyPr wrap="square">
            <a:spAutoFit/>
          </a:bodyPr>
          <a:lstStyle/>
          <a:p>
            <a:pPr algn="just"/>
            <a:r>
              <a:rPr lang="es-CL" dirty="0"/>
              <a:t>Se configuran dos variables, cada una de las cuales contiene un objeto. Se crea un nuevo </a:t>
            </a:r>
            <a:r>
              <a:rPr lang="es-CL" b="1" dirty="0" err="1">
                <a:solidFill>
                  <a:srgbClr val="FF0000"/>
                </a:solidFill>
              </a:rPr>
              <a:t>maps</a:t>
            </a:r>
            <a:r>
              <a:rPr lang="es-CL" dirty="0"/>
              <a:t> y se almacena en la variable </a:t>
            </a:r>
            <a:r>
              <a:rPr lang="es-CL" dirty="0" err="1"/>
              <a:t>players</a:t>
            </a:r>
            <a:r>
              <a:rPr lang="es-CL" dirty="0"/>
              <a:t>. Luego usamos la función </a:t>
            </a:r>
            <a:r>
              <a:rPr lang="es-CL" dirty="0">
                <a:solidFill>
                  <a:srgbClr val="FF0000"/>
                </a:solidFill>
              </a:rPr>
              <a:t>.set()</a:t>
            </a:r>
            <a:r>
              <a:rPr lang="es-CL" dirty="0"/>
              <a:t> para colocar un valor en una clave dada. Tenga en cuenta aquí que colocamos un valor en la clave de player1 y player2. Cuando se lee el valor de cada clave en el </a:t>
            </a:r>
            <a:r>
              <a:rPr lang="es-CL" b="1" dirty="0" err="1">
                <a:solidFill>
                  <a:srgbClr val="FF0000"/>
                </a:solidFill>
              </a:rPr>
              <a:t>maps</a:t>
            </a:r>
            <a:r>
              <a:rPr lang="es-CL" dirty="0"/>
              <a:t> de </a:t>
            </a:r>
            <a:r>
              <a:rPr lang="es-CL" dirty="0" err="1"/>
              <a:t>players</a:t>
            </a:r>
            <a:r>
              <a:rPr lang="es-CL" dirty="0"/>
              <a:t>, se obtiene Super Mario! e Increíble Luigi!. Como podemos ver, en realidad estamos usando un objeto como clave en este </a:t>
            </a:r>
            <a:r>
              <a:rPr lang="es-CL" b="1" dirty="0" err="1">
                <a:solidFill>
                  <a:srgbClr val="FF0000"/>
                </a:solidFill>
              </a:rPr>
              <a:t>maps</a:t>
            </a:r>
            <a:r>
              <a:rPr lang="es-CL" dirty="0"/>
              <a:t>. </a:t>
            </a:r>
          </a:p>
        </p:txBody>
      </p:sp>
    </p:spTree>
    <p:custDataLst>
      <p:tags r:id="rId1"/>
    </p:custDataLst>
    <p:extLst>
      <p:ext uri="{BB962C8B-B14F-4D97-AF65-F5344CB8AC3E}">
        <p14:creationId xmlns:p14="http://schemas.microsoft.com/office/powerpoint/2010/main" val="416844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762000" y="1669938"/>
            <a:ext cx="5029200" cy="646331"/>
          </a:xfrm>
          <a:prstGeom prst="rect">
            <a:avLst/>
          </a:prstGeom>
          <a:noFill/>
        </p:spPr>
        <p:txBody>
          <a:bodyPr wrap="square" rtlCol="0">
            <a:spAutoFit/>
          </a:bodyPr>
          <a:lstStyle/>
          <a:p>
            <a:pPr algn="just"/>
            <a:r>
              <a:rPr lang="es-CL" b="1" dirty="0"/>
              <a:t>Propiedad .</a:t>
            </a:r>
            <a:r>
              <a:rPr lang="es-CL" b="1" dirty="0" err="1"/>
              <a:t>size</a:t>
            </a:r>
            <a:r>
              <a:rPr lang="es-CL" b="1" dirty="0"/>
              <a:t>: </a:t>
            </a:r>
            <a:r>
              <a:rPr lang="es-CL" dirty="0"/>
              <a:t>Permite acceder fácilmente al tamaño de un </a:t>
            </a:r>
            <a:r>
              <a:rPr lang="es-CL" dirty="0" err="1">
                <a:solidFill>
                  <a:srgbClr val="FF0000"/>
                </a:solidFill>
              </a:rPr>
              <a:t>maps</a:t>
            </a:r>
            <a:r>
              <a:rPr lang="es-CL" dirty="0"/>
              <a:t> con la propiedad .</a:t>
            </a:r>
            <a:r>
              <a:rPr lang="es-CL" dirty="0" err="1">
                <a:solidFill>
                  <a:srgbClr val="FF0000"/>
                </a:solidFill>
              </a:rPr>
              <a:t>size</a:t>
            </a:r>
            <a:r>
              <a:rPr lang="es-CL" dirty="0"/>
              <a:t> como tal.</a:t>
            </a: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3" name="Rectángulo 2">
            <a:extLst>
              <a:ext uri="{FF2B5EF4-FFF2-40B4-BE49-F238E27FC236}">
                <a16:creationId xmlns:a16="http://schemas.microsoft.com/office/drawing/2014/main" id="{28445A21-138D-418A-A8CB-AAE7C9344FF0}"/>
              </a:ext>
            </a:extLst>
          </p:cNvPr>
          <p:cNvSpPr/>
          <p:nvPr/>
        </p:nvSpPr>
        <p:spPr>
          <a:xfrm>
            <a:off x="6065520" y="1669938"/>
            <a:ext cx="263652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a:t>console.log(</a:t>
            </a:r>
            <a:r>
              <a:rPr lang="es-CL" dirty="0" err="1"/>
              <a:t>players.size</a:t>
            </a:r>
            <a:r>
              <a:rPr lang="es-CL" dirty="0"/>
              <a:t>); //2 </a:t>
            </a:r>
          </a:p>
        </p:txBody>
      </p:sp>
      <p:sp>
        <p:nvSpPr>
          <p:cNvPr id="6" name="Rectángulo 5">
            <a:extLst>
              <a:ext uri="{FF2B5EF4-FFF2-40B4-BE49-F238E27FC236}">
                <a16:creationId xmlns:a16="http://schemas.microsoft.com/office/drawing/2014/main" id="{78591C57-D8E9-40E9-AADE-D277C54FAF17}"/>
              </a:ext>
            </a:extLst>
          </p:cNvPr>
          <p:cNvSpPr/>
          <p:nvPr/>
        </p:nvSpPr>
        <p:spPr>
          <a:xfrm>
            <a:off x="762000" y="2686418"/>
            <a:ext cx="5029200" cy="1200329"/>
          </a:xfrm>
          <a:prstGeom prst="rect">
            <a:avLst/>
          </a:prstGeom>
        </p:spPr>
        <p:txBody>
          <a:bodyPr wrap="square">
            <a:spAutoFit/>
          </a:bodyPr>
          <a:lstStyle/>
          <a:p>
            <a:pPr algn="just"/>
            <a:r>
              <a:rPr lang="es-CL" b="1" dirty="0"/>
              <a:t>Función .</a:t>
            </a:r>
            <a:r>
              <a:rPr lang="es-CL" b="1" dirty="0" err="1"/>
              <a:t>delete</a:t>
            </a:r>
            <a:r>
              <a:rPr lang="es-CL" b="1" dirty="0"/>
              <a:t>():</a:t>
            </a:r>
            <a:r>
              <a:rPr lang="es-CL" dirty="0"/>
              <a:t>  Hacemos uso de la función .</a:t>
            </a:r>
            <a:r>
              <a:rPr lang="es-CL" dirty="0" err="1">
                <a:solidFill>
                  <a:srgbClr val="FF0000"/>
                </a:solidFill>
              </a:rPr>
              <a:t>delete</a:t>
            </a:r>
            <a:r>
              <a:rPr lang="es-CL" dirty="0"/>
              <a:t>() si necesita eliminar un valor del </a:t>
            </a:r>
            <a:r>
              <a:rPr lang="es-CL" dirty="0" err="1">
                <a:solidFill>
                  <a:srgbClr val="FF0000"/>
                </a:solidFill>
              </a:rPr>
              <a:t>maps</a:t>
            </a:r>
            <a:r>
              <a:rPr lang="es-CL" dirty="0"/>
              <a:t>. Se pasa el objeto, que es la clave, a la función de eliminación para eliminarlo.</a:t>
            </a:r>
          </a:p>
        </p:txBody>
      </p:sp>
      <p:sp>
        <p:nvSpPr>
          <p:cNvPr id="7" name="Rectángulo 6">
            <a:extLst>
              <a:ext uri="{FF2B5EF4-FFF2-40B4-BE49-F238E27FC236}">
                <a16:creationId xmlns:a16="http://schemas.microsoft.com/office/drawing/2014/main" id="{DAA72BA3-576A-45F8-9111-93A6568FF20D}"/>
              </a:ext>
            </a:extLst>
          </p:cNvPr>
          <p:cNvSpPr/>
          <p:nvPr/>
        </p:nvSpPr>
        <p:spPr>
          <a:xfrm>
            <a:off x="6065520" y="2686418"/>
            <a:ext cx="263652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players.delete</a:t>
            </a:r>
            <a:r>
              <a:rPr lang="es-CL" dirty="0"/>
              <a:t>(player1); </a:t>
            </a:r>
          </a:p>
          <a:p>
            <a:r>
              <a:rPr lang="es-CL" dirty="0"/>
              <a:t>console.log(</a:t>
            </a:r>
            <a:r>
              <a:rPr lang="es-CL" dirty="0" err="1"/>
              <a:t>players.size</a:t>
            </a:r>
            <a:r>
              <a:rPr lang="es-CL" dirty="0"/>
              <a:t>); </a:t>
            </a:r>
          </a:p>
          <a:p>
            <a:r>
              <a:rPr lang="es-CL" dirty="0"/>
              <a:t>// 1</a:t>
            </a:r>
          </a:p>
        </p:txBody>
      </p:sp>
      <p:sp>
        <p:nvSpPr>
          <p:cNvPr id="8" name="Rectángulo 7">
            <a:extLst>
              <a:ext uri="{FF2B5EF4-FFF2-40B4-BE49-F238E27FC236}">
                <a16:creationId xmlns:a16="http://schemas.microsoft.com/office/drawing/2014/main" id="{BED0D271-67CA-4973-A40D-0B25A8982E5C}"/>
              </a:ext>
            </a:extLst>
          </p:cNvPr>
          <p:cNvSpPr/>
          <p:nvPr/>
        </p:nvSpPr>
        <p:spPr>
          <a:xfrm>
            <a:off x="762000" y="4252431"/>
            <a:ext cx="5029200" cy="646331"/>
          </a:xfrm>
          <a:prstGeom prst="rect">
            <a:avLst/>
          </a:prstGeom>
        </p:spPr>
        <p:txBody>
          <a:bodyPr wrap="square">
            <a:spAutoFit/>
          </a:bodyPr>
          <a:lstStyle/>
          <a:p>
            <a:pPr algn="just"/>
            <a:r>
              <a:rPr lang="es-CL" b="1" dirty="0"/>
              <a:t>Función .</a:t>
            </a:r>
            <a:r>
              <a:rPr lang="es-CL" b="1" dirty="0" err="1"/>
              <a:t>clear</a:t>
            </a:r>
            <a:r>
              <a:rPr lang="es-CL" b="1" dirty="0"/>
              <a:t>():</a:t>
            </a:r>
            <a:r>
              <a:rPr lang="es-CL" dirty="0"/>
              <a:t>  Para vaciar o borrar su </a:t>
            </a:r>
            <a:r>
              <a:rPr lang="es-CL" dirty="0" err="1">
                <a:solidFill>
                  <a:srgbClr val="FF0000"/>
                </a:solidFill>
              </a:rPr>
              <a:t>maps</a:t>
            </a:r>
            <a:r>
              <a:rPr lang="es-CL" dirty="0"/>
              <a:t>, simplemente use la función </a:t>
            </a:r>
            <a:r>
              <a:rPr lang="es-CL" dirty="0">
                <a:solidFill>
                  <a:srgbClr val="FF0000"/>
                </a:solidFill>
              </a:rPr>
              <a:t>.</a:t>
            </a:r>
            <a:r>
              <a:rPr lang="es-CL" dirty="0" err="1">
                <a:solidFill>
                  <a:srgbClr val="FF0000"/>
                </a:solidFill>
              </a:rPr>
              <a:t>clear</a:t>
            </a:r>
            <a:r>
              <a:rPr lang="es-CL" dirty="0">
                <a:solidFill>
                  <a:srgbClr val="FF0000"/>
                </a:solidFill>
              </a:rPr>
              <a:t>()</a:t>
            </a:r>
            <a:r>
              <a:rPr lang="es-CL" dirty="0"/>
              <a:t> de esta manera.</a:t>
            </a:r>
          </a:p>
        </p:txBody>
      </p:sp>
      <p:sp>
        <p:nvSpPr>
          <p:cNvPr id="9" name="Rectángulo 8">
            <a:extLst>
              <a:ext uri="{FF2B5EF4-FFF2-40B4-BE49-F238E27FC236}">
                <a16:creationId xmlns:a16="http://schemas.microsoft.com/office/drawing/2014/main" id="{18C063BD-329E-4421-B777-43093D66C468}"/>
              </a:ext>
            </a:extLst>
          </p:cNvPr>
          <p:cNvSpPr/>
          <p:nvPr/>
        </p:nvSpPr>
        <p:spPr>
          <a:xfrm>
            <a:off x="6065520" y="4258893"/>
            <a:ext cx="251877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players.clear</a:t>
            </a:r>
            <a:r>
              <a:rPr lang="es-CL" dirty="0"/>
              <a:t>(); </a:t>
            </a:r>
          </a:p>
          <a:p>
            <a:r>
              <a:rPr lang="es-CL" dirty="0"/>
              <a:t>console.log(</a:t>
            </a:r>
            <a:r>
              <a:rPr lang="es-CL" dirty="0" err="1"/>
              <a:t>players.size</a:t>
            </a:r>
            <a:r>
              <a:rPr lang="es-CL" dirty="0"/>
              <a:t>); </a:t>
            </a:r>
          </a:p>
          <a:p>
            <a:r>
              <a:rPr lang="es-CL" dirty="0"/>
              <a:t> // 0 </a:t>
            </a:r>
          </a:p>
        </p:txBody>
      </p:sp>
    </p:spTree>
    <p:custDataLst>
      <p:tags r:id="rId1"/>
    </p:custDataLst>
    <p:extLst>
      <p:ext uri="{BB962C8B-B14F-4D97-AF65-F5344CB8AC3E}">
        <p14:creationId xmlns:p14="http://schemas.microsoft.com/office/powerpoint/2010/main" val="32119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914399" y="1400118"/>
            <a:ext cx="7240249" cy="923330"/>
          </a:xfrm>
          <a:prstGeom prst="rect">
            <a:avLst/>
          </a:prstGeom>
          <a:noFill/>
        </p:spPr>
        <p:txBody>
          <a:bodyPr wrap="square" rtlCol="0">
            <a:spAutoFit/>
          </a:bodyPr>
          <a:lstStyle/>
          <a:p>
            <a:pPr algn="just"/>
            <a:r>
              <a:rPr lang="es-CL" b="1" dirty="0"/>
              <a:t>Iterar un </a:t>
            </a:r>
            <a:r>
              <a:rPr lang="es-CL" b="1" dirty="0" err="1"/>
              <a:t>maps</a:t>
            </a:r>
            <a:r>
              <a:rPr lang="es-CL" b="1" dirty="0"/>
              <a:t>:</a:t>
            </a:r>
            <a:r>
              <a:rPr lang="es-CL" dirty="0"/>
              <a:t> Se</a:t>
            </a:r>
            <a:r>
              <a:rPr lang="es-CL" b="1" dirty="0"/>
              <a:t> </a:t>
            </a:r>
            <a:r>
              <a:rPr lang="es-CL" dirty="0"/>
              <a:t>puede iterar un </a:t>
            </a:r>
            <a:r>
              <a:rPr lang="es-CL" dirty="0" err="1"/>
              <a:t>maps</a:t>
            </a:r>
            <a:r>
              <a:rPr lang="es-CL" dirty="0"/>
              <a:t> utilizando </a:t>
            </a:r>
            <a:r>
              <a:rPr lang="es-CL" dirty="0" err="1"/>
              <a:t>forEach</a:t>
            </a:r>
            <a:r>
              <a:rPr lang="es-CL" dirty="0"/>
              <a:t>(). La llamada recibe tres argumentos: el valor, la clave y el mapa que estamos utilizando.</a:t>
            </a:r>
          </a:p>
          <a:p>
            <a:pPr algn="just"/>
            <a:r>
              <a:rPr lang="es-CL" dirty="0"/>
              <a:t>Ejemplo:</a:t>
            </a: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2" name="Rectángulo 1">
            <a:extLst>
              <a:ext uri="{FF2B5EF4-FFF2-40B4-BE49-F238E27FC236}">
                <a16:creationId xmlns:a16="http://schemas.microsoft.com/office/drawing/2014/main" id="{F0978382-92D2-48B7-861A-F1AB7A65567D}"/>
              </a:ext>
            </a:extLst>
          </p:cNvPr>
          <p:cNvSpPr/>
          <p:nvPr/>
        </p:nvSpPr>
        <p:spPr>
          <a:xfrm>
            <a:off x="914398" y="2632351"/>
            <a:ext cx="7240249"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const</a:t>
            </a:r>
            <a:r>
              <a:rPr lang="es-CL" dirty="0"/>
              <a:t> </a:t>
            </a:r>
            <a:r>
              <a:rPr lang="es-CL" dirty="0" err="1"/>
              <a:t>map</a:t>
            </a:r>
            <a:r>
              <a:rPr lang="es-CL" dirty="0"/>
              <a:t> = new </a:t>
            </a:r>
            <a:r>
              <a:rPr lang="es-CL" dirty="0" err="1"/>
              <a:t>Map</a:t>
            </a:r>
            <a:r>
              <a:rPr lang="es-CL" dirty="0"/>
              <a:t>([[5, 42], ["</a:t>
            </a:r>
            <a:r>
              <a:rPr lang="es-CL" dirty="0" err="1"/>
              <a:t>name</a:t>
            </a:r>
            <a:r>
              <a:rPr lang="es-CL" dirty="0"/>
              <a:t>", "Paul"], ["</a:t>
            </a:r>
            <a:r>
              <a:rPr lang="es-CL" dirty="0" err="1"/>
              <a:t>age</a:t>
            </a:r>
            <a:r>
              <a:rPr lang="es-CL" dirty="0"/>
              <a:t>", 45]])</a:t>
            </a:r>
          </a:p>
          <a:p>
            <a:endParaRPr lang="es-CL" dirty="0"/>
          </a:p>
          <a:p>
            <a:r>
              <a:rPr lang="es-CL" dirty="0" err="1"/>
              <a:t>map.forEach</a:t>
            </a:r>
            <a:r>
              <a:rPr lang="es-CL" dirty="0"/>
              <a:t>((</a:t>
            </a:r>
            <a:r>
              <a:rPr lang="es-CL" dirty="0" err="1"/>
              <a:t>value</a:t>
            </a:r>
            <a:r>
              <a:rPr lang="es-CL" dirty="0"/>
              <a:t>, </a:t>
            </a:r>
            <a:r>
              <a:rPr lang="es-CL" dirty="0" err="1"/>
              <a:t>key</a:t>
            </a:r>
            <a:r>
              <a:rPr lang="es-CL" dirty="0"/>
              <a:t>, </a:t>
            </a:r>
            <a:r>
              <a:rPr lang="es-CL" dirty="0" err="1"/>
              <a:t>thisMap</a:t>
            </a:r>
            <a:r>
              <a:rPr lang="es-CL" dirty="0"/>
              <a:t>) =&gt; {</a:t>
            </a:r>
          </a:p>
          <a:p>
            <a:r>
              <a:rPr lang="es-CL" dirty="0"/>
              <a:t>    console.log(`${</a:t>
            </a:r>
            <a:r>
              <a:rPr lang="es-CL" dirty="0" err="1"/>
              <a:t>key</a:t>
            </a:r>
            <a:r>
              <a:rPr lang="es-CL" dirty="0"/>
              <a:t>} =&gt; ${</a:t>
            </a:r>
            <a:r>
              <a:rPr lang="es-CL" dirty="0" err="1"/>
              <a:t>value</a:t>
            </a:r>
            <a:r>
              <a:rPr lang="es-CL" dirty="0"/>
              <a:t>}`)</a:t>
            </a:r>
          </a:p>
          <a:p>
            <a:r>
              <a:rPr lang="es-CL" dirty="0"/>
              <a:t>    console.log(</a:t>
            </a:r>
            <a:r>
              <a:rPr lang="es-CL" dirty="0" err="1"/>
              <a:t>thisMap</a:t>
            </a:r>
            <a:r>
              <a:rPr lang="es-CL" dirty="0"/>
              <a:t> === </a:t>
            </a:r>
            <a:r>
              <a:rPr lang="es-CL" dirty="0" err="1"/>
              <a:t>map</a:t>
            </a:r>
            <a:r>
              <a:rPr lang="es-CL" dirty="0"/>
              <a:t>)</a:t>
            </a:r>
          </a:p>
          <a:p>
            <a:r>
              <a:rPr lang="es-CL" dirty="0"/>
              <a:t>})</a:t>
            </a:r>
          </a:p>
          <a:p>
            <a:r>
              <a:rPr lang="es-CL" dirty="0"/>
              <a:t>//5 =&gt; 42</a:t>
            </a:r>
          </a:p>
          <a:p>
            <a:r>
              <a:rPr lang="es-CL" dirty="0"/>
              <a:t>//true</a:t>
            </a:r>
          </a:p>
          <a:p>
            <a:endParaRPr lang="es-CL" dirty="0"/>
          </a:p>
          <a:p>
            <a:r>
              <a:rPr lang="es-CL" dirty="0"/>
              <a:t>//</a:t>
            </a:r>
            <a:r>
              <a:rPr lang="es-CL" dirty="0" err="1"/>
              <a:t>name</a:t>
            </a:r>
            <a:r>
              <a:rPr lang="es-CL" dirty="0"/>
              <a:t> =&gt; Paul</a:t>
            </a:r>
          </a:p>
          <a:p>
            <a:r>
              <a:rPr lang="es-CL" dirty="0"/>
              <a:t>//true</a:t>
            </a:r>
          </a:p>
          <a:p>
            <a:endParaRPr lang="es-CL" dirty="0"/>
          </a:p>
          <a:p>
            <a:r>
              <a:rPr lang="es-CL" dirty="0"/>
              <a:t>//</a:t>
            </a:r>
            <a:r>
              <a:rPr lang="es-CL" dirty="0" err="1"/>
              <a:t>age</a:t>
            </a:r>
            <a:r>
              <a:rPr lang="es-CL" dirty="0"/>
              <a:t> =&gt; 45</a:t>
            </a:r>
          </a:p>
          <a:p>
            <a:r>
              <a:rPr lang="es-CL" dirty="0"/>
              <a:t>//true</a:t>
            </a:r>
          </a:p>
        </p:txBody>
      </p:sp>
    </p:spTree>
    <p:custDataLst>
      <p:tags r:id="rId1"/>
    </p:custDataLst>
    <p:extLst>
      <p:ext uri="{BB962C8B-B14F-4D97-AF65-F5344CB8AC3E}">
        <p14:creationId xmlns:p14="http://schemas.microsoft.com/office/powerpoint/2010/main" val="195522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304799" y="1458972"/>
            <a:ext cx="8458201" cy="2308324"/>
          </a:xfrm>
          <a:prstGeom prst="rect">
            <a:avLst/>
          </a:prstGeom>
          <a:noFill/>
        </p:spPr>
        <p:txBody>
          <a:bodyPr wrap="square" rtlCol="0">
            <a:spAutoFit/>
          </a:bodyPr>
          <a:lstStyle/>
          <a:p>
            <a:pPr algn="just"/>
            <a:r>
              <a:rPr lang="es-CL" b="1" dirty="0"/>
              <a:t>Iteradores: </a:t>
            </a:r>
            <a:r>
              <a:rPr lang="es-CL" dirty="0"/>
              <a:t>Un objeto es un iterador cuando sabe cómo acceder a los elementos de una colección uno a la vez, mientras mantiene un registro de su posición actual en dicha secuencia. En JavaScript un iterador es un objeto que tiene un método </a:t>
            </a:r>
            <a:r>
              <a:rPr lang="es-CL" dirty="0" err="1">
                <a:solidFill>
                  <a:srgbClr val="FF0000"/>
                </a:solidFill>
              </a:rPr>
              <a:t>next</a:t>
            </a:r>
            <a:r>
              <a:rPr lang="es-CL" dirty="0">
                <a:solidFill>
                  <a:srgbClr val="FF0000"/>
                </a:solidFill>
              </a:rPr>
              <a:t>() </a:t>
            </a:r>
            <a:r>
              <a:rPr lang="es-CL" dirty="0"/>
              <a:t>el cual devuelve el siguiente elemento en una secuencia. Este método devuelve un objeto con dos propiedades: </a:t>
            </a:r>
            <a:r>
              <a:rPr lang="es-CL" dirty="0">
                <a:solidFill>
                  <a:srgbClr val="FF0000"/>
                </a:solidFill>
              </a:rPr>
              <a:t>done</a:t>
            </a:r>
            <a:r>
              <a:rPr lang="es-CL" dirty="0"/>
              <a:t> y </a:t>
            </a:r>
            <a:r>
              <a:rPr lang="es-CL" dirty="0" err="1">
                <a:solidFill>
                  <a:srgbClr val="FF0000"/>
                </a:solidFill>
              </a:rPr>
              <a:t>value</a:t>
            </a:r>
            <a:r>
              <a:rPr lang="es-CL" dirty="0"/>
              <a:t>.</a:t>
            </a:r>
          </a:p>
          <a:p>
            <a:pPr algn="just"/>
            <a:r>
              <a:rPr lang="es-CL" dirty="0"/>
              <a:t>Un iterador se considera ya terminado/finalizado cuando la invocación de </a:t>
            </a:r>
            <a:r>
              <a:rPr lang="es-CL" dirty="0" err="1">
                <a:solidFill>
                  <a:srgbClr val="FF0000"/>
                </a:solidFill>
              </a:rPr>
              <a:t>next</a:t>
            </a:r>
            <a:r>
              <a:rPr lang="es-CL" dirty="0">
                <a:solidFill>
                  <a:srgbClr val="FF0000"/>
                </a:solidFill>
              </a:rPr>
              <a:t>() </a:t>
            </a:r>
            <a:r>
              <a:rPr lang="es-CL" dirty="0"/>
              <a:t>regresa un objeto donde la propiedad </a:t>
            </a:r>
            <a:r>
              <a:rPr lang="es-CL" dirty="0">
                <a:solidFill>
                  <a:srgbClr val="FF0000"/>
                </a:solidFill>
              </a:rPr>
              <a:t>done</a:t>
            </a:r>
            <a:r>
              <a:rPr lang="es-CL" dirty="0"/>
              <a:t> es verdadero. Una vez creado, un objeto iterador puede utilizarse explícitamente llamando repetidamente al método  </a:t>
            </a:r>
            <a:r>
              <a:rPr lang="es-CL" dirty="0" err="1">
                <a:solidFill>
                  <a:srgbClr val="FF0000"/>
                </a:solidFill>
              </a:rPr>
              <a:t>next</a:t>
            </a:r>
            <a:r>
              <a:rPr lang="es-CL" dirty="0">
                <a:solidFill>
                  <a:srgbClr val="FF0000"/>
                </a:solidFill>
              </a:rPr>
              <a:t>()</a:t>
            </a: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5" name="Rectángulo 4">
            <a:extLst>
              <a:ext uri="{FF2B5EF4-FFF2-40B4-BE49-F238E27FC236}">
                <a16:creationId xmlns:a16="http://schemas.microsoft.com/office/drawing/2014/main" id="{8ADFAABE-D0AF-41CD-BBBC-A53CF72522BD}"/>
              </a:ext>
            </a:extLst>
          </p:cNvPr>
          <p:cNvSpPr/>
          <p:nvPr/>
        </p:nvSpPr>
        <p:spPr>
          <a:xfrm>
            <a:off x="381000" y="3918045"/>
            <a:ext cx="4815840"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err="1"/>
              <a:t>function</a:t>
            </a:r>
            <a:r>
              <a:rPr lang="es-CL" sz="1600" dirty="0"/>
              <a:t> </a:t>
            </a:r>
            <a:r>
              <a:rPr lang="es-CL" sz="1600" b="1" dirty="0" err="1">
                <a:solidFill>
                  <a:srgbClr val="0070C0"/>
                </a:solidFill>
              </a:rPr>
              <a:t>crearIterador</a:t>
            </a:r>
            <a:r>
              <a:rPr lang="es-CL" sz="1600" dirty="0"/>
              <a:t>(arreglo){</a:t>
            </a:r>
          </a:p>
          <a:p>
            <a:r>
              <a:rPr lang="es-CL" sz="1600" dirty="0"/>
              <a:t>    </a:t>
            </a:r>
            <a:r>
              <a:rPr lang="es-CL" sz="1600" dirty="0" err="1"/>
              <a:t>var</a:t>
            </a:r>
            <a:r>
              <a:rPr lang="es-CL" sz="1600" dirty="0"/>
              <a:t> </a:t>
            </a:r>
            <a:r>
              <a:rPr lang="es-CL" sz="1600" dirty="0" err="1"/>
              <a:t>siguienteIndice</a:t>
            </a:r>
            <a:r>
              <a:rPr lang="es-CL" sz="1600" dirty="0"/>
              <a:t> = 0;</a:t>
            </a:r>
          </a:p>
          <a:p>
            <a:r>
              <a:rPr lang="es-CL" sz="1600" dirty="0"/>
              <a:t>    </a:t>
            </a:r>
          </a:p>
          <a:p>
            <a:r>
              <a:rPr lang="es-CL" sz="1600" dirty="0"/>
              <a:t>    </a:t>
            </a:r>
            <a:r>
              <a:rPr lang="es-CL" sz="1600" dirty="0" err="1"/>
              <a:t>return</a:t>
            </a:r>
            <a:r>
              <a:rPr lang="es-CL" sz="1600" dirty="0"/>
              <a:t> {</a:t>
            </a:r>
          </a:p>
          <a:p>
            <a:r>
              <a:rPr lang="es-CL" sz="1600" dirty="0"/>
              <a:t>       </a:t>
            </a:r>
            <a:r>
              <a:rPr lang="es-CL" sz="1600" dirty="0" err="1"/>
              <a:t>next</a:t>
            </a:r>
            <a:r>
              <a:rPr lang="es-CL" sz="1600" dirty="0"/>
              <a:t>: </a:t>
            </a:r>
            <a:r>
              <a:rPr lang="es-CL" sz="1600" dirty="0" err="1"/>
              <a:t>function</a:t>
            </a:r>
            <a:r>
              <a:rPr lang="es-CL" sz="1600" dirty="0"/>
              <a:t>(){</a:t>
            </a:r>
          </a:p>
          <a:p>
            <a:r>
              <a:rPr lang="es-CL" sz="1600" dirty="0"/>
              <a:t>           </a:t>
            </a:r>
            <a:r>
              <a:rPr lang="es-CL" sz="1600" dirty="0" err="1"/>
              <a:t>return</a:t>
            </a:r>
            <a:r>
              <a:rPr lang="es-CL" sz="1600" dirty="0"/>
              <a:t> </a:t>
            </a:r>
            <a:r>
              <a:rPr lang="es-CL" sz="1600" dirty="0" err="1"/>
              <a:t>siguienteIndice</a:t>
            </a:r>
            <a:r>
              <a:rPr lang="es-CL" sz="1600" dirty="0"/>
              <a:t> &lt; </a:t>
            </a:r>
            <a:r>
              <a:rPr lang="es-CL" sz="1600" dirty="0" err="1"/>
              <a:t>arreglo.length</a:t>
            </a:r>
            <a:r>
              <a:rPr lang="es-CL" sz="1600" dirty="0"/>
              <a:t> ?</a:t>
            </a:r>
          </a:p>
          <a:p>
            <a:r>
              <a:rPr lang="es-CL" sz="1600" dirty="0"/>
              <a:t>               {</a:t>
            </a:r>
            <a:r>
              <a:rPr lang="es-CL" sz="1600" dirty="0" err="1"/>
              <a:t>value</a:t>
            </a:r>
            <a:r>
              <a:rPr lang="es-CL" sz="1600" dirty="0"/>
              <a:t>: arreglo[</a:t>
            </a:r>
            <a:r>
              <a:rPr lang="es-CL" sz="1600" dirty="0" err="1"/>
              <a:t>siguienteIndice</a:t>
            </a:r>
            <a:r>
              <a:rPr lang="es-CL" sz="1600" dirty="0"/>
              <a:t>++], done: false} : </a:t>
            </a:r>
          </a:p>
          <a:p>
            <a:r>
              <a:rPr lang="es-CL" sz="1600" dirty="0"/>
              <a:t>	     {done: true};</a:t>
            </a:r>
          </a:p>
          <a:p>
            <a:r>
              <a:rPr lang="es-CL" sz="1600" dirty="0"/>
              <a:t>       }</a:t>
            </a:r>
          </a:p>
          <a:p>
            <a:r>
              <a:rPr lang="es-CL" sz="1600" dirty="0"/>
              <a:t>    }</a:t>
            </a:r>
          </a:p>
          <a:p>
            <a:r>
              <a:rPr lang="es-CL" sz="1600" dirty="0"/>
              <a:t>}</a:t>
            </a:r>
          </a:p>
        </p:txBody>
      </p:sp>
      <p:sp>
        <p:nvSpPr>
          <p:cNvPr id="6" name="Rectángulo 5">
            <a:extLst>
              <a:ext uri="{FF2B5EF4-FFF2-40B4-BE49-F238E27FC236}">
                <a16:creationId xmlns:a16="http://schemas.microsoft.com/office/drawing/2014/main" id="{D67F99F1-7BFC-4A21-B92F-08A87AAC351C}"/>
              </a:ext>
            </a:extLst>
          </p:cNvPr>
          <p:cNvSpPr/>
          <p:nvPr/>
        </p:nvSpPr>
        <p:spPr>
          <a:xfrm>
            <a:off x="5516880" y="5399028"/>
            <a:ext cx="313944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err="1"/>
              <a:t>var</a:t>
            </a:r>
            <a:r>
              <a:rPr lang="es-CL" sz="1600" dirty="0"/>
              <a:t> </a:t>
            </a:r>
            <a:r>
              <a:rPr lang="es-CL" sz="1600" dirty="0" err="1"/>
              <a:t>it</a:t>
            </a:r>
            <a:r>
              <a:rPr lang="es-CL" sz="1600" dirty="0"/>
              <a:t> = </a:t>
            </a:r>
            <a:r>
              <a:rPr lang="es-CL" sz="1600" b="1" dirty="0" err="1">
                <a:solidFill>
                  <a:srgbClr val="0070C0"/>
                </a:solidFill>
              </a:rPr>
              <a:t>crearIterador</a:t>
            </a:r>
            <a:r>
              <a:rPr lang="es-CL" sz="1600" dirty="0"/>
              <a:t>(['yo', 'ya’]);</a:t>
            </a:r>
          </a:p>
          <a:p>
            <a:endParaRPr lang="es-CL" sz="1600" dirty="0"/>
          </a:p>
          <a:p>
            <a:r>
              <a:rPr lang="es-CL" sz="1600" dirty="0"/>
              <a:t>console.log(</a:t>
            </a:r>
            <a:r>
              <a:rPr lang="es-CL" sz="1600" dirty="0" err="1"/>
              <a:t>it.next</a:t>
            </a:r>
            <a:r>
              <a:rPr lang="es-CL" sz="1600" dirty="0"/>
              <a:t>().</a:t>
            </a:r>
            <a:r>
              <a:rPr lang="es-CL" sz="1600" dirty="0" err="1"/>
              <a:t>value</a:t>
            </a:r>
            <a:r>
              <a:rPr lang="es-CL" sz="1600" dirty="0"/>
              <a:t>); // 'yo'</a:t>
            </a:r>
          </a:p>
          <a:p>
            <a:r>
              <a:rPr lang="es-CL" sz="1600" dirty="0"/>
              <a:t>console.log(</a:t>
            </a:r>
            <a:r>
              <a:rPr lang="es-CL" sz="1600" dirty="0" err="1"/>
              <a:t>it.next</a:t>
            </a:r>
            <a:r>
              <a:rPr lang="es-CL" sz="1600" dirty="0"/>
              <a:t>().</a:t>
            </a:r>
            <a:r>
              <a:rPr lang="es-CL" sz="1600" dirty="0" err="1"/>
              <a:t>value</a:t>
            </a:r>
            <a:r>
              <a:rPr lang="es-CL" sz="1600" dirty="0"/>
              <a:t>); // 'ya'</a:t>
            </a:r>
          </a:p>
          <a:p>
            <a:r>
              <a:rPr lang="es-CL" sz="1600" dirty="0"/>
              <a:t>console.log(</a:t>
            </a:r>
            <a:r>
              <a:rPr lang="es-CL" sz="1600" dirty="0" err="1"/>
              <a:t>it.next</a:t>
            </a:r>
            <a:r>
              <a:rPr lang="es-CL" sz="1600" dirty="0"/>
              <a:t>().done);  // true</a:t>
            </a:r>
          </a:p>
        </p:txBody>
      </p:sp>
      <p:sp>
        <p:nvSpPr>
          <p:cNvPr id="8" name="Rectángulo 7">
            <a:extLst>
              <a:ext uri="{FF2B5EF4-FFF2-40B4-BE49-F238E27FC236}">
                <a16:creationId xmlns:a16="http://schemas.microsoft.com/office/drawing/2014/main" id="{D409446A-1BD1-4E45-95CB-4BAE1280524A}"/>
              </a:ext>
            </a:extLst>
          </p:cNvPr>
          <p:cNvSpPr/>
          <p:nvPr/>
        </p:nvSpPr>
        <p:spPr>
          <a:xfrm>
            <a:off x="5440680" y="4050764"/>
            <a:ext cx="3215640" cy="1200329"/>
          </a:xfrm>
          <a:prstGeom prst="rect">
            <a:avLst/>
          </a:prstGeom>
        </p:spPr>
        <p:txBody>
          <a:bodyPr wrap="square">
            <a:spAutoFit/>
          </a:bodyPr>
          <a:lstStyle/>
          <a:p>
            <a:pPr algn="just"/>
            <a:r>
              <a:rPr lang="es-CL" dirty="0"/>
              <a:t>Una vez inicializado, se puede invocar al método </a:t>
            </a:r>
            <a:r>
              <a:rPr lang="es-CL" dirty="0">
                <a:solidFill>
                  <a:srgbClr val="FF0000"/>
                </a:solidFill>
              </a:rPr>
              <a:t>next() </a:t>
            </a:r>
            <a:r>
              <a:rPr lang="es-CL" dirty="0"/>
              <a:t>para acceder a las parejas llave-valor del objeto en cuestión.</a:t>
            </a:r>
          </a:p>
        </p:txBody>
      </p:sp>
    </p:spTree>
    <p:custDataLst>
      <p:tags r:id="rId1"/>
    </p:custDataLst>
    <p:extLst>
      <p:ext uri="{BB962C8B-B14F-4D97-AF65-F5344CB8AC3E}">
        <p14:creationId xmlns:p14="http://schemas.microsoft.com/office/powerpoint/2010/main" val="352962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304799" y="1458972"/>
            <a:ext cx="8458201" cy="1754326"/>
          </a:xfrm>
          <a:prstGeom prst="rect">
            <a:avLst/>
          </a:prstGeom>
          <a:noFill/>
        </p:spPr>
        <p:txBody>
          <a:bodyPr wrap="square" rtlCol="0">
            <a:spAutoFit/>
          </a:bodyPr>
          <a:lstStyle/>
          <a:p>
            <a:pPr algn="just"/>
            <a:r>
              <a:rPr lang="es-CL" b="1" dirty="0"/>
              <a:t>Promesas: </a:t>
            </a:r>
            <a:r>
              <a:rPr lang="es-CL" dirty="0"/>
              <a:t>Una </a:t>
            </a:r>
            <a:r>
              <a:rPr lang="es-CL" dirty="0">
                <a:solidFill>
                  <a:srgbClr val="E00E2C"/>
                </a:solidFill>
              </a:rPr>
              <a:t>promesa</a:t>
            </a:r>
            <a:r>
              <a:rPr lang="es-CL" dirty="0"/>
              <a:t> es algo que pasará en el futuro pero no inmediatamente. Por ejemplo, una imagen que todavía no está cargada, pero cumple todos los requisitos necesarios y que en un futuro lo estará. Si queremos que una parte del código se ejecute solo cuando la imagen esté cargada, podemos utilizar promesas.</a:t>
            </a:r>
          </a:p>
          <a:p>
            <a:pPr algn="just"/>
            <a:r>
              <a:rPr lang="es-CL" dirty="0"/>
              <a:t>Las </a:t>
            </a:r>
            <a:r>
              <a:rPr lang="es-CL" dirty="0">
                <a:solidFill>
                  <a:srgbClr val="E00E2C"/>
                </a:solidFill>
              </a:rPr>
              <a:t>promesas</a:t>
            </a:r>
            <a:r>
              <a:rPr lang="es-CL" dirty="0"/>
              <a:t> de ES6 están soportadas en todos los navegadores modernos, excepto IE y Opera mini. </a:t>
            </a:r>
            <a:r>
              <a:rPr lang="es-CL" dirty="0">
                <a:solidFill>
                  <a:srgbClr val="000000"/>
                </a:solidFill>
                <a:latin typeface="Quattrocento Sans"/>
              </a:rPr>
              <a:t>Ejemplo, un precargador ( </a:t>
            </a:r>
            <a:r>
              <a:rPr lang="es-CL" i="1" dirty="0">
                <a:solidFill>
                  <a:srgbClr val="000000"/>
                </a:solidFill>
                <a:latin typeface="Georgia" panose="02040502050405020303" pitchFamily="18" charset="0"/>
              </a:rPr>
              <a:t>preloader</a:t>
            </a:r>
            <a:r>
              <a:rPr lang="es-CL" dirty="0">
                <a:solidFill>
                  <a:srgbClr val="000000"/>
                </a:solidFill>
                <a:latin typeface="Quattrocento Sans"/>
              </a:rPr>
              <a:t> ) de imágenes:</a:t>
            </a:r>
            <a:endParaRPr lang="es-CL" dirty="0">
              <a:solidFill>
                <a:srgbClr val="FF0000"/>
              </a:solidFill>
            </a:endParaRP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5" name="Rectángulo 4">
            <a:extLst>
              <a:ext uri="{FF2B5EF4-FFF2-40B4-BE49-F238E27FC236}">
                <a16:creationId xmlns:a16="http://schemas.microsoft.com/office/drawing/2014/main" id="{D1666C8C-DDF0-402B-BE1B-8FCBA3612F79}"/>
              </a:ext>
            </a:extLst>
          </p:cNvPr>
          <p:cNvSpPr/>
          <p:nvPr/>
        </p:nvSpPr>
        <p:spPr>
          <a:xfrm>
            <a:off x="144778" y="3342001"/>
            <a:ext cx="8839201"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err="1"/>
              <a:t>function</a:t>
            </a:r>
            <a:r>
              <a:rPr lang="es-CL" sz="1600" dirty="0"/>
              <a:t> </a:t>
            </a:r>
            <a:r>
              <a:rPr lang="es-CL" sz="1600" dirty="0" err="1"/>
              <a:t>cargarImagen</a:t>
            </a:r>
            <a:r>
              <a:rPr lang="es-CL" sz="1600" dirty="0"/>
              <a:t>(</a:t>
            </a:r>
            <a:r>
              <a:rPr lang="es-CL" sz="1600" dirty="0" err="1"/>
              <a:t>url</a:t>
            </a:r>
            <a:r>
              <a:rPr lang="es-CL" sz="1600" dirty="0"/>
              <a:t>) </a:t>
            </a:r>
            <a:r>
              <a:rPr lang="es-CL" sz="1600" dirty="0" smtClean="0"/>
              <a:t>{  </a:t>
            </a:r>
            <a:r>
              <a:rPr lang="es-CL" sz="1600" dirty="0" smtClean="0">
                <a:solidFill>
                  <a:schemeClr val="bg1">
                    <a:lumMod val="65000"/>
                  </a:schemeClr>
                </a:solidFill>
              </a:rPr>
              <a:t>// devuelve un nuevo objeto </a:t>
            </a:r>
            <a:r>
              <a:rPr lang="es-CL" sz="1600" dirty="0" err="1" smtClean="0">
                <a:solidFill>
                  <a:schemeClr val="bg1">
                    <a:lumMod val="65000"/>
                  </a:schemeClr>
                </a:solidFill>
              </a:rPr>
              <a:t>Promise</a:t>
            </a:r>
            <a:endParaRPr lang="es-CL" sz="1600" dirty="0" smtClean="0">
              <a:solidFill>
                <a:schemeClr val="bg1">
                  <a:lumMod val="65000"/>
                </a:schemeClr>
              </a:solidFill>
            </a:endParaRPr>
          </a:p>
          <a:p>
            <a:r>
              <a:rPr lang="es-CL" sz="1600" dirty="0" smtClean="0"/>
              <a:t>      </a:t>
            </a:r>
            <a:r>
              <a:rPr lang="es-CL" sz="1600" dirty="0" err="1" smtClean="0"/>
              <a:t>return</a:t>
            </a:r>
            <a:r>
              <a:rPr lang="es-CL" sz="1600" dirty="0" smtClean="0"/>
              <a:t> new </a:t>
            </a:r>
            <a:r>
              <a:rPr lang="es-CL" sz="1600" dirty="0" err="1" smtClean="0"/>
              <a:t>Promise</a:t>
            </a:r>
            <a:r>
              <a:rPr lang="es-CL" sz="1600" dirty="0" smtClean="0"/>
              <a:t>((cumplida, denegada) =&gt; {</a:t>
            </a:r>
            <a:r>
              <a:rPr lang="es-CL" sz="1600" dirty="0" smtClean="0">
                <a:solidFill>
                  <a:schemeClr val="bg1">
                    <a:lumMod val="65000"/>
                  </a:schemeClr>
                </a:solidFill>
              </a:rPr>
              <a:t>//El código que tiene que ejecutarse asíncronamente:</a:t>
            </a:r>
          </a:p>
          <a:p>
            <a:r>
              <a:rPr lang="es-CL" sz="1600" dirty="0" smtClean="0"/>
              <a:t>      </a:t>
            </a:r>
            <a:r>
              <a:rPr lang="es-CL" sz="1600" dirty="0" err="1"/>
              <a:t>let</a:t>
            </a:r>
            <a:r>
              <a:rPr lang="es-CL" sz="1600" dirty="0"/>
              <a:t> </a:t>
            </a:r>
            <a:r>
              <a:rPr lang="es-CL" sz="1600" dirty="0" err="1"/>
              <a:t>img</a:t>
            </a:r>
            <a:r>
              <a:rPr lang="es-CL" sz="1600" dirty="0"/>
              <a:t> = new </a:t>
            </a:r>
            <a:r>
              <a:rPr lang="es-CL" sz="1600" dirty="0" err="1"/>
              <a:t>Image</a:t>
            </a:r>
            <a:r>
              <a:rPr lang="es-CL" sz="1600" dirty="0"/>
              <a:t>(); </a:t>
            </a:r>
            <a:r>
              <a:rPr lang="es-CL" sz="1600" dirty="0">
                <a:solidFill>
                  <a:schemeClr val="bg1">
                    <a:lumMod val="65000"/>
                  </a:schemeClr>
                </a:solidFill>
              </a:rPr>
              <a:t>// llama la función cumplida() si la promesa está solucionada</a:t>
            </a:r>
          </a:p>
          <a:p>
            <a:r>
              <a:rPr lang="es-CL" sz="1600" dirty="0"/>
              <a:t>      </a:t>
            </a:r>
            <a:r>
              <a:rPr lang="es-CL" sz="1600" dirty="0" err="1"/>
              <a:t>img.onload</a:t>
            </a:r>
            <a:r>
              <a:rPr lang="es-CL" sz="1600" dirty="0"/>
              <a:t> = () =&gt; {</a:t>
            </a:r>
          </a:p>
          <a:p>
            <a:r>
              <a:rPr lang="es-CL" sz="1600" dirty="0"/>
              <a:t>        cumplida(</a:t>
            </a:r>
            <a:r>
              <a:rPr lang="es-CL" sz="1600" dirty="0" err="1"/>
              <a:t>url</a:t>
            </a:r>
            <a:r>
              <a:rPr lang="es-CL" sz="1600" dirty="0" smtClean="0"/>
              <a:t>)</a:t>
            </a:r>
            <a:endParaRPr lang="es-CL" sz="1600" dirty="0"/>
          </a:p>
          <a:p>
            <a:r>
              <a:rPr lang="es-CL" sz="1600" dirty="0"/>
              <a:t>      </a:t>
            </a:r>
            <a:r>
              <a:rPr lang="es-CL" sz="1600" dirty="0" smtClean="0"/>
              <a:t>} </a:t>
            </a:r>
            <a:r>
              <a:rPr lang="es-CL" sz="1600" dirty="0">
                <a:solidFill>
                  <a:schemeClr val="bg1">
                    <a:lumMod val="65000"/>
                  </a:schemeClr>
                </a:solidFill>
              </a:rPr>
              <a:t>// llama la función denegada() en caso de error</a:t>
            </a:r>
          </a:p>
          <a:p>
            <a:r>
              <a:rPr lang="es-CL" sz="1600" dirty="0"/>
              <a:t>        </a:t>
            </a:r>
            <a:r>
              <a:rPr lang="es-CL" sz="1600" dirty="0" err="1"/>
              <a:t>img.onerror</a:t>
            </a:r>
            <a:r>
              <a:rPr lang="es-CL" sz="1600" dirty="0"/>
              <a:t> = () =&gt; {</a:t>
            </a:r>
          </a:p>
          <a:p>
            <a:r>
              <a:rPr lang="es-CL" sz="1600" dirty="0"/>
              <a:t>        </a:t>
            </a:r>
            <a:r>
              <a:rPr lang="es-CL" sz="1600" dirty="0" smtClean="0"/>
              <a:t>	denegada(</a:t>
            </a:r>
            <a:r>
              <a:rPr lang="es-CL" sz="1600" dirty="0" err="1" smtClean="0"/>
              <a:t>url</a:t>
            </a:r>
            <a:r>
              <a:rPr lang="es-CL" sz="1600" dirty="0" smtClean="0"/>
              <a:t>)</a:t>
            </a:r>
            <a:endParaRPr lang="es-CL" sz="1600" dirty="0"/>
          </a:p>
          <a:p>
            <a:r>
              <a:rPr lang="es-CL" sz="1600" dirty="0"/>
              <a:t>      </a:t>
            </a:r>
            <a:r>
              <a:rPr lang="es-CL" sz="1600" dirty="0" smtClean="0"/>
              <a:t>}</a:t>
            </a:r>
            <a:endParaRPr lang="es-CL" sz="1600" dirty="0"/>
          </a:p>
          <a:p>
            <a:r>
              <a:rPr lang="es-CL" sz="1600" dirty="0"/>
              <a:t>      </a:t>
            </a:r>
            <a:r>
              <a:rPr lang="es-CL" sz="1600" dirty="0" smtClean="0"/>
              <a:t>	</a:t>
            </a:r>
            <a:r>
              <a:rPr lang="es-CL" sz="1600" dirty="0" err="1" smtClean="0"/>
              <a:t>img.src</a:t>
            </a:r>
            <a:r>
              <a:rPr lang="es-CL" sz="1600" dirty="0" smtClean="0"/>
              <a:t> </a:t>
            </a:r>
            <a:r>
              <a:rPr lang="es-CL" sz="1600" dirty="0"/>
              <a:t>= </a:t>
            </a:r>
            <a:r>
              <a:rPr lang="es-CL" sz="1600" dirty="0" err="1" smtClean="0"/>
              <a:t>url</a:t>
            </a:r>
            <a:endParaRPr lang="es-CL" sz="1600" dirty="0"/>
          </a:p>
          <a:p>
            <a:r>
              <a:rPr lang="es-CL" sz="1600" dirty="0"/>
              <a:t>    </a:t>
            </a:r>
            <a:r>
              <a:rPr lang="es-CL" sz="1600" dirty="0" smtClean="0"/>
              <a:t>})</a:t>
            </a:r>
            <a:endParaRPr lang="es-CL" sz="1600" dirty="0"/>
          </a:p>
          <a:p>
            <a:r>
              <a:rPr lang="es-CL" sz="1600" dirty="0"/>
              <a:t>  }</a:t>
            </a:r>
          </a:p>
        </p:txBody>
      </p:sp>
    </p:spTree>
    <p:custDataLst>
      <p:tags r:id="rId1"/>
    </p:custDataLst>
    <p:extLst>
      <p:ext uri="{BB962C8B-B14F-4D97-AF65-F5344CB8AC3E}">
        <p14:creationId xmlns:p14="http://schemas.microsoft.com/office/powerpoint/2010/main" val="291490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922019" y="1458972"/>
            <a:ext cx="7658101" cy="2585323"/>
          </a:xfrm>
          <a:prstGeom prst="rect">
            <a:avLst/>
          </a:prstGeom>
          <a:noFill/>
        </p:spPr>
        <p:txBody>
          <a:bodyPr wrap="square" rtlCol="0">
            <a:spAutoFit/>
          </a:bodyPr>
          <a:lstStyle/>
          <a:p>
            <a:pPr algn="just"/>
            <a:r>
              <a:rPr lang="es-CL" b="1" dirty="0"/>
              <a:t>El método </a:t>
            </a:r>
            <a:r>
              <a:rPr lang="es-CL" b="1" dirty="0" err="1"/>
              <a:t>then</a:t>
            </a:r>
            <a:r>
              <a:rPr lang="es-CL" b="1" dirty="0"/>
              <a:t>()</a:t>
            </a:r>
          </a:p>
          <a:p>
            <a:pPr algn="just"/>
            <a:endParaRPr lang="es-CL" dirty="0"/>
          </a:p>
          <a:p>
            <a:pPr algn="just"/>
            <a:r>
              <a:rPr lang="es-CL" dirty="0"/>
              <a:t>Si hay una promesa, entonces el método </a:t>
            </a:r>
            <a:r>
              <a:rPr lang="es-CL" dirty="0">
                <a:solidFill>
                  <a:srgbClr val="FF0000"/>
                </a:solidFill>
              </a:rPr>
              <a:t>then() </a:t>
            </a:r>
            <a:r>
              <a:rPr lang="es-CL" dirty="0"/>
              <a:t>llama una función que contiene lo que queremos que pase en este caso. Si no hay promesa el método </a:t>
            </a:r>
            <a:r>
              <a:rPr lang="es-CL" dirty="0" err="1">
                <a:solidFill>
                  <a:srgbClr val="FF0000"/>
                </a:solidFill>
              </a:rPr>
              <a:t>then</a:t>
            </a:r>
            <a:r>
              <a:rPr lang="es-CL" dirty="0">
                <a:solidFill>
                  <a:srgbClr val="FF0000"/>
                </a:solidFill>
              </a:rPr>
              <a:t>() </a:t>
            </a:r>
            <a:r>
              <a:rPr lang="es-CL" dirty="0"/>
              <a:t>llama otra función con lo que queremos que pase en caso de error. Algo así:</a:t>
            </a:r>
          </a:p>
          <a:p>
            <a:pPr algn="just"/>
            <a:endParaRPr lang="es-CL" dirty="0"/>
          </a:p>
          <a:p>
            <a:pPr algn="just"/>
            <a:r>
              <a:rPr lang="es-CL" dirty="0"/>
              <a:t>		promesa.then(exito,error)</a:t>
            </a:r>
          </a:p>
          <a:p>
            <a:pPr algn="just"/>
            <a:endParaRPr lang="es-CL" dirty="0"/>
          </a:p>
          <a:p>
            <a:pPr algn="just"/>
            <a:r>
              <a:rPr lang="es-CL" dirty="0"/>
              <a:t>Utilizando la función </a:t>
            </a:r>
            <a:r>
              <a:rPr lang="es-CL" b="1" dirty="0" err="1"/>
              <a:t>cargarImagen</a:t>
            </a:r>
            <a:r>
              <a:rPr lang="es-CL" b="1" dirty="0"/>
              <a:t>() </a:t>
            </a:r>
            <a:r>
              <a:rPr lang="es-CL" dirty="0"/>
              <a:t>del ejemplo anterior podemos escribir:</a:t>
            </a: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3" name="Rectángulo 2">
            <a:extLst>
              <a:ext uri="{FF2B5EF4-FFF2-40B4-BE49-F238E27FC236}">
                <a16:creationId xmlns:a16="http://schemas.microsoft.com/office/drawing/2014/main" id="{A94B64B8-41E5-48E8-8867-E818EAA9931E}"/>
              </a:ext>
            </a:extLst>
          </p:cNvPr>
          <p:cNvSpPr/>
          <p:nvPr/>
        </p:nvSpPr>
        <p:spPr>
          <a:xfrm>
            <a:off x="922020" y="4450034"/>
            <a:ext cx="602742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err="1"/>
              <a:t>cargarImagen</a:t>
            </a:r>
            <a:r>
              <a:rPr lang="es-CL" sz="1600" dirty="0"/>
              <a:t>(</a:t>
            </a:r>
            <a:r>
              <a:rPr lang="es-CL" sz="1600" dirty="0" err="1"/>
              <a:t>url</a:t>
            </a:r>
            <a:r>
              <a:rPr lang="es-CL" sz="1600" dirty="0"/>
              <a:t>).</a:t>
            </a:r>
            <a:r>
              <a:rPr lang="es-CL" sz="1600" dirty="0" err="1"/>
              <a:t>then</a:t>
            </a:r>
            <a:r>
              <a:rPr lang="es-CL" sz="1600" dirty="0"/>
              <a:t>(</a:t>
            </a:r>
          </a:p>
          <a:p>
            <a:r>
              <a:rPr lang="es-CL" sz="1600" dirty="0"/>
              <a:t>   </a:t>
            </a:r>
            <a:r>
              <a:rPr lang="es-CL" sz="1600" dirty="0" err="1"/>
              <a:t>url</a:t>
            </a:r>
            <a:r>
              <a:rPr lang="es-CL" sz="1600" dirty="0"/>
              <a:t> =&gt; {</a:t>
            </a:r>
          </a:p>
          <a:p>
            <a:r>
              <a:rPr lang="es-CL" sz="1600" dirty="0"/>
              <a:t>   //si hay éxito haz algo con este </a:t>
            </a:r>
            <a:r>
              <a:rPr lang="es-CL" sz="1600" dirty="0" err="1"/>
              <a:t>url</a:t>
            </a:r>
            <a:endParaRPr lang="es-CL" sz="1600" dirty="0"/>
          </a:p>
          <a:p>
            <a:r>
              <a:rPr lang="es-CL" sz="1600" dirty="0"/>
              <a:t>   </a:t>
            </a:r>
            <a:r>
              <a:rPr lang="es-CL" sz="1600" dirty="0" err="1"/>
              <a:t>contenedor.innerHTML</a:t>
            </a:r>
            <a:r>
              <a:rPr lang="es-CL" sz="1600" dirty="0"/>
              <a:t> = "&lt;</a:t>
            </a:r>
            <a:r>
              <a:rPr lang="es-CL" sz="1600" dirty="0" err="1"/>
              <a:t>img</a:t>
            </a:r>
            <a:r>
              <a:rPr lang="es-CL" sz="1600" dirty="0"/>
              <a:t> </a:t>
            </a:r>
            <a:r>
              <a:rPr lang="es-CL" sz="1600" dirty="0" err="1"/>
              <a:t>src</a:t>
            </a:r>
            <a:r>
              <a:rPr lang="es-CL" sz="1600" dirty="0"/>
              <a:t>="'+</a:t>
            </a:r>
            <a:r>
              <a:rPr lang="es-CL" sz="1600" dirty="0" err="1"/>
              <a:t>url</a:t>
            </a:r>
            <a:r>
              <a:rPr lang="es-CL" sz="1600" dirty="0"/>
              <a:t>+'" </a:t>
            </a:r>
            <a:r>
              <a:rPr lang="es-CL" sz="1600" dirty="0" err="1"/>
              <a:t>alt</a:t>
            </a:r>
            <a:r>
              <a:rPr lang="es-CL" sz="1600" dirty="0"/>
              <a:t> = 'lo que fuera' /&gt;";</a:t>
            </a:r>
          </a:p>
          <a:p>
            <a:r>
              <a:rPr lang="es-CL" sz="1600" dirty="0"/>
              <a:t>   }),</a:t>
            </a:r>
          </a:p>
          <a:p>
            <a:r>
              <a:rPr lang="es-CL" sz="1600" dirty="0"/>
              <a:t>   error =&gt; {</a:t>
            </a:r>
          </a:p>
          <a:p>
            <a:r>
              <a:rPr lang="es-CL" sz="1600" dirty="0"/>
              <a:t>   // si hay error haz otra cosa ( mostrar en consola )</a:t>
            </a:r>
          </a:p>
          <a:p>
            <a:r>
              <a:rPr lang="es-CL" sz="1600" dirty="0"/>
              <a:t>   console.log("Error " + error);</a:t>
            </a:r>
          </a:p>
          <a:p>
            <a:r>
              <a:rPr lang="es-CL" sz="1600" dirty="0"/>
              <a:t>};</a:t>
            </a:r>
          </a:p>
        </p:txBody>
      </p:sp>
    </p:spTree>
    <p:custDataLst>
      <p:tags r:id="rId1"/>
    </p:custDataLst>
    <p:extLst>
      <p:ext uri="{BB962C8B-B14F-4D97-AF65-F5344CB8AC3E}">
        <p14:creationId xmlns:p14="http://schemas.microsoft.com/office/powerpoint/2010/main" val="100887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2" name="Rectángulo 1">
            <a:extLst>
              <a:ext uri="{FF2B5EF4-FFF2-40B4-BE49-F238E27FC236}">
                <a16:creationId xmlns:a16="http://schemas.microsoft.com/office/drawing/2014/main" id="{5087508A-5479-4E6E-A96F-BA2B307EABEA}"/>
              </a:ext>
            </a:extLst>
          </p:cNvPr>
          <p:cNvSpPr/>
          <p:nvPr/>
        </p:nvSpPr>
        <p:spPr>
          <a:xfrm>
            <a:off x="975360" y="1582341"/>
            <a:ext cx="7482840" cy="2862322"/>
          </a:xfrm>
          <a:prstGeom prst="rect">
            <a:avLst/>
          </a:prstGeom>
        </p:spPr>
        <p:txBody>
          <a:bodyPr wrap="square">
            <a:spAutoFit/>
          </a:bodyPr>
          <a:lstStyle/>
          <a:p>
            <a:pPr algn="just"/>
            <a:r>
              <a:rPr lang="es-CL" b="1" dirty="0"/>
              <a:t>Async y Await</a:t>
            </a:r>
          </a:p>
          <a:p>
            <a:pPr algn="just"/>
            <a:r>
              <a:rPr lang="es-CL" dirty="0"/>
              <a:t>Corresponde a una forma sintáctica mejorada al momento de trabajar con Promesas. Resuelve uno de los problemas más frecuentes de las promesas llamado coloquialmente </a:t>
            </a:r>
            <a:r>
              <a:rPr lang="es-CL" dirty="0" err="1"/>
              <a:t>callback</a:t>
            </a:r>
            <a:r>
              <a:rPr lang="es-CL" dirty="0"/>
              <a:t> </a:t>
            </a:r>
            <a:r>
              <a:rPr lang="es-CL" dirty="0" err="1"/>
              <a:t>hell</a:t>
            </a:r>
            <a:r>
              <a:rPr lang="es-CL" dirty="0"/>
              <a:t>, en donde podemos encontrarnos con múltiples promesas anidadas unas dentro de otras, esperando el resultado de su promesa padre, lo que dificulta de gran manera la legibilidad de nuestro código y el </a:t>
            </a:r>
            <a:r>
              <a:rPr lang="es-CL" dirty="0" err="1"/>
              <a:t>debugging</a:t>
            </a:r>
            <a:r>
              <a:rPr lang="es-CL" dirty="0"/>
              <a:t> (depurador) si es que llegásemos a encontrar un error. </a:t>
            </a:r>
          </a:p>
          <a:p>
            <a:pPr algn="just"/>
            <a:endParaRPr lang="es-CL" dirty="0"/>
          </a:p>
          <a:p>
            <a:pPr algn="just"/>
            <a:r>
              <a:rPr lang="es-CL" dirty="0"/>
              <a:t>El siguiente ejemplo muestra cómo utilizar las palabras </a:t>
            </a:r>
            <a:r>
              <a:rPr lang="es-CL" dirty="0" err="1"/>
              <a:t>async</a:t>
            </a:r>
            <a:r>
              <a:rPr lang="es-CL" dirty="0"/>
              <a:t>/</a:t>
            </a:r>
            <a:r>
              <a:rPr lang="es-CL" dirty="0" err="1"/>
              <a:t>await</a:t>
            </a:r>
            <a:r>
              <a:rPr lang="es-CL" dirty="0"/>
              <a:t> para manejar el resultado de ejecución de operaciones asíncronas.</a:t>
            </a:r>
          </a:p>
        </p:txBody>
      </p:sp>
    </p:spTree>
    <p:custDataLst>
      <p:tags r:id="rId1"/>
    </p:custDataLst>
    <p:extLst>
      <p:ext uri="{BB962C8B-B14F-4D97-AF65-F5344CB8AC3E}">
        <p14:creationId xmlns:p14="http://schemas.microsoft.com/office/powerpoint/2010/main" val="215587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3" name="Rectángulo 2">
            <a:extLst>
              <a:ext uri="{FF2B5EF4-FFF2-40B4-BE49-F238E27FC236}">
                <a16:creationId xmlns:a16="http://schemas.microsoft.com/office/drawing/2014/main" id="{20AF303D-2B6E-4C08-B385-66B73200D4BA}"/>
              </a:ext>
            </a:extLst>
          </p:cNvPr>
          <p:cNvSpPr/>
          <p:nvPr/>
        </p:nvSpPr>
        <p:spPr>
          <a:xfrm>
            <a:off x="563880" y="1726198"/>
            <a:ext cx="504444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function</a:t>
            </a:r>
            <a:r>
              <a:rPr lang="es-CL" dirty="0"/>
              <a:t> </a:t>
            </a:r>
            <a:r>
              <a:rPr lang="es-CL" dirty="0" err="1"/>
              <a:t>funcionAsincrona</a:t>
            </a:r>
            <a:r>
              <a:rPr lang="es-CL" dirty="0"/>
              <a:t>() {</a:t>
            </a:r>
          </a:p>
          <a:p>
            <a:r>
              <a:rPr lang="es-CL" dirty="0"/>
              <a:t>   </a:t>
            </a:r>
            <a:r>
              <a:rPr lang="es-CL" dirty="0" err="1"/>
              <a:t>return</a:t>
            </a:r>
            <a:r>
              <a:rPr lang="es-CL" dirty="0"/>
              <a:t> new </a:t>
            </a:r>
            <a:r>
              <a:rPr lang="es-CL" dirty="0" err="1"/>
              <a:t>Promise</a:t>
            </a:r>
            <a:r>
              <a:rPr lang="es-CL" dirty="0"/>
              <a:t>((resuelta, fallo) =&gt; {</a:t>
            </a:r>
          </a:p>
          <a:p>
            <a:r>
              <a:rPr lang="es-CL" dirty="0"/>
              <a:t>         </a:t>
            </a:r>
            <a:r>
              <a:rPr lang="es-CL" dirty="0" err="1"/>
              <a:t>setTimeout</a:t>
            </a:r>
            <a:r>
              <a:rPr lang="es-CL" dirty="0"/>
              <a:t>(() =&gt; {</a:t>
            </a:r>
          </a:p>
          <a:p>
            <a:r>
              <a:rPr lang="es-CL" dirty="0"/>
              <a:t>           resuelta('La función asíncrona ha finalizado!’);</a:t>
            </a:r>
          </a:p>
          <a:p>
            <a:r>
              <a:rPr lang="es-CL" dirty="0"/>
              <a:t>         }, 3000);</a:t>
            </a:r>
          </a:p>
          <a:p>
            <a:r>
              <a:rPr lang="es-CL" dirty="0"/>
              <a:t>    })</a:t>
            </a:r>
          </a:p>
          <a:p>
            <a:r>
              <a:rPr lang="es-CL" dirty="0"/>
              <a:t>}</a:t>
            </a:r>
          </a:p>
        </p:txBody>
      </p:sp>
      <p:sp>
        <p:nvSpPr>
          <p:cNvPr id="4" name="Rectángulo 3">
            <a:extLst>
              <a:ext uri="{FF2B5EF4-FFF2-40B4-BE49-F238E27FC236}">
                <a16:creationId xmlns:a16="http://schemas.microsoft.com/office/drawing/2014/main" id="{D916CBC7-E851-47B2-A351-7F3D744812E0}"/>
              </a:ext>
            </a:extLst>
          </p:cNvPr>
          <p:cNvSpPr/>
          <p:nvPr/>
        </p:nvSpPr>
        <p:spPr>
          <a:xfrm>
            <a:off x="5760720" y="1726198"/>
            <a:ext cx="2895600" cy="1200329"/>
          </a:xfrm>
          <a:prstGeom prst="rect">
            <a:avLst/>
          </a:prstGeom>
        </p:spPr>
        <p:txBody>
          <a:bodyPr wrap="square">
            <a:spAutoFit/>
          </a:bodyPr>
          <a:lstStyle/>
          <a:p>
            <a:pPr algn="just"/>
            <a:r>
              <a:rPr lang="es-CL" dirty="0"/>
              <a:t>Esta función es asíncrona. Devuelve una promesa, la cual se resuelve luego de 3 segundos automáticamente.</a:t>
            </a:r>
          </a:p>
        </p:txBody>
      </p:sp>
      <p:sp>
        <p:nvSpPr>
          <p:cNvPr id="5" name="Rectángulo 4">
            <a:extLst>
              <a:ext uri="{FF2B5EF4-FFF2-40B4-BE49-F238E27FC236}">
                <a16:creationId xmlns:a16="http://schemas.microsoft.com/office/drawing/2014/main" id="{5A845251-B771-43B4-86AD-B7C25BD59640}"/>
              </a:ext>
            </a:extLst>
          </p:cNvPr>
          <p:cNvSpPr/>
          <p:nvPr/>
        </p:nvSpPr>
        <p:spPr>
          <a:xfrm>
            <a:off x="563880" y="3867611"/>
            <a:ext cx="827532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a:t> </a:t>
            </a:r>
            <a:r>
              <a:rPr lang="es-CL" dirty="0" err="1"/>
              <a:t>async</a:t>
            </a:r>
            <a:r>
              <a:rPr lang="es-CL" dirty="0"/>
              <a:t> </a:t>
            </a:r>
            <a:r>
              <a:rPr lang="es-CL" dirty="0" err="1"/>
              <a:t>function</a:t>
            </a:r>
            <a:r>
              <a:rPr lang="es-CL" dirty="0"/>
              <a:t> </a:t>
            </a:r>
            <a:r>
              <a:rPr lang="es-CL" dirty="0" err="1"/>
              <a:t>llamaFuncion</a:t>
            </a:r>
            <a:r>
              <a:rPr lang="es-CL" dirty="0"/>
              <a:t>() {</a:t>
            </a:r>
          </a:p>
          <a:p>
            <a:r>
              <a:rPr lang="es-CL" dirty="0"/>
              <a:t>        console.log('Llamando a la función asíncrona y esperando su resultado...');</a:t>
            </a:r>
          </a:p>
          <a:p>
            <a:r>
              <a:rPr lang="es-CL" dirty="0"/>
              <a:t>        //En esta parte, estamos esperando que la función asíncrona termine su ejecución</a:t>
            </a:r>
          </a:p>
          <a:p>
            <a:r>
              <a:rPr lang="es-CL" dirty="0"/>
              <a:t>        </a:t>
            </a:r>
            <a:r>
              <a:rPr lang="es-CL" dirty="0" err="1"/>
              <a:t>let</a:t>
            </a:r>
            <a:r>
              <a:rPr lang="es-CL" dirty="0"/>
              <a:t> resultado = </a:t>
            </a:r>
            <a:r>
              <a:rPr lang="es-CL" dirty="0" err="1"/>
              <a:t>await</a:t>
            </a:r>
            <a:r>
              <a:rPr lang="es-CL" dirty="0"/>
              <a:t> </a:t>
            </a:r>
            <a:r>
              <a:rPr lang="es-CL" dirty="0" err="1"/>
              <a:t>funcionAsincrona</a:t>
            </a:r>
            <a:r>
              <a:rPr lang="es-CL" dirty="0"/>
              <a:t>();</a:t>
            </a:r>
          </a:p>
          <a:p>
            <a:r>
              <a:rPr lang="es-CL" dirty="0"/>
              <a:t>        console.log(resultado);</a:t>
            </a:r>
          </a:p>
          <a:p>
            <a:r>
              <a:rPr lang="es-CL" dirty="0"/>
              <a:t>      }</a:t>
            </a:r>
          </a:p>
        </p:txBody>
      </p:sp>
      <p:sp>
        <p:nvSpPr>
          <p:cNvPr id="6" name="Rectángulo 5">
            <a:extLst>
              <a:ext uri="{FF2B5EF4-FFF2-40B4-BE49-F238E27FC236}">
                <a16:creationId xmlns:a16="http://schemas.microsoft.com/office/drawing/2014/main" id="{24F51CD8-28EF-4E0B-9BC0-E591224806B1}"/>
              </a:ext>
            </a:extLst>
          </p:cNvPr>
          <p:cNvSpPr/>
          <p:nvPr/>
        </p:nvSpPr>
        <p:spPr>
          <a:xfrm>
            <a:off x="563880" y="5732025"/>
            <a:ext cx="3048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a:t>//Llama a la función asíncrona</a:t>
            </a:r>
          </a:p>
          <a:p>
            <a:r>
              <a:rPr lang="es-CL" dirty="0"/>
              <a:t>    </a:t>
            </a:r>
            <a:r>
              <a:rPr lang="es-CL" dirty="0" err="1"/>
              <a:t>llamaFuncion</a:t>
            </a:r>
            <a:r>
              <a:rPr lang="es-CL" dirty="0"/>
              <a:t>();</a:t>
            </a:r>
          </a:p>
        </p:txBody>
      </p:sp>
      <p:sp>
        <p:nvSpPr>
          <p:cNvPr id="7" name="CuadroTexto 6">
            <a:extLst>
              <a:ext uri="{FF2B5EF4-FFF2-40B4-BE49-F238E27FC236}">
                <a16:creationId xmlns:a16="http://schemas.microsoft.com/office/drawing/2014/main" id="{B80CB209-915D-42A9-BC39-3EE3246D19FC}"/>
              </a:ext>
            </a:extLst>
          </p:cNvPr>
          <p:cNvSpPr txBox="1"/>
          <p:nvPr/>
        </p:nvSpPr>
        <p:spPr>
          <a:xfrm>
            <a:off x="3901440" y="5632040"/>
            <a:ext cx="4937760" cy="923330"/>
          </a:xfrm>
          <a:prstGeom prst="rect">
            <a:avLst/>
          </a:prstGeom>
          <a:noFill/>
        </p:spPr>
        <p:txBody>
          <a:bodyPr wrap="square" rtlCol="0">
            <a:spAutoFit/>
          </a:bodyPr>
          <a:lstStyle/>
          <a:p>
            <a:r>
              <a:rPr lang="es-CL" dirty="0"/>
              <a:t>Llamando a la función asíncrona y esperando su resultado.</a:t>
            </a:r>
          </a:p>
          <a:p>
            <a:r>
              <a:rPr lang="es-CL" dirty="0"/>
              <a:t>La función asíncrona ¡ha finalizado!</a:t>
            </a:r>
          </a:p>
        </p:txBody>
      </p:sp>
    </p:spTree>
    <p:custDataLst>
      <p:tags r:id="rId1"/>
    </p:custDataLst>
    <p:extLst>
      <p:ext uri="{BB962C8B-B14F-4D97-AF65-F5344CB8AC3E}">
        <p14:creationId xmlns:p14="http://schemas.microsoft.com/office/powerpoint/2010/main" val="399175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1255323" y="838124"/>
            <a:ext cx="5943763" cy="830997"/>
          </a:xfrm>
          <a:prstGeom prst="rect">
            <a:avLst/>
          </a:prstGeom>
          <a:noFill/>
        </p:spPr>
        <p:txBody>
          <a:bodyPr wrap="square" rtlCol="0">
            <a:spAutoFit/>
          </a:bodyPr>
          <a:lstStyle/>
          <a:p>
            <a:r>
              <a:rPr lang="es-CL" sz="2400" b="1" dirty="0">
                <a:solidFill>
                  <a:srgbClr val="49535F"/>
                </a:solidFill>
              </a:rPr>
              <a:t>Características nuevas ES6+</a:t>
            </a:r>
            <a:r>
              <a:rPr lang="es-CL" sz="2400" dirty="0"/>
              <a:t> </a:t>
            </a:r>
            <a:endParaRPr lang="es-CL" sz="2400" b="1" dirty="0">
              <a:solidFill>
                <a:srgbClr val="49535F"/>
              </a:solidFill>
            </a:endParaRPr>
          </a:p>
          <a:p>
            <a:endParaRPr lang="es-CL" sz="2400" b="1" dirty="0">
              <a:solidFill>
                <a:srgbClr val="49535F"/>
              </a:solidFill>
            </a:endParaRPr>
          </a:p>
        </p:txBody>
      </p:sp>
      <p:sp>
        <p:nvSpPr>
          <p:cNvPr id="2" name="Rectángulo 1">
            <a:extLst>
              <a:ext uri="{FF2B5EF4-FFF2-40B4-BE49-F238E27FC236}">
                <a16:creationId xmlns:a16="http://schemas.microsoft.com/office/drawing/2014/main" id="{57A59D3A-CAD6-C14E-B94D-52D204782253}"/>
              </a:ext>
            </a:extLst>
          </p:cNvPr>
          <p:cNvSpPr/>
          <p:nvPr/>
        </p:nvSpPr>
        <p:spPr>
          <a:xfrm>
            <a:off x="693192" y="1498299"/>
            <a:ext cx="8450807" cy="369332"/>
          </a:xfrm>
          <a:prstGeom prst="rect">
            <a:avLst/>
          </a:prstGeom>
        </p:spPr>
        <p:txBody>
          <a:bodyPr wrap="square">
            <a:spAutoFit/>
          </a:bodyPr>
          <a:lstStyle/>
          <a:p>
            <a:r>
              <a:rPr lang="es-CL" b="1" dirty="0"/>
              <a:t>Realice la actividad de aprendizaje 19.</a:t>
            </a:r>
          </a:p>
        </p:txBody>
      </p:sp>
      <p:pic>
        <p:nvPicPr>
          <p:cNvPr id="7" name="Gráfico 6" descr="Internet">
            <a:extLst>
              <a:ext uri="{FF2B5EF4-FFF2-40B4-BE49-F238E27FC236}">
                <a16:creationId xmlns:a16="http://schemas.microsoft.com/office/drawing/2014/main" id="{4DA25A48-3FC9-2342-B037-CF33F58C2508}"/>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3723805" y="2066141"/>
            <a:ext cx="1696390" cy="1696390"/>
          </a:xfrm>
          <a:prstGeom prst="rect">
            <a:avLst/>
          </a:prstGeom>
        </p:spPr>
      </p:pic>
    </p:spTree>
    <p:custDataLst>
      <p:tags r:id="rId1"/>
    </p:custDataLst>
    <p:extLst>
      <p:ext uri="{BB962C8B-B14F-4D97-AF65-F5344CB8AC3E}">
        <p14:creationId xmlns:p14="http://schemas.microsoft.com/office/powerpoint/2010/main" val="199868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777241" y="1456578"/>
            <a:ext cx="7635240" cy="2308324"/>
          </a:xfrm>
          <a:prstGeom prst="rect">
            <a:avLst/>
          </a:prstGeom>
          <a:noFill/>
        </p:spPr>
        <p:txBody>
          <a:bodyPr wrap="square" rtlCol="0">
            <a:spAutoFit/>
          </a:bodyPr>
          <a:lstStyle/>
          <a:p>
            <a:pPr algn="just"/>
            <a:r>
              <a:rPr lang="es-CL" b="1" dirty="0"/>
              <a:t>Módulos, exportar e importar</a:t>
            </a:r>
          </a:p>
          <a:p>
            <a:pPr algn="just"/>
            <a:r>
              <a:rPr lang="es-CL" dirty="0"/>
              <a:t>Una de las estupendas novedades de ES6, es la posibilidad de crear módulos, que son piezas de código que podemos escribir en ficheros independientes. Los módulos pueden tener código, como clases, funciones, objetos o simples datos primitivos, que se puede importar desde otros archivos.</a:t>
            </a:r>
          </a:p>
          <a:p>
            <a:pPr algn="just"/>
            <a:r>
              <a:rPr lang="es-CL" dirty="0"/>
              <a:t>Con la palabra "export”, consigues exponer algún miembro del módulo, para que se pueda usar desde fuera. Con la palabra "</a:t>
            </a:r>
            <a:r>
              <a:rPr lang="es-CL" dirty="0" err="1"/>
              <a:t>import</a:t>
            </a:r>
            <a:r>
              <a:rPr lang="es-CL" dirty="0"/>
              <a:t>" consigues traerte algo exportado por un módulo independiente.</a:t>
            </a: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2" name="Rectángulo 1">
            <a:extLst>
              <a:ext uri="{FF2B5EF4-FFF2-40B4-BE49-F238E27FC236}">
                <a16:creationId xmlns:a16="http://schemas.microsoft.com/office/drawing/2014/main" id="{9B401275-36BD-4E44-A82A-65FB5A0539BF}"/>
              </a:ext>
            </a:extLst>
          </p:cNvPr>
          <p:cNvSpPr/>
          <p:nvPr/>
        </p:nvSpPr>
        <p:spPr>
          <a:xfrm>
            <a:off x="777240" y="4083040"/>
            <a:ext cx="7635239" cy="1477328"/>
          </a:xfrm>
          <a:prstGeom prst="rect">
            <a:avLst/>
          </a:prstGeom>
        </p:spPr>
        <p:txBody>
          <a:bodyPr wrap="square">
            <a:spAutoFit/>
          </a:bodyPr>
          <a:lstStyle/>
          <a:p>
            <a:pPr algn="just"/>
            <a:r>
              <a:rPr lang="es-CL" dirty="0"/>
              <a:t>Para que el navegador procese correctamente los archivos </a:t>
            </a:r>
            <a:r>
              <a:rPr lang="es-CL" dirty="0" err="1"/>
              <a:t>Javascript</a:t>
            </a:r>
            <a:r>
              <a:rPr lang="es-CL" dirty="0"/>
              <a:t> se debe advertir al navegador que el script </a:t>
            </a:r>
            <a:r>
              <a:rPr lang="es-CL" dirty="0" err="1"/>
              <a:t>Javascript</a:t>
            </a:r>
            <a:r>
              <a:rPr lang="es-CL" dirty="0"/>
              <a:t> usa módulos, para lo que necesitas traerte ese código desde el HTML usando una sintaxis especial en la etiqueta SCRIPT. Simplemente se debe arcar con </a:t>
            </a:r>
            <a:r>
              <a:rPr lang="es-CL" dirty="0" err="1"/>
              <a:t>type</a:t>
            </a:r>
            <a:r>
              <a:rPr lang="es-CL" dirty="0"/>
              <a:t>="module" el script que queremos incluir. </a:t>
            </a:r>
          </a:p>
        </p:txBody>
      </p:sp>
      <p:sp>
        <p:nvSpPr>
          <p:cNvPr id="5" name="Rectángulo 4">
            <a:extLst>
              <a:ext uri="{FF2B5EF4-FFF2-40B4-BE49-F238E27FC236}">
                <a16:creationId xmlns:a16="http://schemas.microsoft.com/office/drawing/2014/main" id="{80A1E9BE-8B9D-4199-8D40-008ECD623452}"/>
              </a:ext>
            </a:extLst>
          </p:cNvPr>
          <p:cNvSpPr/>
          <p:nvPr/>
        </p:nvSpPr>
        <p:spPr>
          <a:xfrm>
            <a:off x="2278198" y="5693840"/>
            <a:ext cx="458760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s-CL" dirty="0"/>
              <a:t>&lt;script </a:t>
            </a:r>
            <a:r>
              <a:rPr lang="es-CL" dirty="0" err="1"/>
              <a:t>src</a:t>
            </a:r>
            <a:r>
              <a:rPr lang="es-CL" dirty="0"/>
              <a:t>="index.js" </a:t>
            </a:r>
            <a:r>
              <a:rPr lang="es-CL" dirty="0" err="1"/>
              <a:t>type</a:t>
            </a:r>
            <a:r>
              <a:rPr lang="es-CL" dirty="0"/>
              <a:t>="module"&gt;&lt;/script&gt;</a:t>
            </a:r>
          </a:p>
        </p:txBody>
      </p:sp>
    </p:spTree>
    <p:custDataLst>
      <p:tags r:id="rId1"/>
    </p:custDataLst>
    <p:extLst>
      <p:ext uri="{BB962C8B-B14F-4D97-AF65-F5344CB8AC3E}">
        <p14:creationId xmlns:p14="http://schemas.microsoft.com/office/powerpoint/2010/main" val="145607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3" name="Rectángulo 2">
            <a:extLst>
              <a:ext uri="{FF2B5EF4-FFF2-40B4-BE49-F238E27FC236}">
                <a16:creationId xmlns:a16="http://schemas.microsoft.com/office/drawing/2014/main" id="{C70F3171-66E0-4BDF-B188-802DBBB31D4E}"/>
              </a:ext>
            </a:extLst>
          </p:cNvPr>
          <p:cNvSpPr/>
          <p:nvPr/>
        </p:nvSpPr>
        <p:spPr>
          <a:xfrm>
            <a:off x="838200" y="1564422"/>
            <a:ext cx="7802880" cy="3693319"/>
          </a:xfrm>
          <a:prstGeom prst="rect">
            <a:avLst/>
          </a:prstGeom>
        </p:spPr>
        <p:txBody>
          <a:bodyPr wrap="square">
            <a:spAutoFit/>
          </a:bodyPr>
          <a:lstStyle/>
          <a:p>
            <a:pPr algn="just"/>
            <a:r>
              <a:rPr lang="es-CL" b="1" dirty="0" err="1"/>
              <a:t>Export</a:t>
            </a:r>
            <a:endParaRPr lang="es-CL" b="1" dirty="0"/>
          </a:p>
          <a:p>
            <a:pPr algn="just"/>
            <a:r>
              <a:rPr lang="es-CL" dirty="0"/>
              <a:t>Se usa la sentencia </a:t>
            </a:r>
            <a:r>
              <a:rPr lang="es-CL" b="1" dirty="0" err="1"/>
              <a:t>export</a:t>
            </a:r>
            <a:r>
              <a:rPr lang="es-CL" dirty="0"/>
              <a:t> para permitir que otros módulos usen código del presente módulo.</a:t>
            </a:r>
          </a:p>
          <a:p>
            <a:pPr algn="just"/>
            <a:endParaRPr lang="es-CL" dirty="0"/>
          </a:p>
          <a:p>
            <a:pPr algn="just"/>
            <a:r>
              <a:rPr lang="es-CL" dirty="0"/>
              <a:t>Con un </a:t>
            </a:r>
            <a:r>
              <a:rPr lang="es-CL" b="1" dirty="0"/>
              <a:t>export</a:t>
            </a:r>
            <a:r>
              <a:rPr lang="es-CL" dirty="0"/>
              <a:t> puedes exportar todo tipo de piezas de software, como datos en variables de tipos primitivos, funciones, objetos y clases. </a:t>
            </a:r>
          </a:p>
          <a:p>
            <a:pPr algn="just"/>
            <a:endParaRPr lang="es-CL" dirty="0"/>
          </a:p>
          <a:p>
            <a:pPr algn="just"/>
            <a:r>
              <a:rPr lang="es-CL" dirty="0"/>
              <a:t>Ejemplo:</a:t>
            </a:r>
          </a:p>
          <a:p>
            <a:pPr algn="just"/>
            <a:endParaRPr lang="es-CL" dirty="0"/>
          </a:p>
          <a:p>
            <a:pPr algn="just"/>
            <a:r>
              <a:rPr lang="es-CL" dirty="0" err="1">
                <a:solidFill>
                  <a:srgbClr val="FF0000"/>
                </a:solidFill>
              </a:rPr>
              <a:t>export</a:t>
            </a:r>
            <a:r>
              <a:rPr lang="es-CL" dirty="0">
                <a:solidFill>
                  <a:srgbClr val="FF0000"/>
                </a:solidFill>
              </a:rPr>
              <a:t> </a:t>
            </a:r>
            <a:r>
              <a:rPr lang="es-CL" dirty="0" err="1">
                <a:solidFill>
                  <a:srgbClr val="FF0000"/>
                </a:solidFill>
              </a:rPr>
              <a:t>const</a:t>
            </a:r>
            <a:r>
              <a:rPr lang="es-CL" dirty="0">
                <a:solidFill>
                  <a:srgbClr val="FF0000"/>
                </a:solidFill>
              </a:rPr>
              <a:t> pi = 3.1416;</a:t>
            </a:r>
          </a:p>
          <a:p>
            <a:pPr algn="just"/>
            <a:endParaRPr lang="es-CL" dirty="0"/>
          </a:p>
          <a:p>
            <a:pPr algn="just"/>
            <a:r>
              <a:rPr lang="es-CL" dirty="0"/>
              <a:t>Simplemente anteponemos la palabra </a:t>
            </a:r>
            <a:r>
              <a:rPr lang="es-CL" b="1" dirty="0" err="1"/>
              <a:t>export</a:t>
            </a:r>
            <a:r>
              <a:rPr lang="es-CL" dirty="0"/>
              <a:t> a aquello que queremos exportar hacia afuera.</a:t>
            </a:r>
          </a:p>
        </p:txBody>
      </p:sp>
    </p:spTree>
    <p:custDataLst>
      <p:tags r:id="rId1"/>
    </p:custDataLst>
    <p:extLst>
      <p:ext uri="{BB962C8B-B14F-4D97-AF65-F5344CB8AC3E}">
        <p14:creationId xmlns:p14="http://schemas.microsoft.com/office/powerpoint/2010/main" val="219725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3" name="Rectángulo 2">
            <a:extLst>
              <a:ext uri="{FF2B5EF4-FFF2-40B4-BE49-F238E27FC236}">
                <a16:creationId xmlns:a16="http://schemas.microsoft.com/office/drawing/2014/main" id="{C70F3171-66E0-4BDF-B188-802DBBB31D4E}"/>
              </a:ext>
            </a:extLst>
          </p:cNvPr>
          <p:cNvSpPr/>
          <p:nvPr/>
        </p:nvSpPr>
        <p:spPr>
          <a:xfrm>
            <a:off x="838200" y="1564422"/>
            <a:ext cx="7802880" cy="3970318"/>
          </a:xfrm>
          <a:prstGeom prst="rect">
            <a:avLst/>
          </a:prstGeom>
        </p:spPr>
        <p:txBody>
          <a:bodyPr wrap="square">
            <a:spAutoFit/>
          </a:bodyPr>
          <a:lstStyle/>
          <a:p>
            <a:pPr algn="just"/>
            <a:r>
              <a:rPr lang="es-CL" b="1" dirty="0" err="1"/>
              <a:t>Import</a:t>
            </a:r>
            <a:endParaRPr lang="es-CL" b="1" dirty="0"/>
          </a:p>
          <a:p>
            <a:pPr algn="just"/>
            <a:r>
              <a:rPr lang="es-CL" dirty="0"/>
              <a:t>En el momento que queramos cargar alguna cosa de un módulo externo, usaremos la sentencia </a:t>
            </a:r>
            <a:r>
              <a:rPr lang="es-CL" b="1" dirty="0" err="1"/>
              <a:t>import</a:t>
            </a:r>
            <a:r>
              <a:rPr lang="es-CL" dirty="0"/>
              <a:t>. Para ello tenemos que indicar qué es lo que queremos importar y la ruta donde está el módulo que contiene aquello que se desea importar. Ejemplo:</a:t>
            </a:r>
          </a:p>
          <a:p>
            <a:pPr algn="just"/>
            <a:endParaRPr lang="es-CL" dirty="0"/>
          </a:p>
          <a:p>
            <a:pPr algn="just"/>
            <a:r>
              <a:rPr lang="es-CL" dirty="0" err="1">
                <a:solidFill>
                  <a:srgbClr val="FF0000"/>
                </a:solidFill>
              </a:rPr>
              <a:t>import</a:t>
            </a:r>
            <a:r>
              <a:rPr lang="es-CL" dirty="0">
                <a:solidFill>
                  <a:srgbClr val="FF0000"/>
                </a:solidFill>
              </a:rPr>
              <a:t> { pi } </a:t>
            </a:r>
            <a:r>
              <a:rPr lang="es-CL" dirty="0" err="1">
                <a:solidFill>
                  <a:srgbClr val="FF0000"/>
                </a:solidFill>
              </a:rPr>
              <a:t>from</a:t>
            </a:r>
            <a:r>
              <a:rPr lang="es-CL" dirty="0">
                <a:solidFill>
                  <a:srgbClr val="FF0000"/>
                </a:solidFill>
              </a:rPr>
              <a:t> './pi-module.js’;</a:t>
            </a:r>
          </a:p>
          <a:p>
            <a:pPr algn="just"/>
            <a:endParaRPr lang="es-CL" dirty="0"/>
          </a:p>
          <a:p>
            <a:pPr algn="just"/>
            <a:r>
              <a:rPr lang="es-CL" dirty="0"/>
              <a:t>Así estamos importando la anterior constante definida "</a:t>
            </a:r>
            <a:r>
              <a:rPr lang="es-CL" b="1" dirty="0"/>
              <a:t>pi</a:t>
            </a:r>
            <a:r>
              <a:rPr lang="es-CL" dirty="0"/>
              <a:t>", que estaba en un archivo aparte, en un módulo llamado "</a:t>
            </a:r>
            <a:r>
              <a:rPr lang="es-CL" b="1" dirty="0"/>
              <a:t>pi-module.js</a:t>
            </a:r>
            <a:r>
              <a:rPr lang="es-CL" dirty="0"/>
              <a:t>". Observarás por la ruta que pi-module.js está en la misma ruta que el archivo desde el que importamos.</a:t>
            </a:r>
          </a:p>
          <a:p>
            <a:pPr algn="just"/>
            <a:endParaRPr lang="es-CL" dirty="0"/>
          </a:p>
          <a:p>
            <a:pPr algn="just"/>
            <a:r>
              <a:rPr lang="es-CL" dirty="0"/>
              <a:t>Una vez importado ese dato lo podemos usar como si la declaración hubiera sido hecha en este mismo archivo.</a:t>
            </a:r>
          </a:p>
        </p:txBody>
      </p:sp>
    </p:spTree>
    <p:custDataLst>
      <p:tags r:id="rId1"/>
    </p:custDataLst>
    <p:extLst>
      <p:ext uri="{BB962C8B-B14F-4D97-AF65-F5344CB8AC3E}">
        <p14:creationId xmlns:p14="http://schemas.microsoft.com/office/powerpoint/2010/main" val="249659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3" name="Rectángulo 2">
            <a:extLst>
              <a:ext uri="{FF2B5EF4-FFF2-40B4-BE49-F238E27FC236}">
                <a16:creationId xmlns:a16="http://schemas.microsoft.com/office/drawing/2014/main" id="{C70F3171-66E0-4BDF-B188-802DBBB31D4E}"/>
              </a:ext>
            </a:extLst>
          </p:cNvPr>
          <p:cNvSpPr/>
          <p:nvPr/>
        </p:nvSpPr>
        <p:spPr>
          <a:xfrm>
            <a:off x="502920" y="1564422"/>
            <a:ext cx="8260080" cy="1200329"/>
          </a:xfrm>
          <a:prstGeom prst="rect">
            <a:avLst/>
          </a:prstGeom>
        </p:spPr>
        <p:txBody>
          <a:bodyPr wrap="square">
            <a:spAutoFit/>
          </a:bodyPr>
          <a:lstStyle/>
          <a:p>
            <a:pPr algn="just"/>
            <a:r>
              <a:rPr lang="es-CL" b="1" dirty="0"/>
              <a:t>Crear un alias (</a:t>
            </a:r>
            <a:r>
              <a:rPr lang="es-CL" b="1" dirty="0" err="1"/>
              <a:t>namespace</a:t>
            </a:r>
            <a:r>
              <a:rPr lang="es-CL" b="1" dirty="0"/>
              <a:t>) para los elementos importados</a:t>
            </a:r>
          </a:p>
          <a:p>
            <a:pPr algn="just"/>
            <a:endParaRPr lang="es-CL" dirty="0"/>
          </a:p>
          <a:p>
            <a:pPr algn="just"/>
            <a:r>
              <a:rPr lang="es-CL" dirty="0"/>
              <a:t>Otra cosa útil que puedes hacer es crear un alias para los elementos importados, con la palabra "as". Ejemplo:  Imagina que tienes varias funciones definidas en un módulo.</a:t>
            </a:r>
          </a:p>
        </p:txBody>
      </p:sp>
      <p:sp>
        <p:nvSpPr>
          <p:cNvPr id="4" name="Rectángulo 3">
            <a:extLst>
              <a:ext uri="{FF2B5EF4-FFF2-40B4-BE49-F238E27FC236}">
                <a16:creationId xmlns:a16="http://schemas.microsoft.com/office/drawing/2014/main" id="{7864472B-A94B-4E25-BAA5-2AD71127EE02}"/>
              </a:ext>
            </a:extLst>
          </p:cNvPr>
          <p:cNvSpPr/>
          <p:nvPr/>
        </p:nvSpPr>
        <p:spPr>
          <a:xfrm>
            <a:off x="502920" y="3185220"/>
            <a:ext cx="309372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export</a:t>
            </a:r>
            <a:r>
              <a:rPr lang="es-CL" dirty="0"/>
              <a:t> </a:t>
            </a:r>
            <a:r>
              <a:rPr lang="es-CL" dirty="0" err="1"/>
              <a:t>function</a:t>
            </a:r>
            <a:r>
              <a:rPr lang="es-CL" dirty="0"/>
              <a:t> </a:t>
            </a:r>
            <a:r>
              <a:rPr lang="es-CL" dirty="0" err="1"/>
              <a:t>reir</a:t>
            </a:r>
            <a:r>
              <a:rPr lang="es-CL" dirty="0"/>
              <a:t>() {</a:t>
            </a:r>
          </a:p>
          <a:p>
            <a:r>
              <a:rPr lang="es-CL" dirty="0"/>
              <a:t>  console.log('jajaja');</a:t>
            </a:r>
          </a:p>
          <a:p>
            <a:r>
              <a:rPr lang="es-CL" dirty="0"/>
              <a:t>}</a:t>
            </a:r>
          </a:p>
          <a:p>
            <a:endParaRPr lang="es-CL" dirty="0"/>
          </a:p>
          <a:p>
            <a:r>
              <a:rPr lang="es-CL" dirty="0" err="1"/>
              <a:t>export</a:t>
            </a:r>
            <a:r>
              <a:rPr lang="es-CL" dirty="0"/>
              <a:t> </a:t>
            </a:r>
            <a:r>
              <a:rPr lang="es-CL" dirty="0" err="1"/>
              <a:t>function</a:t>
            </a:r>
            <a:r>
              <a:rPr lang="es-CL" dirty="0"/>
              <a:t> </a:t>
            </a:r>
            <a:r>
              <a:rPr lang="es-CL" dirty="0" err="1"/>
              <a:t>reirFuerte</a:t>
            </a:r>
            <a:r>
              <a:rPr lang="es-CL" dirty="0"/>
              <a:t>() {</a:t>
            </a:r>
          </a:p>
          <a:p>
            <a:r>
              <a:rPr lang="es-CL" dirty="0"/>
              <a:t>  console.log('JAJAJAJAJA');  </a:t>
            </a:r>
          </a:p>
          <a:p>
            <a:r>
              <a:rPr lang="es-CL" dirty="0"/>
              <a:t>}</a:t>
            </a:r>
          </a:p>
          <a:p>
            <a:endParaRPr lang="es-CL" dirty="0"/>
          </a:p>
          <a:p>
            <a:r>
              <a:rPr lang="es-CL" dirty="0" err="1"/>
              <a:t>export</a:t>
            </a:r>
            <a:r>
              <a:rPr lang="es-CL" dirty="0"/>
              <a:t> </a:t>
            </a:r>
            <a:r>
              <a:rPr lang="es-CL" dirty="0" err="1"/>
              <a:t>function</a:t>
            </a:r>
            <a:r>
              <a:rPr lang="es-CL" dirty="0"/>
              <a:t> </a:t>
            </a:r>
            <a:r>
              <a:rPr lang="es-CL" dirty="0" err="1"/>
              <a:t>reirSuave</a:t>
            </a:r>
            <a:r>
              <a:rPr lang="es-CL" dirty="0"/>
              <a:t>() {</a:t>
            </a:r>
          </a:p>
          <a:p>
            <a:r>
              <a:rPr lang="es-CL" dirty="0"/>
              <a:t>  console.log('jeje');</a:t>
            </a:r>
          </a:p>
          <a:p>
            <a:r>
              <a:rPr lang="es-CL" dirty="0"/>
              <a:t>}</a:t>
            </a:r>
          </a:p>
        </p:txBody>
      </p:sp>
      <p:sp>
        <p:nvSpPr>
          <p:cNvPr id="5" name="Rectángulo 4">
            <a:extLst>
              <a:ext uri="{FF2B5EF4-FFF2-40B4-BE49-F238E27FC236}">
                <a16:creationId xmlns:a16="http://schemas.microsoft.com/office/drawing/2014/main" id="{2CC9BF32-0614-4994-80D2-CA035CCD5B17}"/>
              </a:ext>
            </a:extLst>
          </p:cNvPr>
          <p:cNvSpPr/>
          <p:nvPr/>
        </p:nvSpPr>
        <p:spPr>
          <a:xfrm>
            <a:off x="3810002" y="3193316"/>
            <a:ext cx="4952998" cy="1200329"/>
          </a:xfrm>
          <a:prstGeom prst="rect">
            <a:avLst/>
          </a:prstGeom>
        </p:spPr>
        <p:txBody>
          <a:bodyPr wrap="square">
            <a:spAutoFit/>
          </a:bodyPr>
          <a:lstStyle/>
          <a:p>
            <a:pPr algn="just"/>
            <a:r>
              <a:rPr lang="es-CL" dirty="0"/>
              <a:t>Podrías importarlas todas de una vez, separando por comas todo aquello que quieres importar. Luego, podrás usar las funciones como si las hubieras declarado en este mismo archivo.</a:t>
            </a:r>
          </a:p>
        </p:txBody>
      </p:sp>
      <p:sp>
        <p:nvSpPr>
          <p:cNvPr id="6" name="Rectángulo 5">
            <a:extLst>
              <a:ext uri="{FF2B5EF4-FFF2-40B4-BE49-F238E27FC236}">
                <a16:creationId xmlns:a16="http://schemas.microsoft.com/office/drawing/2014/main" id="{A2F4067C-F7EE-46BF-A4F6-DDE3E884A6D2}"/>
              </a:ext>
            </a:extLst>
          </p:cNvPr>
          <p:cNvSpPr/>
          <p:nvPr/>
        </p:nvSpPr>
        <p:spPr>
          <a:xfrm>
            <a:off x="3810002" y="4822210"/>
            <a:ext cx="4952998"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import</a:t>
            </a:r>
            <a:r>
              <a:rPr lang="es-CL" dirty="0"/>
              <a:t> { </a:t>
            </a:r>
            <a:r>
              <a:rPr lang="es-CL" dirty="0" err="1"/>
              <a:t>reir</a:t>
            </a:r>
            <a:r>
              <a:rPr lang="es-CL" dirty="0"/>
              <a:t>, </a:t>
            </a:r>
            <a:r>
              <a:rPr lang="es-CL" dirty="0" err="1"/>
              <a:t>reirFuerte</a:t>
            </a:r>
            <a:r>
              <a:rPr lang="es-CL" dirty="0"/>
              <a:t>, </a:t>
            </a:r>
            <a:r>
              <a:rPr lang="es-CL" dirty="0" err="1">
                <a:solidFill>
                  <a:schemeClr val="tx1"/>
                </a:solidFill>
              </a:rPr>
              <a:t>reirSuave</a:t>
            </a:r>
            <a:r>
              <a:rPr lang="es-CL" dirty="0"/>
              <a:t>} </a:t>
            </a:r>
            <a:r>
              <a:rPr lang="es-CL" dirty="0" err="1"/>
              <a:t>from</a:t>
            </a:r>
            <a:r>
              <a:rPr lang="es-CL" dirty="0"/>
              <a:t> './risas.js';</a:t>
            </a:r>
          </a:p>
          <a:p>
            <a:endParaRPr lang="es-CL" dirty="0"/>
          </a:p>
          <a:p>
            <a:r>
              <a:rPr lang="es-CL" dirty="0" err="1"/>
              <a:t>reir</a:t>
            </a:r>
            <a:r>
              <a:rPr lang="es-CL" dirty="0"/>
              <a:t>();</a:t>
            </a:r>
          </a:p>
          <a:p>
            <a:r>
              <a:rPr lang="es-CL" dirty="0" err="1"/>
              <a:t>reirFuerte</a:t>
            </a:r>
            <a:r>
              <a:rPr lang="es-CL" dirty="0"/>
              <a:t>();</a:t>
            </a:r>
          </a:p>
          <a:p>
            <a:r>
              <a:rPr lang="es-CL" dirty="0" err="1"/>
              <a:t>reirSuave</a:t>
            </a:r>
            <a:r>
              <a:rPr lang="es-CL" dirty="0"/>
              <a:t>();</a:t>
            </a:r>
          </a:p>
        </p:txBody>
      </p:sp>
    </p:spTree>
    <p:custDataLst>
      <p:tags r:id="rId1"/>
    </p:custDataLst>
    <p:extLst>
      <p:ext uri="{BB962C8B-B14F-4D97-AF65-F5344CB8AC3E}">
        <p14:creationId xmlns:p14="http://schemas.microsoft.com/office/powerpoint/2010/main" val="418850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3" name="Rectángulo 2">
            <a:extLst>
              <a:ext uri="{FF2B5EF4-FFF2-40B4-BE49-F238E27FC236}">
                <a16:creationId xmlns:a16="http://schemas.microsoft.com/office/drawing/2014/main" id="{C70F3171-66E0-4BDF-B188-802DBBB31D4E}"/>
              </a:ext>
            </a:extLst>
          </p:cNvPr>
          <p:cNvSpPr/>
          <p:nvPr/>
        </p:nvSpPr>
        <p:spPr>
          <a:xfrm>
            <a:off x="960120" y="1564422"/>
            <a:ext cx="7360920" cy="1200329"/>
          </a:xfrm>
          <a:prstGeom prst="rect">
            <a:avLst/>
          </a:prstGeom>
        </p:spPr>
        <p:txBody>
          <a:bodyPr wrap="square">
            <a:spAutoFit/>
          </a:bodyPr>
          <a:lstStyle/>
          <a:p>
            <a:pPr algn="just"/>
            <a:r>
              <a:rPr lang="es-CL" dirty="0"/>
              <a:t>Pero otra posibilidad sería traernos todos los elementos exportados, asignando un alias, como un espacio de nombres, mediante el cual se conocerán en el módulo que importa. En este caso, todas las funciones dependerán del </a:t>
            </a:r>
            <a:r>
              <a:rPr lang="es-CL" b="1" dirty="0">
                <a:solidFill>
                  <a:srgbClr val="FF0000"/>
                </a:solidFill>
              </a:rPr>
              <a:t>alias</a:t>
            </a:r>
            <a:r>
              <a:rPr lang="es-CL" dirty="0"/>
              <a:t>, como puedes ver a continuación.</a:t>
            </a:r>
          </a:p>
        </p:txBody>
      </p:sp>
      <p:sp>
        <p:nvSpPr>
          <p:cNvPr id="2" name="Rectángulo 1">
            <a:extLst>
              <a:ext uri="{FF2B5EF4-FFF2-40B4-BE49-F238E27FC236}">
                <a16:creationId xmlns:a16="http://schemas.microsoft.com/office/drawing/2014/main" id="{AB7725FF-B0CF-437E-9B8F-A5639D810D02}"/>
              </a:ext>
            </a:extLst>
          </p:cNvPr>
          <p:cNvSpPr/>
          <p:nvPr/>
        </p:nvSpPr>
        <p:spPr>
          <a:xfrm>
            <a:off x="1097280" y="3238976"/>
            <a:ext cx="4572000" cy="147732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s-CL" dirty="0" err="1"/>
              <a:t>import</a:t>
            </a:r>
            <a:r>
              <a:rPr lang="es-CL" dirty="0"/>
              <a:t> * as </a:t>
            </a:r>
            <a:r>
              <a:rPr lang="es-CL" dirty="0">
                <a:solidFill>
                  <a:srgbClr val="FF0000"/>
                </a:solidFill>
              </a:rPr>
              <a:t>risas</a:t>
            </a:r>
            <a:r>
              <a:rPr lang="es-CL" dirty="0"/>
              <a:t> </a:t>
            </a:r>
            <a:r>
              <a:rPr lang="es-CL" dirty="0" err="1"/>
              <a:t>from</a:t>
            </a:r>
            <a:r>
              <a:rPr lang="es-CL" dirty="0"/>
              <a:t> './risas.js';</a:t>
            </a:r>
          </a:p>
          <a:p>
            <a:endParaRPr lang="es-CL" dirty="0"/>
          </a:p>
          <a:p>
            <a:r>
              <a:rPr lang="es-CL" dirty="0" err="1">
                <a:solidFill>
                  <a:srgbClr val="FF0000"/>
                </a:solidFill>
              </a:rPr>
              <a:t>risas</a:t>
            </a:r>
            <a:r>
              <a:rPr lang="es-CL" dirty="0" err="1"/>
              <a:t>.reir</a:t>
            </a:r>
            <a:r>
              <a:rPr lang="es-CL" dirty="0"/>
              <a:t>();</a:t>
            </a:r>
          </a:p>
          <a:p>
            <a:r>
              <a:rPr lang="es-CL" dirty="0" err="1">
                <a:solidFill>
                  <a:srgbClr val="FF0000"/>
                </a:solidFill>
              </a:rPr>
              <a:t>risas</a:t>
            </a:r>
            <a:r>
              <a:rPr lang="es-CL" dirty="0" err="1"/>
              <a:t>.reirFuerte</a:t>
            </a:r>
            <a:r>
              <a:rPr lang="es-CL" dirty="0"/>
              <a:t>();</a:t>
            </a:r>
          </a:p>
          <a:p>
            <a:r>
              <a:rPr lang="es-CL" dirty="0" err="1">
                <a:solidFill>
                  <a:srgbClr val="FF0000"/>
                </a:solidFill>
              </a:rPr>
              <a:t>risas</a:t>
            </a:r>
            <a:r>
              <a:rPr lang="es-CL" dirty="0" err="1"/>
              <a:t>.reirSuave</a:t>
            </a:r>
            <a:r>
              <a:rPr lang="es-CL" dirty="0"/>
              <a:t>();</a:t>
            </a:r>
          </a:p>
        </p:txBody>
      </p:sp>
    </p:spTree>
    <p:custDataLst>
      <p:tags r:id="rId1"/>
    </p:custDataLst>
    <p:extLst>
      <p:ext uri="{BB962C8B-B14F-4D97-AF65-F5344CB8AC3E}">
        <p14:creationId xmlns:p14="http://schemas.microsoft.com/office/powerpoint/2010/main" val="321505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777241" y="1456578"/>
            <a:ext cx="7635240" cy="1200329"/>
          </a:xfrm>
          <a:prstGeom prst="rect">
            <a:avLst/>
          </a:prstGeom>
          <a:noFill/>
        </p:spPr>
        <p:txBody>
          <a:bodyPr wrap="square" rtlCol="0">
            <a:spAutoFit/>
          </a:bodyPr>
          <a:lstStyle/>
          <a:p>
            <a:pPr algn="just"/>
            <a:r>
              <a:rPr lang="es-CL" b="1" dirty="0"/>
              <a:t>Sets y </a:t>
            </a:r>
            <a:r>
              <a:rPr lang="es-CL" b="1" dirty="0" err="1"/>
              <a:t>Maps</a:t>
            </a:r>
            <a:endParaRPr lang="es-CL" b="1" dirty="0"/>
          </a:p>
          <a:p>
            <a:pPr algn="just"/>
            <a:endParaRPr lang="es-CL" b="1" dirty="0"/>
          </a:p>
          <a:p>
            <a:pPr algn="just"/>
            <a:r>
              <a:rPr lang="es-CL" b="1" dirty="0"/>
              <a:t>Sets: </a:t>
            </a:r>
            <a:r>
              <a:rPr lang="es-CL" dirty="0"/>
              <a:t>Los conjuntos son colecciones que tratan con valores únicos u objetos individuales. Un Set agrupa elementos y garantiza su singularidad. Ejemplos:</a:t>
            </a: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3" name="Rectángulo 2">
            <a:extLst>
              <a:ext uri="{FF2B5EF4-FFF2-40B4-BE49-F238E27FC236}">
                <a16:creationId xmlns:a16="http://schemas.microsoft.com/office/drawing/2014/main" id="{F45B4102-085A-4198-8C1A-C012F9DFB124}"/>
              </a:ext>
            </a:extLst>
          </p:cNvPr>
          <p:cNvSpPr/>
          <p:nvPr/>
        </p:nvSpPr>
        <p:spPr>
          <a:xfrm>
            <a:off x="777241" y="3050739"/>
            <a:ext cx="3093719"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8080"/>
                </a:solidFill>
                <a:latin typeface="inherit"/>
              </a:rPr>
              <a:t>let </a:t>
            </a:r>
            <a:r>
              <a:rPr lang="en-US" dirty="0">
                <a:solidFill>
                  <a:srgbClr val="002D7A"/>
                </a:solidFill>
                <a:latin typeface="inherit"/>
              </a:rPr>
              <a:t>pouch</a:t>
            </a:r>
            <a:r>
              <a:rPr lang="en-US" dirty="0">
                <a:solidFill>
                  <a:srgbClr val="000000"/>
                </a:solidFill>
                <a:latin typeface="Verdana" panose="020B0604030504040204" pitchFamily="34" charset="0"/>
              </a:rPr>
              <a:t> </a:t>
            </a:r>
            <a:r>
              <a:rPr lang="en-US" dirty="0">
                <a:solidFill>
                  <a:srgbClr val="006FE0"/>
                </a:solidFill>
                <a:latin typeface="inherit"/>
              </a:rPr>
              <a:t>=</a:t>
            </a:r>
            <a:r>
              <a:rPr lang="en-US" dirty="0">
                <a:solidFill>
                  <a:srgbClr val="000000"/>
                </a:solidFill>
                <a:latin typeface="Verdana" panose="020B0604030504040204" pitchFamily="34" charset="0"/>
              </a:rPr>
              <a:t> </a:t>
            </a:r>
            <a:r>
              <a:rPr lang="en-US" b="1" dirty="0">
                <a:solidFill>
                  <a:srgbClr val="000000"/>
                </a:solidFill>
                <a:latin typeface="inherit"/>
              </a:rPr>
              <a:t>new</a:t>
            </a:r>
            <a:r>
              <a:rPr lang="en-US" dirty="0">
                <a:solidFill>
                  <a:srgbClr val="000000"/>
                </a:solidFill>
                <a:latin typeface="Verdana" panose="020B0604030504040204" pitchFamily="34" charset="0"/>
              </a:rPr>
              <a:t> </a:t>
            </a:r>
            <a:r>
              <a:rPr lang="en-US" dirty="0">
                <a:solidFill>
                  <a:srgbClr val="008080"/>
                </a:solidFill>
                <a:latin typeface="inherit"/>
              </a:rPr>
              <a:t>Set</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err="1">
                <a:solidFill>
                  <a:srgbClr val="002D7A"/>
                </a:solidFill>
                <a:latin typeface="inherit"/>
              </a:rPr>
              <a:t>pouch</a:t>
            </a:r>
            <a:r>
              <a:rPr lang="en-US" dirty="0" err="1">
                <a:solidFill>
                  <a:srgbClr val="333333"/>
                </a:solidFill>
                <a:latin typeface="inherit"/>
              </a:rPr>
              <a:t>.</a:t>
            </a:r>
            <a:r>
              <a:rPr lang="en-US" dirty="0" err="1">
                <a:solidFill>
                  <a:srgbClr val="008080"/>
                </a:solidFill>
                <a:latin typeface="inherit"/>
              </a:rPr>
              <a:t>add</a:t>
            </a:r>
            <a:r>
              <a:rPr lang="en-US" dirty="0">
                <a:solidFill>
                  <a:srgbClr val="333333"/>
                </a:solidFill>
                <a:latin typeface="inherit"/>
              </a:rPr>
              <a:t>(</a:t>
            </a:r>
            <a:r>
              <a:rPr lang="en-US" dirty="0">
                <a:solidFill>
                  <a:srgbClr val="DD1144"/>
                </a:solidFill>
                <a:latin typeface="inherit"/>
              </a:rPr>
              <a:t>'</a:t>
            </a:r>
            <a:r>
              <a:rPr lang="en-US" dirty="0" err="1">
                <a:solidFill>
                  <a:srgbClr val="DD1144"/>
                </a:solidFill>
                <a:latin typeface="inherit"/>
              </a:rPr>
              <a:t>Armas</a:t>
            </a:r>
            <a:r>
              <a:rPr lang="en-US" dirty="0">
                <a:solidFill>
                  <a:srgbClr val="DD1144"/>
                </a:solidFill>
                <a:latin typeface="inherit"/>
              </a:rPr>
              <a:t>'</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err="1">
                <a:solidFill>
                  <a:srgbClr val="002D7A"/>
                </a:solidFill>
                <a:latin typeface="inherit"/>
              </a:rPr>
              <a:t>pouch</a:t>
            </a:r>
            <a:r>
              <a:rPr lang="en-US" dirty="0" err="1">
                <a:solidFill>
                  <a:srgbClr val="333333"/>
                </a:solidFill>
                <a:latin typeface="inherit"/>
              </a:rPr>
              <a:t>.</a:t>
            </a:r>
            <a:r>
              <a:rPr lang="en-US" dirty="0" err="1">
                <a:solidFill>
                  <a:srgbClr val="008080"/>
                </a:solidFill>
                <a:latin typeface="inherit"/>
              </a:rPr>
              <a:t>add</a:t>
            </a:r>
            <a:r>
              <a:rPr lang="en-US" dirty="0">
                <a:solidFill>
                  <a:srgbClr val="333333"/>
                </a:solidFill>
                <a:latin typeface="inherit"/>
              </a:rPr>
              <a:t>(</a:t>
            </a:r>
            <a:r>
              <a:rPr lang="en-US" dirty="0">
                <a:solidFill>
                  <a:srgbClr val="DD1144"/>
                </a:solidFill>
                <a:latin typeface="inherit"/>
              </a:rPr>
              <a:t>‘Arcos y </a:t>
            </a:r>
            <a:r>
              <a:rPr lang="en-US" dirty="0" err="1">
                <a:solidFill>
                  <a:srgbClr val="DD1144"/>
                </a:solidFill>
                <a:latin typeface="inherit"/>
              </a:rPr>
              <a:t>Flechas</a:t>
            </a:r>
            <a:r>
              <a:rPr lang="en-US" dirty="0">
                <a:solidFill>
                  <a:srgbClr val="DD1144"/>
                </a:solidFill>
                <a:latin typeface="inherit"/>
              </a:rPr>
              <a:t>'</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err="1">
                <a:solidFill>
                  <a:srgbClr val="002D7A"/>
                </a:solidFill>
                <a:latin typeface="inherit"/>
              </a:rPr>
              <a:t>pouch</a:t>
            </a:r>
            <a:r>
              <a:rPr lang="en-US" dirty="0" err="1">
                <a:solidFill>
                  <a:srgbClr val="333333"/>
                </a:solidFill>
                <a:latin typeface="inherit"/>
              </a:rPr>
              <a:t>.</a:t>
            </a:r>
            <a:r>
              <a:rPr lang="en-US" dirty="0" err="1">
                <a:solidFill>
                  <a:srgbClr val="008080"/>
                </a:solidFill>
                <a:latin typeface="inherit"/>
              </a:rPr>
              <a:t>add</a:t>
            </a:r>
            <a:r>
              <a:rPr lang="en-US" dirty="0">
                <a:solidFill>
                  <a:srgbClr val="333333"/>
                </a:solidFill>
                <a:latin typeface="inherit"/>
              </a:rPr>
              <a:t>(</a:t>
            </a:r>
            <a:r>
              <a:rPr lang="en-US" dirty="0">
                <a:solidFill>
                  <a:srgbClr val="DD1144"/>
                </a:solidFill>
                <a:latin typeface="inherit"/>
              </a:rPr>
              <a:t>‘Escudos'</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a:solidFill>
                  <a:srgbClr val="002D7A"/>
                </a:solidFill>
                <a:latin typeface="inherit"/>
              </a:rPr>
              <a:t>console</a:t>
            </a:r>
            <a:r>
              <a:rPr lang="en-US" dirty="0">
                <a:solidFill>
                  <a:srgbClr val="333333"/>
                </a:solidFill>
                <a:latin typeface="inherit"/>
              </a:rPr>
              <a:t>.</a:t>
            </a:r>
            <a:r>
              <a:rPr lang="en-US" dirty="0">
                <a:solidFill>
                  <a:srgbClr val="008080"/>
                </a:solidFill>
                <a:latin typeface="inherit"/>
              </a:rPr>
              <a:t>log</a:t>
            </a:r>
            <a:r>
              <a:rPr lang="en-US" dirty="0">
                <a:solidFill>
                  <a:srgbClr val="333333"/>
                </a:solidFill>
                <a:latin typeface="inherit"/>
              </a:rPr>
              <a:t>(</a:t>
            </a:r>
            <a:r>
              <a:rPr lang="en-US" dirty="0" err="1">
                <a:solidFill>
                  <a:srgbClr val="002D7A"/>
                </a:solidFill>
                <a:latin typeface="inherit"/>
              </a:rPr>
              <a:t>pouch</a:t>
            </a:r>
            <a:r>
              <a:rPr lang="en-US" dirty="0" err="1">
                <a:solidFill>
                  <a:srgbClr val="333333"/>
                </a:solidFill>
                <a:latin typeface="inherit"/>
              </a:rPr>
              <a:t>.</a:t>
            </a:r>
            <a:r>
              <a:rPr lang="en-US" dirty="0" err="1">
                <a:solidFill>
                  <a:srgbClr val="002D7A"/>
                </a:solidFill>
                <a:latin typeface="inherit"/>
              </a:rPr>
              <a:t>size</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i="1" dirty="0">
                <a:solidFill>
                  <a:srgbClr val="999999"/>
                </a:solidFill>
                <a:latin typeface="inherit"/>
              </a:rPr>
              <a:t>// 3</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6" name="Rectángulo 5">
            <a:extLst>
              <a:ext uri="{FF2B5EF4-FFF2-40B4-BE49-F238E27FC236}">
                <a16:creationId xmlns:a16="http://schemas.microsoft.com/office/drawing/2014/main" id="{CEAD5904-7066-4AB3-B74E-055B32A16F5E}"/>
              </a:ext>
            </a:extLst>
          </p:cNvPr>
          <p:cNvSpPr/>
          <p:nvPr/>
        </p:nvSpPr>
        <p:spPr>
          <a:xfrm>
            <a:off x="4008120" y="2912239"/>
            <a:ext cx="4572000" cy="2862322"/>
          </a:xfrm>
          <a:prstGeom prst="rect">
            <a:avLst/>
          </a:prstGeom>
        </p:spPr>
        <p:txBody>
          <a:bodyPr>
            <a:spAutoFit/>
          </a:bodyPr>
          <a:lstStyle/>
          <a:p>
            <a:pPr algn="just"/>
            <a:r>
              <a:rPr lang="es-CL" dirty="0"/>
              <a:t>Inicializamos un nuevo conjunto y lo asignamos a la variable </a:t>
            </a:r>
            <a:r>
              <a:rPr lang="es-CL" dirty="0" err="1">
                <a:solidFill>
                  <a:srgbClr val="FF0000"/>
                </a:solidFill>
              </a:rPr>
              <a:t>pouch</a:t>
            </a:r>
            <a:r>
              <a:rPr lang="es-CL" dirty="0"/>
              <a:t>. Una vez que tenemos ese conjunto, es fácil agregar elementos con la función </a:t>
            </a:r>
            <a:r>
              <a:rPr lang="es-CL" dirty="0">
                <a:solidFill>
                  <a:srgbClr val="FF0000"/>
                </a:solidFill>
              </a:rPr>
              <a:t>.</a:t>
            </a:r>
            <a:r>
              <a:rPr lang="es-CL" dirty="0" err="1">
                <a:solidFill>
                  <a:srgbClr val="FF0000"/>
                </a:solidFill>
              </a:rPr>
              <a:t>add</a:t>
            </a:r>
            <a:r>
              <a:rPr lang="es-CL" dirty="0">
                <a:solidFill>
                  <a:srgbClr val="FF0000"/>
                </a:solidFill>
              </a:rPr>
              <a:t>()</a:t>
            </a:r>
            <a:r>
              <a:rPr lang="es-CL" dirty="0"/>
              <a:t>. Revisamos el tamaño del conjunto después de agregar Armas, Arcos y Flechas, y Escudos, para ver que de hecho tenemos tres elementos únicos en el conjunto. Recuerde que dijimos que no puede agregar un elemento al conjunto dos veces. </a:t>
            </a:r>
          </a:p>
        </p:txBody>
      </p:sp>
    </p:spTree>
    <p:custDataLst>
      <p:tags r:id="rId1"/>
    </p:custDataLst>
    <p:extLst>
      <p:ext uri="{BB962C8B-B14F-4D97-AF65-F5344CB8AC3E}">
        <p14:creationId xmlns:p14="http://schemas.microsoft.com/office/powerpoint/2010/main" val="205749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3" name="Rectángulo 2">
            <a:extLst>
              <a:ext uri="{FF2B5EF4-FFF2-40B4-BE49-F238E27FC236}">
                <a16:creationId xmlns:a16="http://schemas.microsoft.com/office/drawing/2014/main" id="{F45B4102-085A-4198-8C1A-C012F9DFB124}"/>
              </a:ext>
            </a:extLst>
          </p:cNvPr>
          <p:cNvSpPr/>
          <p:nvPr/>
        </p:nvSpPr>
        <p:spPr>
          <a:xfrm>
            <a:off x="777243" y="1618179"/>
            <a:ext cx="3093719"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8080"/>
                </a:solidFill>
                <a:latin typeface="inherit"/>
              </a:rPr>
              <a:t>let </a:t>
            </a:r>
            <a:r>
              <a:rPr lang="en-US" dirty="0">
                <a:solidFill>
                  <a:srgbClr val="002D7A"/>
                </a:solidFill>
                <a:latin typeface="inherit"/>
              </a:rPr>
              <a:t>pouch</a:t>
            </a:r>
            <a:r>
              <a:rPr lang="en-US" dirty="0">
                <a:solidFill>
                  <a:srgbClr val="000000"/>
                </a:solidFill>
                <a:latin typeface="Verdana" panose="020B0604030504040204" pitchFamily="34" charset="0"/>
              </a:rPr>
              <a:t> </a:t>
            </a:r>
            <a:r>
              <a:rPr lang="en-US" dirty="0">
                <a:solidFill>
                  <a:srgbClr val="006FE0"/>
                </a:solidFill>
                <a:latin typeface="inherit"/>
              </a:rPr>
              <a:t>=</a:t>
            </a:r>
            <a:r>
              <a:rPr lang="en-US" dirty="0">
                <a:solidFill>
                  <a:srgbClr val="000000"/>
                </a:solidFill>
                <a:latin typeface="Verdana" panose="020B0604030504040204" pitchFamily="34" charset="0"/>
              </a:rPr>
              <a:t> </a:t>
            </a:r>
            <a:r>
              <a:rPr lang="en-US" b="1" dirty="0">
                <a:solidFill>
                  <a:srgbClr val="000000"/>
                </a:solidFill>
                <a:latin typeface="inherit"/>
              </a:rPr>
              <a:t>new</a:t>
            </a:r>
            <a:r>
              <a:rPr lang="en-US" dirty="0">
                <a:solidFill>
                  <a:srgbClr val="000000"/>
                </a:solidFill>
                <a:latin typeface="Verdana" panose="020B0604030504040204" pitchFamily="34" charset="0"/>
              </a:rPr>
              <a:t> </a:t>
            </a:r>
            <a:r>
              <a:rPr lang="en-US" dirty="0">
                <a:solidFill>
                  <a:srgbClr val="008080"/>
                </a:solidFill>
                <a:latin typeface="inherit"/>
              </a:rPr>
              <a:t>Set</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err="1">
                <a:solidFill>
                  <a:srgbClr val="002D7A"/>
                </a:solidFill>
                <a:latin typeface="inherit"/>
              </a:rPr>
              <a:t>pouch</a:t>
            </a:r>
            <a:r>
              <a:rPr lang="en-US" dirty="0" err="1">
                <a:solidFill>
                  <a:srgbClr val="333333"/>
                </a:solidFill>
                <a:latin typeface="inherit"/>
              </a:rPr>
              <a:t>.</a:t>
            </a:r>
            <a:r>
              <a:rPr lang="en-US" dirty="0" err="1">
                <a:solidFill>
                  <a:srgbClr val="008080"/>
                </a:solidFill>
                <a:latin typeface="inherit"/>
              </a:rPr>
              <a:t>add</a:t>
            </a:r>
            <a:r>
              <a:rPr lang="en-US" dirty="0">
                <a:solidFill>
                  <a:srgbClr val="333333"/>
                </a:solidFill>
                <a:latin typeface="inherit"/>
              </a:rPr>
              <a:t>(</a:t>
            </a:r>
            <a:r>
              <a:rPr lang="en-US" dirty="0">
                <a:solidFill>
                  <a:srgbClr val="DD1144"/>
                </a:solidFill>
                <a:latin typeface="inherit"/>
              </a:rPr>
              <a:t>'</a:t>
            </a:r>
            <a:r>
              <a:rPr lang="en-US" dirty="0" err="1">
                <a:solidFill>
                  <a:srgbClr val="DD1144"/>
                </a:solidFill>
                <a:latin typeface="inherit"/>
              </a:rPr>
              <a:t>Armas</a:t>
            </a:r>
            <a:r>
              <a:rPr lang="en-US" dirty="0">
                <a:solidFill>
                  <a:srgbClr val="DD1144"/>
                </a:solidFill>
                <a:latin typeface="inherit"/>
              </a:rPr>
              <a:t>'</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err="1">
                <a:solidFill>
                  <a:srgbClr val="002D7A"/>
                </a:solidFill>
                <a:latin typeface="inherit"/>
              </a:rPr>
              <a:t>pouch</a:t>
            </a:r>
            <a:r>
              <a:rPr lang="en-US" dirty="0" err="1">
                <a:solidFill>
                  <a:srgbClr val="333333"/>
                </a:solidFill>
                <a:latin typeface="inherit"/>
              </a:rPr>
              <a:t>.</a:t>
            </a:r>
            <a:r>
              <a:rPr lang="en-US" dirty="0" err="1">
                <a:solidFill>
                  <a:srgbClr val="008080"/>
                </a:solidFill>
                <a:latin typeface="inherit"/>
              </a:rPr>
              <a:t>add</a:t>
            </a:r>
            <a:r>
              <a:rPr lang="en-US" dirty="0">
                <a:solidFill>
                  <a:srgbClr val="333333"/>
                </a:solidFill>
                <a:latin typeface="inherit"/>
              </a:rPr>
              <a:t>(</a:t>
            </a:r>
            <a:r>
              <a:rPr lang="en-US" dirty="0">
                <a:solidFill>
                  <a:srgbClr val="DD1144"/>
                </a:solidFill>
                <a:latin typeface="inherit"/>
              </a:rPr>
              <a:t>‘Arcos y </a:t>
            </a:r>
            <a:r>
              <a:rPr lang="en-US" dirty="0" err="1">
                <a:solidFill>
                  <a:srgbClr val="DD1144"/>
                </a:solidFill>
                <a:latin typeface="inherit"/>
              </a:rPr>
              <a:t>Flechas</a:t>
            </a:r>
            <a:r>
              <a:rPr lang="en-US" dirty="0">
                <a:solidFill>
                  <a:srgbClr val="DD1144"/>
                </a:solidFill>
                <a:latin typeface="inherit"/>
              </a:rPr>
              <a:t>'</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err="1">
                <a:solidFill>
                  <a:srgbClr val="002D7A"/>
                </a:solidFill>
                <a:latin typeface="inherit"/>
              </a:rPr>
              <a:t>pouch</a:t>
            </a:r>
            <a:r>
              <a:rPr lang="en-US" dirty="0" err="1">
                <a:solidFill>
                  <a:srgbClr val="333333"/>
                </a:solidFill>
                <a:latin typeface="inherit"/>
              </a:rPr>
              <a:t>.</a:t>
            </a:r>
            <a:r>
              <a:rPr lang="en-US" dirty="0" err="1">
                <a:solidFill>
                  <a:srgbClr val="008080"/>
                </a:solidFill>
                <a:latin typeface="inherit"/>
              </a:rPr>
              <a:t>add</a:t>
            </a:r>
            <a:r>
              <a:rPr lang="en-US" dirty="0">
                <a:solidFill>
                  <a:srgbClr val="333333"/>
                </a:solidFill>
                <a:latin typeface="inherit"/>
              </a:rPr>
              <a:t>(</a:t>
            </a:r>
            <a:r>
              <a:rPr lang="en-US" dirty="0">
                <a:solidFill>
                  <a:srgbClr val="DD1144"/>
                </a:solidFill>
                <a:latin typeface="inherit"/>
              </a:rPr>
              <a:t>‘Escudos’</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err="1">
                <a:solidFill>
                  <a:srgbClr val="002D7A"/>
                </a:solidFill>
                <a:latin typeface="inherit"/>
              </a:rPr>
              <a:t>pouch</a:t>
            </a:r>
            <a:r>
              <a:rPr lang="en-US" dirty="0" err="1">
                <a:solidFill>
                  <a:srgbClr val="333333"/>
                </a:solidFill>
                <a:latin typeface="inherit"/>
              </a:rPr>
              <a:t>.</a:t>
            </a:r>
            <a:r>
              <a:rPr lang="en-US" dirty="0" err="1">
                <a:solidFill>
                  <a:srgbClr val="008080"/>
                </a:solidFill>
                <a:latin typeface="inherit"/>
              </a:rPr>
              <a:t>add</a:t>
            </a:r>
            <a:r>
              <a:rPr lang="en-US" dirty="0">
                <a:solidFill>
                  <a:srgbClr val="333333"/>
                </a:solidFill>
                <a:latin typeface="inherit"/>
              </a:rPr>
              <a:t>(</a:t>
            </a:r>
            <a:r>
              <a:rPr lang="en-US" dirty="0">
                <a:solidFill>
                  <a:srgbClr val="DD1144"/>
                </a:solidFill>
                <a:latin typeface="inherit"/>
              </a:rPr>
              <a:t>'</a:t>
            </a:r>
            <a:r>
              <a:rPr lang="en-US" dirty="0" err="1">
                <a:solidFill>
                  <a:srgbClr val="DD1144"/>
                </a:solidFill>
                <a:latin typeface="inherit"/>
              </a:rPr>
              <a:t>Armas</a:t>
            </a:r>
            <a:r>
              <a:rPr lang="en-US" dirty="0">
                <a:solidFill>
                  <a:srgbClr val="DD1144"/>
                </a:solidFill>
                <a:latin typeface="inherit"/>
              </a:rPr>
              <a:t>'</a:t>
            </a:r>
            <a:r>
              <a:rPr lang="en-US" dirty="0">
                <a:solidFill>
                  <a:srgbClr val="333333"/>
                </a:solidFill>
                <a:latin typeface="inherit"/>
              </a:rPr>
              <a:t>);</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t>
            </a:r>
          </a:p>
          <a:p>
            <a:r>
              <a:rPr lang="en-US" dirty="0">
                <a:solidFill>
                  <a:srgbClr val="002D7A"/>
                </a:solidFill>
                <a:latin typeface="inherit"/>
              </a:rPr>
              <a:t>console</a:t>
            </a:r>
            <a:r>
              <a:rPr lang="en-US" dirty="0">
                <a:solidFill>
                  <a:srgbClr val="333333"/>
                </a:solidFill>
                <a:latin typeface="inherit"/>
              </a:rPr>
              <a:t>.</a:t>
            </a:r>
            <a:r>
              <a:rPr lang="en-US" dirty="0">
                <a:solidFill>
                  <a:srgbClr val="008080"/>
                </a:solidFill>
                <a:latin typeface="inherit"/>
              </a:rPr>
              <a:t>log</a:t>
            </a:r>
            <a:r>
              <a:rPr lang="en-US" dirty="0">
                <a:solidFill>
                  <a:srgbClr val="333333"/>
                </a:solidFill>
                <a:latin typeface="inherit"/>
              </a:rPr>
              <a:t>(</a:t>
            </a:r>
            <a:r>
              <a:rPr lang="en-US" dirty="0" err="1">
                <a:solidFill>
                  <a:srgbClr val="002D7A"/>
                </a:solidFill>
                <a:latin typeface="inherit"/>
              </a:rPr>
              <a:t>pouch</a:t>
            </a:r>
            <a:r>
              <a:rPr lang="en-US" dirty="0" err="1">
                <a:solidFill>
                  <a:srgbClr val="333333"/>
                </a:solidFill>
                <a:latin typeface="inherit"/>
              </a:rPr>
              <a:t>.</a:t>
            </a:r>
            <a:r>
              <a:rPr lang="en-US" dirty="0" err="1">
                <a:solidFill>
                  <a:srgbClr val="002D7A"/>
                </a:solidFill>
                <a:latin typeface="inherit"/>
              </a:rPr>
              <a:t>size</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i="1" dirty="0">
                <a:solidFill>
                  <a:srgbClr val="999999"/>
                </a:solidFill>
                <a:latin typeface="inherit"/>
              </a:rPr>
              <a:t>// 3</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2" name="Rectángulo 1">
            <a:extLst>
              <a:ext uri="{FF2B5EF4-FFF2-40B4-BE49-F238E27FC236}">
                <a16:creationId xmlns:a16="http://schemas.microsoft.com/office/drawing/2014/main" id="{17B9B3ED-19B2-4710-BCE7-972354A008AC}"/>
              </a:ext>
            </a:extLst>
          </p:cNvPr>
          <p:cNvSpPr/>
          <p:nvPr/>
        </p:nvSpPr>
        <p:spPr>
          <a:xfrm>
            <a:off x="4038602" y="4532787"/>
            <a:ext cx="4572000" cy="2031325"/>
          </a:xfrm>
          <a:prstGeom prst="rect">
            <a:avLst/>
          </a:prstGeom>
        </p:spPr>
        <p:txBody>
          <a:bodyPr>
            <a:spAutoFit/>
          </a:bodyPr>
          <a:lstStyle/>
          <a:p>
            <a:pPr algn="just"/>
            <a:r>
              <a:rPr lang="es-CL" dirty="0"/>
              <a:t>Puede omitir la función </a:t>
            </a:r>
            <a:r>
              <a:rPr lang="es-CL" dirty="0">
                <a:solidFill>
                  <a:srgbClr val="FF0000"/>
                </a:solidFill>
              </a:rPr>
              <a:t>.</a:t>
            </a:r>
            <a:r>
              <a:rPr lang="es-CL" dirty="0" err="1">
                <a:solidFill>
                  <a:srgbClr val="FF0000"/>
                </a:solidFill>
              </a:rPr>
              <a:t>add</a:t>
            </a:r>
            <a:r>
              <a:rPr lang="es-CL" dirty="0">
                <a:solidFill>
                  <a:srgbClr val="FF0000"/>
                </a:solidFill>
              </a:rPr>
              <a:t>()</a:t>
            </a:r>
            <a:r>
              <a:rPr lang="es-CL" dirty="0"/>
              <a:t> simplemente pasando cada elemento como una matriz al constructor </a:t>
            </a:r>
            <a:r>
              <a:rPr lang="es-CL" dirty="0">
                <a:solidFill>
                  <a:srgbClr val="FF0000"/>
                </a:solidFill>
              </a:rPr>
              <a:t>Set</a:t>
            </a:r>
            <a:r>
              <a:rPr lang="es-CL" dirty="0"/>
              <a:t>. Aquí, configuraremos un nuevo conjunto utilizando solo esta técnica. </a:t>
            </a:r>
          </a:p>
          <a:p>
            <a:pPr algn="just"/>
            <a:r>
              <a:rPr lang="es-CL" dirty="0"/>
              <a:t>Al igual que con la función </a:t>
            </a:r>
            <a:r>
              <a:rPr lang="es-CL" dirty="0">
                <a:solidFill>
                  <a:srgbClr val="FF0000"/>
                </a:solidFill>
              </a:rPr>
              <a:t>.</a:t>
            </a:r>
            <a:r>
              <a:rPr lang="es-CL" dirty="0" err="1">
                <a:solidFill>
                  <a:srgbClr val="FF0000"/>
                </a:solidFill>
              </a:rPr>
              <a:t>add</a:t>
            </a:r>
            <a:r>
              <a:rPr lang="es-CL" dirty="0">
                <a:solidFill>
                  <a:srgbClr val="FF0000"/>
                </a:solidFill>
              </a:rPr>
              <a:t>()</a:t>
            </a:r>
            <a:r>
              <a:rPr lang="es-CL" dirty="0"/>
              <a:t>, si pasa una matriz de valores al </a:t>
            </a:r>
            <a:r>
              <a:rPr lang="es-CL" dirty="0">
                <a:solidFill>
                  <a:srgbClr val="FF0000"/>
                </a:solidFill>
              </a:rPr>
              <a:t>Set</a:t>
            </a:r>
            <a:r>
              <a:rPr lang="es-CL" dirty="0"/>
              <a:t> Constructor, se ignorarán los duplicados. </a:t>
            </a:r>
          </a:p>
        </p:txBody>
      </p:sp>
      <p:sp>
        <p:nvSpPr>
          <p:cNvPr id="5" name="Rectángulo 4">
            <a:extLst>
              <a:ext uri="{FF2B5EF4-FFF2-40B4-BE49-F238E27FC236}">
                <a16:creationId xmlns:a16="http://schemas.microsoft.com/office/drawing/2014/main" id="{8F004B5D-1F84-4AEB-A544-5BCCD02FB43F}"/>
              </a:ext>
            </a:extLst>
          </p:cNvPr>
          <p:cNvSpPr/>
          <p:nvPr/>
        </p:nvSpPr>
        <p:spPr>
          <a:xfrm>
            <a:off x="4038602" y="1620918"/>
            <a:ext cx="4572000" cy="646331"/>
          </a:xfrm>
          <a:prstGeom prst="rect">
            <a:avLst/>
          </a:prstGeom>
        </p:spPr>
        <p:txBody>
          <a:bodyPr>
            <a:spAutoFit/>
          </a:bodyPr>
          <a:lstStyle/>
          <a:p>
            <a:pPr algn="just"/>
            <a:r>
              <a:rPr lang="es-CL" dirty="0"/>
              <a:t>Agregamos otro conjunto de armas, pero al revisar el tamaño, todavía se muestra como 3.</a:t>
            </a:r>
          </a:p>
        </p:txBody>
      </p:sp>
      <p:sp>
        <p:nvSpPr>
          <p:cNvPr id="7" name="Rectángulo 6">
            <a:extLst>
              <a:ext uri="{FF2B5EF4-FFF2-40B4-BE49-F238E27FC236}">
                <a16:creationId xmlns:a16="http://schemas.microsoft.com/office/drawing/2014/main" id="{5F6BFDD3-22CC-4B47-8F8D-997893331F06}"/>
              </a:ext>
            </a:extLst>
          </p:cNvPr>
          <p:cNvSpPr/>
          <p:nvPr/>
        </p:nvSpPr>
        <p:spPr>
          <a:xfrm>
            <a:off x="777243" y="4532787"/>
            <a:ext cx="3093719"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8080"/>
                </a:solidFill>
                <a:latin typeface="inherit"/>
              </a:rPr>
              <a:t>let </a:t>
            </a:r>
            <a:r>
              <a:rPr lang="en-US" dirty="0">
                <a:solidFill>
                  <a:srgbClr val="002D7A"/>
                </a:solidFill>
                <a:latin typeface="inherit"/>
              </a:rPr>
              <a:t>pouch</a:t>
            </a:r>
            <a:r>
              <a:rPr lang="en-US" dirty="0">
                <a:solidFill>
                  <a:srgbClr val="000000"/>
                </a:solidFill>
                <a:latin typeface="Verdana" panose="020B0604030504040204" pitchFamily="34" charset="0"/>
              </a:rPr>
              <a:t> </a:t>
            </a:r>
            <a:r>
              <a:rPr lang="en-US" dirty="0">
                <a:solidFill>
                  <a:srgbClr val="006FE0"/>
                </a:solidFill>
                <a:latin typeface="inherit"/>
              </a:rPr>
              <a:t>=</a:t>
            </a:r>
            <a:r>
              <a:rPr lang="en-US" dirty="0">
                <a:solidFill>
                  <a:srgbClr val="000000"/>
                </a:solidFill>
                <a:latin typeface="Verdana" panose="020B0604030504040204" pitchFamily="34" charset="0"/>
              </a:rPr>
              <a:t> </a:t>
            </a:r>
            <a:r>
              <a:rPr lang="en-US" b="1" dirty="0">
                <a:solidFill>
                  <a:srgbClr val="000000"/>
                </a:solidFill>
                <a:latin typeface="inherit"/>
              </a:rPr>
              <a:t>new</a:t>
            </a:r>
            <a:r>
              <a:rPr lang="en-US" dirty="0">
                <a:solidFill>
                  <a:srgbClr val="000000"/>
                </a:solidFill>
                <a:latin typeface="Verdana" panose="020B0604030504040204" pitchFamily="34" charset="0"/>
              </a:rPr>
              <a:t> </a:t>
            </a:r>
            <a:r>
              <a:rPr lang="en-US" dirty="0">
                <a:solidFill>
                  <a:srgbClr val="008080"/>
                </a:solidFill>
                <a:latin typeface="inherit"/>
              </a:rPr>
              <a:t>Set</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a:solidFill>
                  <a:srgbClr val="006FE0"/>
                </a:solidFill>
                <a:latin typeface="inherit"/>
              </a:rPr>
              <a:t>    </a:t>
            </a:r>
            <a:r>
              <a:rPr lang="en-US" dirty="0">
                <a:solidFill>
                  <a:srgbClr val="000000"/>
                </a:solidFill>
                <a:latin typeface="Verdana" panose="020B0604030504040204" pitchFamily="34" charset="0"/>
              </a:rPr>
              <a:t> </a:t>
            </a:r>
            <a:r>
              <a:rPr lang="en-US" dirty="0">
                <a:solidFill>
                  <a:srgbClr val="DD1144"/>
                </a:solidFill>
                <a:latin typeface="inherit"/>
              </a:rPr>
              <a:t>'Armor'</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a:solidFill>
                  <a:srgbClr val="006FE0"/>
                </a:solidFill>
                <a:latin typeface="inherit"/>
              </a:rPr>
              <a:t>    </a:t>
            </a:r>
            <a:r>
              <a:rPr lang="en-US" dirty="0">
                <a:solidFill>
                  <a:srgbClr val="000000"/>
                </a:solidFill>
                <a:latin typeface="Verdana" panose="020B0604030504040204" pitchFamily="34" charset="0"/>
              </a:rPr>
              <a:t> </a:t>
            </a:r>
            <a:r>
              <a:rPr lang="en-US" dirty="0">
                <a:solidFill>
                  <a:srgbClr val="DD1144"/>
                </a:solidFill>
                <a:latin typeface="inherit"/>
              </a:rPr>
              <a:t>'Materials'</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a:solidFill>
                  <a:srgbClr val="006FE0"/>
                </a:solidFill>
                <a:latin typeface="inherit"/>
              </a:rPr>
              <a:t>    </a:t>
            </a:r>
            <a:r>
              <a:rPr lang="en-US" dirty="0">
                <a:solidFill>
                  <a:srgbClr val="000000"/>
                </a:solidFill>
                <a:latin typeface="Verdana" panose="020B0604030504040204" pitchFamily="34" charset="0"/>
              </a:rPr>
              <a:t> </a:t>
            </a:r>
            <a:r>
              <a:rPr lang="en-US" dirty="0">
                <a:solidFill>
                  <a:srgbClr val="DD1144"/>
                </a:solidFill>
                <a:latin typeface="inherit"/>
              </a:rPr>
              <a:t>'Food'</a:t>
            </a:r>
            <a:r>
              <a:rPr lang="en-US" dirty="0">
                <a:solidFill>
                  <a:srgbClr val="000000"/>
                </a:solidFill>
                <a:latin typeface="Verdana" panose="020B0604030504040204" pitchFamily="34" charset="0"/>
              </a:rPr>
              <a:t> </a:t>
            </a:r>
          </a:p>
          <a:p>
            <a:r>
              <a:rPr lang="en-US" dirty="0">
                <a:solidFill>
                  <a:srgbClr val="333333"/>
                </a:solidFill>
                <a:latin typeface="inherit"/>
              </a:rPr>
              <a:t>]);</a:t>
            </a:r>
            <a:r>
              <a:rPr lang="en-US" dirty="0">
                <a:solidFill>
                  <a:srgbClr val="000000"/>
                </a:solidFill>
                <a:latin typeface="Verdana" panose="020B0604030504040204" pitchFamily="34" charset="0"/>
              </a:rPr>
              <a:t> </a:t>
            </a:r>
          </a:p>
          <a:p>
            <a:r>
              <a:rPr lang="en-US" dirty="0">
                <a:solidFill>
                  <a:srgbClr val="002D7A"/>
                </a:solidFill>
                <a:latin typeface="inherit"/>
              </a:rPr>
              <a:t>console</a:t>
            </a:r>
            <a:r>
              <a:rPr lang="en-US" dirty="0">
                <a:solidFill>
                  <a:srgbClr val="333333"/>
                </a:solidFill>
                <a:latin typeface="inherit"/>
              </a:rPr>
              <a:t>.</a:t>
            </a:r>
            <a:r>
              <a:rPr lang="en-US" dirty="0">
                <a:solidFill>
                  <a:srgbClr val="008080"/>
                </a:solidFill>
                <a:latin typeface="inherit"/>
              </a:rPr>
              <a:t>log</a:t>
            </a:r>
            <a:r>
              <a:rPr lang="en-US" dirty="0">
                <a:solidFill>
                  <a:srgbClr val="333333"/>
                </a:solidFill>
                <a:latin typeface="inherit"/>
              </a:rPr>
              <a:t>(</a:t>
            </a:r>
            <a:r>
              <a:rPr lang="en-US" dirty="0" err="1">
                <a:solidFill>
                  <a:srgbClr val="002D7A"/>
                </a:solidFill>
                <a:latin typeface="inherit"/>
              </a:rPr>
              <a:t>pouch</a:t>
            </a:r>
            <a:r>
              <a:rPr lang="en-US" dirty="0" err="1">
                <a:solidFill>
                  <a:srgbClr val="333333"/>
                </a:solidFill>
                <a:latin typeface="inherit"/>
              </a:rPr>
              <a:t>.</a:t>
            </a:r>
            <a:r>
              <a:rPr lang="en-US" dirty="0" err="1">
                <a:solidFill>
                  <a:srgbClr val="002D7A"/>
                </a:solidFill>
                <a:latin typeface="inherit"/>
              </a:rPr>
              <a:t>size</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a:solidFill>
                  <a:srgbClr val="000000"/>
                </a:solidFill>
                <a:latin typeface="Verdana" panose="020B0604030504040204" pitchFamily="34" charset="0"/>
              </a:rPr>
              <a:t> </a:t>
            </a:r>
          </a:p>
          <a:p>
            <a:r>
              <a:rPr lang="en-US" i="1" dirty="0">
                <a:solidFill>
                  <a:srgbClr val="999999"/>
                </a:solidFill>
                <a:latin typeface="inherit"/>
              </a:rPr>
              <a:t>// 3</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custDataLst>
      <p:tags r:id="rId1"/>
    </p:custDataLst>
    <p:extLst>
      <p:ext uri="{BB962C8B-B14F-4D97-AF65-F5344CB8AC3E}">
        <p14:creationId xmlns:p14="http://schemas.microsoft.com/office/powerpoint/2010/main" val="176365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6" name="Rectángulo 5">
            <a:extLst>
              <a:ext uri="{FF2B5EF4-FFF2-40B4-BE49-F238E27FC236}">
                <a16:creationId xmlns:a16="http://schemas.microsoft.com/office/drawing/2014/main" id="{511AFA37-47F1-4BD8-93F5-00EFDC6F5A76}"/>
              </a:ext>
            </a:extLst>
          </p:cNvPr>
          <p:cNvSpPr/>
          <p:nvPr/>
        </p:nvSpPr>
        <p:spPr>
          <a:xfrm>
            <a:off x="685801" y="1485797"/>
            <a:ext cx="3611880" cy="923330"/>
          </a:xfrm>
          <a:prstGeom prst="rect">
            <a:avLst/>
          </a:prstGeom>
        </p:spPr>
        <p:txBody>
          <a:bodyPr wrap="square">
            <a:spAutoFit/>
          </a:bodyPr>
          <a:lstStyle/>
          <a:p>
            <a:pPr algn="just"/>
            <a:r>
              <a:rPr lang="es-CL" dirty="0"/>
              <a:t>La función </a:t>
            </a:r>
            <a:r>
              <a:rPr lang="es-CL" dirty="0">
                <a:solidFill>
                  <a:srgbClr val="FF0000"/>
                </a:solidFill>
              </a:rPr>
              <a:t>.has() </a:t>
            </a:r>
            <a:r>
              <a:rPr lang="es-CL" dirty="0"/>
              <a:t>permite comprobar la existencia de un elemento en el conjunto y retorna true o false.</a:t>
            </a:r>
          </a:p>
        </p:txBody>
      </p:sp>
      <p:sp>
        <p:nvSpPr>
          <p:cNvPr id="8" name="Rectángulo 7">
            <a:extLst>
              <a:ext uri="{FF2B5EF4-FFF2-40B4-BE49-F238E27FC236}">
                <a16:creationId xmlns:a16="http://schemas.microsoft.com/office/drawing/2014/main" id="{81F7B32C-D193-4617-85BA-87F4419F4A18}"/>
              </a:ext>
            </a:extLst>
          </p:cNvPr>
          <p:cNvSpPr/>
          <p:nvPr/>
        </p:nvSpPr>
        <p:spPr>
          <a:xfrm>
            <a:off x="4572000" y="1624296"/>
            <a:ext cx="413003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2D7A"/>
                </a:solidFill>
                <a:latin typeface="inherit"/>
              </a:rPr>
              <a:t>console</a:t>
            </a:r>
            <a:r>
              <a:rPr lang="en-US" dirty="0">
                <a:solidFill>
                  <a:srgbClr val="333333"/>
                </a:solidFill>
                <a:latin typeface="inherit"/>
              </a:rPr>
              <a:t>.</a:t>
            </a:r>
            <a:r>
              <a:rPr lang="en-US" dirty="0">
                <a:solidFill>
                  <a:srgbClr val="008080"/>
                </a:solidFill>
                <a:latin typeface="inherit"/>
              </a:rPr>
              <a:t>log</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err="1">
                <a:solidFill>
                  <a:srgbClr val="002D7A"/>
                </a:solidFill>
                <a:latin typeface="inherit"/>
              </a:rPr>
              <a:t>pouch</a:t>
            </a:r>
            <a:r>
              <a:rPr lang="en-US" dirty="0" err="1">
                <a:solidFill>
                  <a:srgbClr val="333333"/>
                </a:solidFill>
                <a:latin typeface="inherit"/>
              </a:rPr>
              <a:t>.</a:t>
            </a:r>
            <a:r>
              <a:rPr lang="en-US" dirty="0" err="1">
                <a:solidFill>
                  <a:srgbClr val="008080"/>
                </a:solidFill>
                <a:latin typeface="inherit"/>
              </a:rPr>
              <a:t>has</a:t>
            </a:r>
            <a:r>
              <a:rPr lang="en-US" dirty="0">
                <a:solidFill>
                  <a:srgbClr val="333333"/>
                </a:solidFill>
                <a:latin typeface="inherit"/>
              </a:rPr>
              <a:t>(</a:t>
            </a:r>
            <a:r>
              <a:rPr lang="en-US" dirty="0">
                <a:solidFill>
                  <a:srgbClr val="DD1144"/>
                </a:solidFill>
                <a:latin typeface="inherit"/>
              </a:rPr>
              <a:t>'</a:t>
            </a:r>
            <a:r>
              <a:rPr lang="en-US" dirty="0" err="1">
                <a:solidFill>
                  <a:srgbClr val="DD1144"/>
                </a:solidFill>
                <a:latin typeface="inherit"/>
              </a:rPr>
              <a:t>Armas</a:t>
            </a:r>
            <a:r>
              <a:rPr lang="en-US" dirty="0">
                <a:solidFill>
                  <a:srgbClr val="DD1144"/>
                </a:solidFill>
                <a:latin typeface="inherit"/>
              </a:rPr>
              <a:t>'</a:t>
            </a:r>
            <a:r>
              <a:rPr lang="en-US" dirty="0">
                <a:solidFill>
                  <a:srgbClr val="333333"/>
                </a:solidFill>
                <a:latin typeface="inherit"/>
              </a:rPr>
              <a:t>));</a:t>
            </a:r>
            <a:r>
              <a:rPr lang="en-US" dirty="0">
                <a:solidFill>
                  <a:srgbClr val="000000"/>
                </a:solidFill>
                <a:latin typeface="Verdana" panose="020B0604030504040204" pitchFamily="34" charset="0"/>
              </a:rPr>
              <a:t> </a:t>
            </a:r>
            <a:r>
              <a:rPr lang="en-US" i="1" dirty="0">
                <a:solidFill>
                  <a:srgbClr val="999999"/>
                </a:solidFill>
                <a:latin typeface="inherit"/>
              </a:rPr>
              <a:t>// true</a:t>
            </a:r>
            <a:r>
              <a:rPr lang="en-US" dirty="0">
                <a:solidFill>
                  <a:srgbClr val="000000"/>
                </a:solidFill>
                <a:latin typeface="Verdana" panose="020B0604030504040204" pitchFamily="34" charset="0"/>
              </a:rPr>
              <a:t> </a:t>
            </a:r>
          </a:p>
          <a:p>
            <a:r>
              <a:rPr lang="en-US" dirty="0">
                <a:solidFill>
                  <a:srgbClr val="002D7A"/>
                </a:solidFill>
                <a:latin typeface="inherit"/>
              </a:rPr>
              <a:t>console</a:t>
            </a:r>
            <a:r>
              <a:rPr lang="en-US" dirty="0">
                <a:solidFill>
                  <a:srgbClr val="333333"/>
                </a:solidFill>
                <a:latin typeface="inherit"/>
              </a:rPr>
              <a:t>.</a:t>
            </a:r>
            <a:r>
              <a:rPr lang="en-US" dirty="0">
                <a:solidFill>
                  <a:srgbClr val="008080"/>
                </a:solidFill>
                <a:latin typeface="inherit"/>
              </a:rPr>
              <a:t>log</a:t>
            </a:r>
            <a:r>
              <a:rPr lang="en-US" dirty="0">
                <a:solidFill>
                  <a:srgbClr val="000000"/>
                </a:solidFill>
                <a:latin typeface="Verdana" panose="020B0604030504040204" pitchFamily="34" charset="0"/>
              </a:rPr>
              <a:t> </a:t>
            </a:r>
            <a:r>
              <a:rPr lang="en-US" dirty="0">
                <a:solidFill>
                  <a:srgbClr val="333333"/>
                </a:solidFill>
                <a:latin typeface="inherit"/>
              </a:rPr>
              <a:t>(</a:t>
            </a:r>
            <a:r>
              <a:rPr lang="en-US" dirty="0" err="1">
                <a:solidFill>
                  <a:srgbClr val="002D7A"/>
                </a:solidFill>
                <a:latin typeface="inherit"/>
              </a:rPr>
              <a:t>pouch</a:t>
            </a:r>
            <a:r>
              <a:rPr lang="en-US" dirty="0" err="1">
                <a:solidFill>
                  <a:srgbClr val="333333"/>
                </a:solidFill>
                <a:latin typeface="inherit"/>
              </a:rPr>
              <a:t>.</a:t>
            </a:r>
            <a:r>
              <a:rPr lang="en-US" dirty="0" err="1">
                <a:solidFill>
                  <a:srgbClr val="008080"/>
                </a:solidFill>
                <a:latin typeface="inherit"/>
              </a:rPr>
              <a:t>has</a:t>
            </a:r>
            <a:r>
              <a:rPr lang="en-US" dirty="0">
                <a:solidFill>
                  <a:srgbClr val="333333"/>
                </a:solidFill>
                <a:latin typeface="inherit"/>
              </a:rPr>
              <a:t>(</a:t>
            </a:r>
            <a:r>
              <a:rPr lang="en-US" dirty="0">
                <a:solidFill>
                  <a:srgbClr val="DD1144"/>
                </a:solidFill>
                <a:latin typeface="inherit"/>
              </a:rPr>
              <a:t>'Sables'</a:t>
            </a:r>
            <a:r>
              <a:rPr lang="en-US" dirty="0">
                <a:solidFill>
                  <a:srgbClr val="333333"/>
                </a:solidFill>
                <a:latin typeface="inherit"/>
              </a:rPr>
              <a:t>)); </a:t>
            </a:r>
            <a:r>
              <a:rPr lang="en-US" i="1" dirty="0">
                <a:solidFill>
                  <a:srgbClr val="999999"/>
                </a:solidFill>
                <a:latin typeface="inherit"/>
              </a:rPr>
              <a:t>// false</a:t>
            </a:r>
            <a:r>
              <a:rPr lang="en-US" dirty="0">
                <a:solidFill>
                  <a:srgbClr val="000000"/>
                </a:solidFill>
                <a:latin typeface="Verdana" panose="020B0604030504040204" pitchFamily="34" charset="0"/>
              </a:rPr>
              <a:t>  </a:t>
            </a:r>
          </a:p>
        </p:txBody>
      </p:sp>
      <p:sp>
        <p:nvSpPr>
          <p:cNvPr id="10" name="Rectángulo 9">
            <a:extLst>
              <a:ext uri="{FF2B5EF4-FFF2-40B4-BE49-F238E27FC236}">
                <a16:creationId xmlns:a16="http://schemas.microsoft.com/office/drawing/2014/main" id="{725DEE81-268E-4B0D-BD9E-82BACA041D91}"/>
              </a:ext>
            </a:extLst>
          </p:cNvPr>
          <p:cNvSpPr/>
          <p:nvPr/>
        </p:nvSpPr>
        <p:spPr>
          <a:xfrm>
            <a:off x="685802" y="2735033"/>
            <a:ext cx="4130038" cy="2031325"/>
          </a:xfrm>
          <a:prstGeom prst="rect">
            <a:avLst/>
          </a:prstGeom>
        </p:spPr>
        <p:txBody>
          <a:bodyPr wrap="square">
            <a:spAutoFit/>
          </a:bodyPr>
          <a:lstStyle/>
          <a:p>
            <a:pPr algn="just"/>
            <a:r>
              <a:rPr lang="es-CL" dirty="0"/>
              <a:t>Para eliminar un elemento en particular del conjunto se utiliza la función </a:t>
            </a:r>
            <a:r>
              <a:rPr lang="es-CL" dirty="0">
                <a:solidFill>
                  <a:srgbClr val="FF0000"/>
                </a:solidFill>
              </a:rPr>
              <a:t>.</a:t>
            </a:r>
            <a:r>
              <a:rPr lang="es-CL" dirty="0" err="1">
                <a:solidFill>
                  <a:srgbClr val="FF0000"/>
                </a:solidFill>
              </a:rPr>
              <a:t>delete</a:t>
            </a:r>
            <a:r>
              <a:rPr lang="es-CL" dirty="0">
                <a:solidFill>
                  <a:srgbClr val="FF0000"/>
                </a:solidFill>
              </a:rPr>
              <a:t>()</a:t>
            </a:r>
          </a:p>
          <a:p>
            <a:pPr algn="just"/>
            <a:r>
              <a:rPr lang="es-CL" dirty="0"/>
              <a:t>Al eliminar se obtiene un valor booleano. Si devuelve verdadero, significa que el elemento fue eliminado, si devuelve falso indica que el elemento no está en el conjunto.</a:t>
            </a:r>
          </a:p>
        </p:txBody>
      </p:sp>
      <p:sp>
        <p:nvSpPr>
          <p:cNvPr id="11" name="Rectángulo 10">
            <a:extLst>
              <a:ext uri="{FF2B5EF4-FFF2-40B4-BE49-F238E27FC236}">
                <a16:creationId xmlns:a16="http://schemas.microsoft.com/office/drawing/2014/main" id="{99E934D8-2C4A-4CB8-8112-B06A81386539}"/>
              </a:ext>
            </a:extLst>
          </p:cNvPr>
          <p:cNvSpPr/>
          <p:nvPr/>
        </p:nvSpPr>
        <p:spPr>
          <a:xfrm>
            <a:off x="5090158" y="2766336"/>
            <a:ext cx="361188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solidFill>
                  <a:srgbClr val="002D7A"/>
                </a:solidFill>
                <a:latin typeface="inherit"/>
              </a:rPr>
              <a:t>pouch</a:t>
            </a:r>
            <a:r>
              <a:rPr lang="es-CL" dirty="0" err="1">
                <a:solidFill>
                  <a:srgbClr val="333333"/>
                </a:solidFill>
                <a:latin typeface="inherit"/>
              </a:rPr>
              <a:t>.</a:t>
            </a:r>
            <a:r>
              <a:rPr lang="es-CL" dirty="0" err="1">
                <a:solidFill>
                  <a:srgbClr val="008080"/>
                </a:solidFill>
                <a:latin typeface="inherit"/>
              </a:rPr>
              <a:t>delete</a:t>
            </a:r>
            <a:r>
              <a:rPr lang="es-CL" dirty="0">
                <a:solidFill>
                  <a:srgbClr val="333333"/>
                </a:solidFill>
                <a:latin typeface="inherit"/>
              </a:rPr>
              <a:t>(</a:t>
            </a:r>
            <a:r>
              <a:rPr lang="en-US" dirty="0">
                <a:solidFill>
                  <a:srgbClr val="DD1144"/>
                </a:solidFill>
                <a:latin typeface="inherit"/>
              </a:rPr>
              <a:t>'</a:t>
            </a:r>
            <a:r>
              <a:rPr lang="es-CL" dirty="0">
                <a:solidFill>
                  <a:srgbClr val="DD1144"/>
                </a:solidFill>
                <a:latin typeface="inherit"/>
              </a:rPr>
              <a:t>Armas</a:t>
            </a:r>
            <a:r>
              <a:rPr lang="en-US" dirty="0">
                <a:solidFill>
                  <a:srgbClr val="DD1144"/>
                </a:solidFill>
                <a:latin typeface="inherit"/>
              </a:rPr>
              <a:t>'</a:t>
            </a:r>
            <a:r>
              <a:rPr lang="es-CL" dirty="0">
                <a:solidFill>
                  <a:srgbClr val="333333"/>
                </a:solidFill>
                <a:latin typeface="inherit"/>
              </a:rPr>
              <a:t>);  </a:t>
            </a:r>
            <a:r>
              <a:rPr lang="es-CL" i="1" dirty="0">
                <a:solidFill>
                  <a:srgbClr val="999999"/>
                </a:solidFill>
                <a:latin typeface="inherit"/>
              </a:rPr>
              <a:t>// true</a:t>
            </a:r>
            <a:r>
              <a:rPr lang="es-CL" dirty="0">
                <a:solidFill>
                  <a:srgbClr val="000000"/>
                </a:solidFill>
                <a:latin typeface="Verdana" panose="020B0604030504040204" pitchFamily="34" charset="0"/>
              </a:rPr>
              <a:t> </a:t>
            </a:r>
          </a:p>
          <a:p>
            <a:r>
              <a:rPr lang="es-CL" dirty="0" err="1">
                <a:solidFill>
                  <a:srgbClr val="002D7A"/>
                </a:solidFill>
                <a:latin typeface="inherit"/>
              </a:rPr>
              <a:t>pouch</a:t>
            </a:r>
            <a:r>
              <a:rPr lang="es-CL" dirty="0" err="1">
                <a:solidFill>
                  <a:srgbClr val="333333"/>
                </a:solidFill>
                <a:latin typeface="inherit"/>
              </a:rPr>
              <a:t>.</a:t>
            </a:r>
            <a:r>
              <a:rPr lang="es-CL" dirty="0" err="1">
                <a:solidFill>
                  <a:srgbClr val="008080"/>
                </a:solidFill>
                <a:latin typeface="inherit"/>
              </a:rPr>
              <a:t>delete</a:t>
            </a:r>
            <a:r>
              <a:rPr lang="es-CL" dirty="0">
                <a:solidFill>
                  <a:srgbClr val="333333"/>
                </a:solidFill>
                <a:latin typeface="inherit"/>
              </a:rPr>
              <a:t>(</a:t>
            </a:r>
            <a:r>
              <a:rPr lang="en-US" dirty="0">
                <a:solidFill>
                  <a:srgbClr val="DD1144"/>
                </a:solidFill>
                <a:latin typeface="inherit"/>
              </a:rPr>
              <a:t>'</a:t>
            </a:r>
            <a:r>
              <a:rPr lang="es-CL" dirty="0">
                <a:solidFill>
                  <a:srgbClr val="DD1144"/>
                </a:solidFill>
                <a:latin typeface="inherit"/>
              </a:rPr>
              <a:t>Sables</a:t>
            </a:r>
            <a:r>
              <a:rPr lang="en-US" dirty="0">
                <a:solidFill>
                  <a:srgbClr val="DD1144"/>
                </a:solidFill>
                <a:latin typeface="inherit"/>
              </a:rPr>
              <a:t>'</a:t>
            </a:r>
            <a:r>
              <a:rPr lang="es-CL" dirty="0">
                <a:solidFill>
                  <a:srgbClr val="333333"/>
                </a:solidFill>
                <a:latin typeface="inherit"/>
              </a:rPr>
              <a:t>);  </a:t>
            </a:r>
            <a:r>
              <a:rPr lang="es-CL" i="1" dirty="0">
                <a:solidFill>
                  <a:srgbClr val="999999"/>
                </a:solidFill>
                <a:latin typeface="inherit"/>
              </a:rPr>
              <a:t>// false</a:t>
            </a:r>
          </a:p>
          <a:p>
            <a:endParaRPr lang="es-CL" i="1" dirty="0">
              <a:solidFill>
                <a:srgbClr val="999999"/>
              </a:solidFill>
              <a:latin typeface="inherit"/>
            </a:endParaRPr>
          </a:p>
          <a:p>
            <a:r>
              <a:rPr lang="es-CL" dirty="0"/>
              <a:t>console.log(</a:t>
            </a:r>
            <a:r>
              <a:rPr lang="es-CL" dirty="0" err="1"/>
              <a:t>pouch</a:t>
            </a:r>
            <a:r>
              <a:rPr lang="es-CL" dirty="0"/>
              <a:t>);</a:t>
            </a:r>
          </a:p>
          <a:p>
            <a:r>
              <a:rPr lang="es-CL" dirty="0"/>
              <a:t> </a:t>
            </a:r>
          </a:p>
          <a:p>
            <a:r>
              <a:rPr lang="es-CL" i="1" dirty="0"/>
              <a:t>// Set [“Arcos y Flechas", “Escudos"]</a:t>
            </a:r>
            <a:r>
              <a:rPr lang="es-CL" dirty="0"/>
              <a:t> </a:t>
            </a:r>
          </a:p>
          <a:p>
            <a:r>
              <a:rPr lang="es-CL" dirty="0">
                <a:solidFill>
                  <a:srgbClr val="000000"/>
                </a:solidFill>
                <a:latin typeface="Verdana" panose="020B0604030504040204" pitchFamily="34" charset="0"/>
              </a:rPr>
              <a:t> </a:t>
            </a:r>
          </a:p>
        </p:txBody>
      </p:sp>
      <p:sp>
        <p:nvSpPr>
          <p:cNvPr id="12" name="Rectángulo 11">
            <a:extLst>
              <a:ext uri="{FF2B5EF4-FFF2-40B4-BE49-F238E27FC236}">
                <a16:creationId xmlns:a16="http://schemas.microsoft.com/office/drawing/2014/main" id="{10748892-25AB-401F-9371-9574FBB56890}"/>
              </a:ext>
            </a:extLst>
          </p:cNvPr>
          <p:cNvSpPr/>
          <p:nvPr/>
        </p:nvSpPr>
        <p:spPr>
          <a:xfrm>
            <a:off x="685801" y="5233704"/>
            <a:ext cx="3992878" cy="646331"/>
          </a:xfrm>
          <a:prstGeom prst="rect">
            <a:avLst/>
          </a:prstGeom>
        </p:spPr>
        <p:txBody>
          <a:bodyPr wrap="square">
            <a:spAutoFit/>
          </a:bodyPr>
          <a:lstStyle/>
          <a:p>
            <a:pPr algn="just"/>
            <a:r>
              <a:rPr lang="es-CL" dirty="0"/>
              <a:t>Para vaciar o borrar el contenido de un conjunto se utiliza la función </a:t>
            </a:r>
            <a:r>
              <a:rPr lang="es-CL" dirty="0">
                <a:solidFill>
                  <a:srgbClr val="FF0000"/>
                </a:solidFill>
              </a:rPr>
              <a:t>.</a:t>
            </a:r>
            <a:r>
              <a:rPr lang="es-CL" dirty="0" err="1">
                <a:solidFill>
                  <a:srgbClr val="FF0000"/>
                </a:solidFill>
              </a:rPr>
              <a:t>clear</a:t>
            </a:r>
            <a:r>
              <a:rPr lang="es-CL" dirty="0">
                <a:solidFill>
                  <a:srgbClr val="FF0000"/>
                </a:solidFill>
              </a:rPr>
              <a:t>()</a:t>
            </a:r>
          </a:p>
        </p:txBody>
      </p:sp>
      <p:sp>
        <p:nvSpPr>
          <p:cNvPr id="13" name="Rectángulo 12">
            <a:extLst>
              <a:ext uri="{FF2B5EF4-FFF2-40B4-BE49-F238E27FC236}">
                <a16:creationId xmlns:a16="http://schemas.microsoft.com/office/drawing/2014/main" id="{78B91950-2B59-4385-8DCD-4C99EFC299B9}"/>
              </a:ext>
            </a:extLst>
          </p:cNvPr>
          <p:cNvSpPr/>
          <p:nvPr/>
        </p:nvSpPr>
        <p:spPr>
          <a:xfrm>
            <a:off x="5090158" y="5233704"/>
            <a:ext cx="292608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solidFill>
                  <a:srgbClr val="002D7A"/>
                </a:solidFill>
                <a:latin typeface="inherit"/>
              </a:rPr>
              <a:t>pouch</a:t>
            </a:r>
            <a:r>
              <a:rPr lang="es-CL" dirty="0" err="1">
                <a:solidFill>
                  <a:srgbClr val="333333"/>
                </a:solidFill>
                <a:latin typeface="inherit"/>
              </a:rPr>
              <a:t>.</a:t>
            </a:r>
            <a:r>
              <a:rPr lang="es-CL" dirty="0" err="1">
                <a:solidFill>
                  <a:srgbClr val="008080"/>
                </a:solidFill>
                <a:latin typeface="inherit"/>
              </a:rPr>
              <a:t>clear</a:t>
            </a:r>
            <a:r>
              <a:rPr lang="es-CL" dirty="0">
                <a:solidFill>
                  <a:srgbClr val="333333"/>
                </a:solidFill>
                <a:latin typeface="inherit"/>
              </a:rPr>
              <a:t>();</a:t>
            </a:r>
          </a:p>
          <a:p>
            <a:r>
              <a:rPr lang="es-CL" dirty="0"/>
              <a:t>console.log(</a:t>
            </a:r>
            <a:r>
              <a:rPr lang="es-CL" dirty="0" err="1"/>
              <a:t>pouch</a:t>
            </a:r>
            <a:r>
              <a:rPr lang="es-CL" dirty="0"/>
              <a:t>);   </a:t>
            </a:r>
            <a:r>
              <a:rPr lang="es-CL" i="1" dirty="0"/>
              <a:t>// Set []</a:t>
            </a:r>
            <a:r>
              <a:rPr lang="es-CL" dirty="0"/>
              <a:t> </a:t>
            </a:r>
          </a:p>
        </p:txBody>
      </p:sp>
    </p:spTree>
    <p:custDataLst>
      <p:tags r:id="rId1"/>
    </p:custDataLst>
    <p:extLst>
      <p:ext uri="{BB962C8B-B14F-4D97-AF65-F5344CB8AC3E}">
        <p14:creationId xmlns:p14="http://schemas.microsoft.com/office/powerpoint/2010/main" val="208126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34136</TotalTime>
  <Words>1972</Words>
  <Application>Microsoft Office PowerPoint</Application>
  <PresentationFormat>Presentación en pantalla (4:3)</PresentationFormat>
  <Paragraphs>245</Paragraphs>
  <Slides>19</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Calibri</vt:lpstr>
      <vt:lpstr>Calibri Light</vt:lpstr>
      <vt:lpstr>Georgia</vt:lpstr>
      <vt:lpstr>inherit</vt:lpstr>
      <vt:lpstr>Quattrocento Sans</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Diaz A.</dc:creator>
  <cp:lastModifiedBy>Pablo A. León</cp:lastModifiedBy>
  <cp:revision>431</cp:revision>
  <cp:lastPrinted>2018-02-06T19:43:21Z</cp:lastPrinted>
  <dcterms:created xsi:type="dcterms:W3CDTF">2016-02-23T20:13:48Z</dcterms:created>
  <dcterms:modified xsi:type="dcterms:W3CDTF">2020-08-25T22:34:40Z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6711C146-E4EA-40B5-B622-CD76E66C965E</vt:lpwstr>
  </property>
  <property fmtid="{D5CDD505-2E9C-101B-9397-08002B2CF9AE}" pid="3" name="ArticulatePath">
    <vt:lpwstr>PPT_Relatores_2019</vt:lpwstr>
  </property>
</Properties>
</file>