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64" r:id="rId2"/>
    <p:sldId id="287" r:id="rId3"/>
    <p:sldId id="306" r:id="rId4"/>
    <p:sldId id="307" r:id="rId5"/>
    <p:sldId id="308" r:id="rId6"/>
    <p:sldId id="311" r:id="rId7"/>
    <p:sldId id="309" r:id="rId8"/>
    <p:sldId id="310" r:id="rId9"/>
    <p:sldId id="312" r:id="rId10"/>
    <p:sldId id="313" r:id="rId11"/>
    <p:sldId id="314" r:id="rId12"/>
    <p:sldId id="320" r:id="rId13"/>
    <p:sldId id="315" r:id="rId14"/>
    <p:sldId id="316" r:id="rId15"/>
    <p:sldId id="317" r:id="rId16"/>
    <p:sldId id="318" r:id="rId17"/>
    <p:sldId id="319" r:id="rId18"/>
    <p:sldId id="305" r:id="rId19"/>
    <p:sldId id="265" r:id="rId20"/>
  </p:sldIdLst>
  <p:sldSz cx="9144000" cy="6858000" type="screen4x3"/>
  <p:notesSz cx="7010400" cy="9296400"/>
  <p:custDataLst>
    <p:tags r:id="rId23"/>
  </p:custData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a Astudillo P." initials="F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a:srgbClr val="229E54"/>
    <a:srgbClr val="003366"/>
    <a:srgbClr val="243190"/>
    <a:srgbClr val="41B1E9"/>
    <a:srgbClr val="49535F"/>
    <a:srgbClr val="E88E16"/>
    <a:srgbClr val="E00E2C"/>
    <a:srgbClr val="FEB9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3" autoAdjust="0"/>
    <p:restoredTop sz="90541" autoAdjust="0"/>
  </p:normalViewPr>
  <p:slideViewPr>
    <p:cSldViewPr snapToGrid="0" snapToObjects="1">
      <p:cViewPr varScale="1">
        <p:scale>
          <a:sx n="88" d="100"/>
          <a:sy n="88" d="100"/>
        </p:scale>
        <p:origin x="117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L"/>
          </a:p>
        </p:txBody>
      </p:sp>
      <p:sp>
        <p:nvSpPr>
          <p:cNvPr id="3" name="2 Marcador de fecha"/>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CACFEAB-34D1-4C07-8DCE-8E44EC1C82C2}" type="datetimeFigureOut">
              <a:rPr lang="es-CL" smtClean="0"/>
              <a:t>28-08-2020</a:t>
            </a:fld>
            <a:endParaRPr lang="es-CL"/>
          </a:p>
        </p:txBody>
      </p:sp>
      <p:sp>
        <p:nvSpPr>
          <p:cNvPr id="4" name="3 Marcador de pie de página"/>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s-CL"/>
          </a:p>
        </p:txBody>
      </p:sp>
      <p:sp>
        <p:nvSpPr>
          <p:cNvPr id="5" name="4 Marcador de número de diapositiva"/>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6A84A1E-25AE-4A40-B540-C2821EB8A3B9}" type="slidenum">
              <a:rPr lang="es-CL" smtClean="0"/>
              <a:t>‹Nº›</a:t>
            </a:fld>
            <a:endParaRPr lang="es-CL"/>
          </a:p>
        </p:txBody>
      </p:sp>
    </p:spTree>
    <p:extLst>
      <p:ext uri="{BB962C8B-B14F-4D97-AF65-F5344CB8AC3E}">
        <p14:creationId xmlns:p14="http://schemas.microsoft.com/office/powerpoint/2010/main" val="2922030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8924F2E-4955-4E98-A6C3-6F727FE95F07}" type="datetimeFigureOut">
              <a:rPr lang="es-CL" smtClean="0"/>
              <a:t>28-08-2020</a:t>
            </a:fld>
            <a:endParaRPr lang="es-CL"/>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AF60042-8184-4145-9EDA-BA3AA743B5B2}" type="slidenum">
              <a:rPr lang="es-CL" smtClean="0"/>
              <a:t>‹Nº›</a:t>
            </a:fld>
            <a:endParaRPr lang="es-CL"/>
          </a:p>
        </p:txBody>
      </p:sp>
    </p:spTree>
    <p:extLst>
      <p:ext uri="{BB962C8B-B14F-4D97-AF65-F5344CB8AC3E}">
        <p14:creationId xmlns:p14="http://schemas.microsoft.com/office/powerpoint/2010/main" val="179732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a:p>
        </p:txBody>
      </p:sp>
      <p:sp>
        <p:nvSpPr>
          <p:cNvPr id="4" name="Marcador de número de diapositiva 3"/>
          <p:cNvSpPr>
            <a:spLocks noGrp="1"/>
          </p:cNvSpPr>
          <p:nvPr>
            <p:ph type="sldNum" sz="quarter" idx="10"/>
          </p:nvPr>
        </p:nvSpPr>
        <p:spPr/>
        <p:txBody>
          <a:bodyPr/>
          <a:lstStyle/>
          <a:p>
            <a:fld id="{0AF60042-8184-4145-9EDA-BA3AA743B5B2}" type="slidenum">
              <a:rPr lang="es-CL" smtClean="0"/>
              <a:t>1</a:t>
            </a:fld>
            <a:endParaRPr lang="es-CL"/>
          </a:p>
        </p:txBody>
      </p:sp>
    </p:spTree>
    <p:extLst>
      <p:ext uri="{BB962C8B-B14F-4D97-AF65-F5344CB8AC3E}">
        <p14:creationId xmlns:p14="http://schemas.microsoft.com/office/powerpoint/2010/main" val="407115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10</a:t>
            </a:fld>
            <a:endParaRPr lang="es-CL">
              <a:solidFill>
                <a:prstClr val="black"/>
              </a:solidFill>
            </a:endParaRPr>
          </a:p>
        </p:txBody>
      </p:sp>
    </p:spTree>
    <p:extLst>
      <p:ext uri="{BB962C8B-B14F-4D97-AF65-F5344CB8AC3E}">
        <p14:creationId xmlns:p14="http://schemas.microsoft.com/office/powerpoint/2010/main" val="4102017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11</a:t>
            </a:fld>
            <a:endParaRPr lang="es-CL">
              <a:solidFill>
                <a:prstClr val="black"/>
              </a:solidFill>
            </a:endParaRPr>
          </a:p>
        </p:txBody>
      </p:sp>
    </p:spTree>
    <p:extLst>
      <p:ext uri="{BB962C8B-B14F-4D97-AF65-F5344CB8AC3E}">
        <p14:creationId xmlns:p14="http://schemas.microsoft.com/office/powerpoint/2010/main" val="3138022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12</a:t>
            </a:fld>
            <a:endParaRPr lang="es-CL">
              <a:solidFill>
                <a:prstClr val="black"/>
              </a:solidFill>
            </a:endParaRPr>
          </a:p>
        </p:txBody>
      </p:sp>
    </p:spTree>
    <p:extLst>
      <p:ext uri="{BB962C8B-B14F-4D97-AF65-F5344CB8AC3E}">
        <p14:creationId xmlns:p14="http://schemas.microsoft.com/office/powerpoint/2010/main" val="221779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13</a:t>
            </a:fld>
            <a:endParaRPr lang="es-CL">
              <a:solidFill>
                <a:prstClr val="black"/>
              </a:solidFill>
            </a:endParaRPr>
          </a:p>
        </p:txBody>
      </p:sp>
    </p:spTree>
    <p:extLst>
      <p:ext uri="{BB962C8B-B14F-4D97-AF65-F5344CB8AC3E}">
        <p14:creationId xmlns:p14="http://schemas.microsoft.com/office/powerpoint/2010/main" val="4814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14</a:t>
            </a:fld>
            <a:endParaRPr lang="es-CL">
              <a:solidFill>
                <a:prstClr val="black"/>
              </a:solidFill>
            </a:endParaRPr>
          </a:p>
        </p:txBody>
      </p:sp>
    </p:spTree>
    <p:extLst>
      <p:ext uri="{BB962C8B-B14F-4D97-AF65-F5344CB8AC3E}">
        <p14:creationId xmlns:p14="http://schemas.microsoft.com/office/powerpoint/2010/main" val="3090253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15</a:t>
            </a:fld>
            <a:endParaRPr lang="es-CL">
              <a:solidFill>
                <a:prstClr val="black"/>
              </a:solidFill>
            </a:endParaRPr>
          </a:p>
        </p:txBody>
      </p:sp>
    </p:spTree>
    <p:extLst>
      <p:ext uri="{BB962C8B-B14F-4D97-AF65-F5344CB8AC3E}">
        <p14:creationId xmlns:p14="http://schemas.microsoft.com/office/powerpoint/2010/main" val="1998883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16</a:t>
            </a:fld>
            <a:endParaRPr lang="es-CL">
              <a:solidFill>
                <a:prstClr val="black"/>
              </a:solidFill>
            </a:endParaRPr>
          </a:p>
        </p:txBody>
      </p:sp>
    </p:spTree>
    <p:extLst>
      <p:ext uri="{BB962C8B-B14F-4D97-AF65-F5344CB8AC3E}">
        <p14:creationId xmlns:p14="http://schemas.microsoft.com/office/powerpoint/2010/main" val="4263998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17</a:t>
            </a:fld>
            <a:endParaRPr lang="es-CL">
              <a:solidFill>
                <a:prstClr val="black"/>
              </a:solidFill>
            </a:endParaRPr>
          </a:p>
        </p:txBody>
      </p:sp>
    </p:spTree>
    <p:extLst>
      <p:ext uri="{BB962C8B-B14F-4D97-AF65-F5344CB8AC3E}">
        <p14:creationId xmlns:p14="http://schemas.microsoft.com/office/powerpoint/2010/main" val="2740741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18</a:t>
            </a:fld>
            <a:endParaRPr lang="es-CL">
              <a:solidFill>
                <a:prstClr val="black"/>
              </a:solidFill>
            </a:endParaRPr>
          </a:p>
        </p:txBody>
      </p:sp>
    </p:spTree>
    <p:extLst>
      <p:ext uri="{BB962C8B-B14F-4D97-AF65-F5344CB8AC3E}">
        <p14:creationId xmlns:p14="http://schemas.microsoft.com/office/powerpoint/2010/main" val="783969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0AF60042-8184-4145-9EDA-BA3AA743B5B2}" type="slidenum">
              <a:rPr lang="es-CL" smtClean="0"/>
              <a:t>19</a:t>
            </a:fld>
            <a:endParaRPr lang="es-CL"/>
          </a:p>
        </p:txBody>
      </p:sp>
    </p:spTree>
    <p:extLst>
      <p:ext uri="{BB962C8B-B14F-4D97-AF65-F5344CB8AC3E}">
        <p14:creationId xmlns:p14="http://schemas.microsoft.com/office/powerpoint/2010/main" val="336760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2</a:t>
            </a:fld>
            <a:endParaRPr lang="es-CL">
              <a:solidFill>
                <a:prstClr val="black"/>
              </a:solidFill>
            </a:endParaRPr>
          </a:p>
        </p:txBody>
      </p:sp>
    </p:spTree>
    <p:extLst>
      <p:ext uri="{BB962C8B-B14F-4D97-AF65-F5344CB8AC3E}">
        <p14:creationId xmlns:p14="http://schemas.microsoft.com/office/powerpoint/2010/main" val="840111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3</a:t>
            </a:fld>
            <a:endParaRPr lang="es-CL">
              <a:solidFill>
                <a:prstClr val="black"/>
              </a:solidFill>
            </a:endParaRPr>
          </a:p>
        </p:txBody>
      </p:sp>
    </p:spTree>
    <p:extLst>
      <p:ext uri="{BB962C8B-B14F-4D97-AF65-F5344CB8AC3E}">
        <p14:creationId xmlns:p14="http://schemas.microsoft.com/office/powerpoint/2010/main" val="37977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4</a:t>
            </a:fld>
            <a:endParaRPr lang="es-CL">
              <a:solidFill>
                <a:prstClr val="black"/>
              </a:solidFill>
            </a:endParaRPr>
          </a:p>
        </p:txBody>
      </p:sp>
    </p:spTree>
    <p:extLst>
      <p:ext uri="{BB962C8B-B14F-4D97-AF65-F5344CB8AC3E}">
        <p14:creationId xmlns:p14="http://schemas.microsoft.com/office/powerpoint/2010/main" val="412358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5</a:t>
            </a:fld>
            <a:endParaRPr lang="es-CL">
              <a:solidFill>
                <a:prstClr val="black"/>
              </a:solidFill>
            </a:endParaRPr>
          </a:p>
        </p:txBody>
      </p:sp>
    </p:spTree>
    <p:extLst>
      <p:ext uri="{BB962C8B-B14F-4D97-AF65-F5344CB8AC3E}">
        <p14:creationId xmlns:p14="http://schemas.microsoft.com/office/powerpoint/2010/main" val="405616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6</a:t>
            </a:fld>
            <a:endParaRPr lang="es-CL">
              <a:solidFill>
                <a:prstClr val="black"/>
              </a:solidFill>
            </a:endParaRPr>
          </a:p>
        </p:txBody>
      </p:sp>
    </p:spTree>
    <p:extLst>
      <p:ext uri="{BB962C8B-B14F-4D97-AF65-F5344CB8AC3E}">
        <p14:creationId xmlns:p14="http://schemas.microsoft.com/office/powerpoint/2010/main" val="326643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7</a:t>
            </a:fld>
            <a:endParaRPr lang="es-CL">
              <a:solidFill>
                <a:prstClr val="black"/>
              </a:solidFill>
            </a:endParaRPr>
          </a:p>
        </p:txBody>
      </p:sp>
    </p:spTree>
    <p:extLst>
      <p:ext uri="{BB962C8B-B14F-4D97-AF65-F5344CB8AC3E}">
        <p14:creationId xmlns:p14="http://schemas.microsoft.com/office/powerpoint/2010/main" val="363156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8</a:t>
            </a:fld>
            <a:endParaRPr lang="es-CL">
              <a:solidFill>
                <a:prstClr val="black"/>
              </a:solidFill>
            </a:endParaRPr>
          </a:p>
        </p:txBody>
      </p:sp>
    </p:spTree>
    <p:extLst>
      <p:ext uri="{BB962C8B-B14F-4D97-AF65-F5344CB8AC3E}">
        <p14:creationId xmlns:p14="http://schemas.microsoft.com/office/powerpoint/2010/main" val="229117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b="1"/>
          </a:p>
        </p:txBody>
      </p:sp>
      <p:sp>
        <p:nvSpPr>
          <p:cNvPr id="4" name="Marcador de número de diapositiva 3"/>
          <p:cNvSpPr>
            <a:spLocks noGrp="1"/>
          </p:cNvSpPr>
          <p:nvPr>
            <p:ph type="sldNum" sz="quarter" idx="10"/>
          </p:nvPr>
        </p:nvSpPr>
        <p:spPr/>
        <p:txBody>
          <a:bodyPr/>
          <a:lstStyle/>
          <a:p>
            <a:fld id="{0AF60042-8184-4145-9EDA-BA3AA743B5B2}" type="slidenum">
              <a:rPr lang="es-CL" smtClean="0">
                <a:solidFill>
                  <a:prstClr val="black"/>
                </a:solidFill>
              </a:rPr>
              <a:pPr/>
              <a:t>9</a:t>
            </a:fld>
            <a:endParaRPr lang="es-CL">
              <a:solidFill>
                <a:prstClr val="black"/>
              </a:solidFill>
            </a:endParaRPr>
          </a:p>
        </p:txBody>
      </p:sp>
    </p:spTree>
    <p:extLst>
      <p:ext uri="{BB962C8B-B14F-4D97-AF65-F5344CB8AC3E}">
        <p14:creationId xmlns:p14="http://schemas.microsoft.com/office/powerpoint/2010/main" val="78466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67344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76753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114041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ítulo y objetos">
    <p:spTree>
      <p:nvGrpSpPr>
        <p:cNvPr id="1" name=""/>
        <p:cNvGrpSpPr/>
        <p:nvPr/>
      </p:nvGrpSpPr>
      <p:grpSpPr>
        <a:xfrm>
          <a:off x="0" y="0"/>
          <a:ext cx="0" cy="0"/>
          <a:chOff x="0" y="0"/>
          <a:chExt cx="0" cy="0"/>
        </a:xfrm>
      </p:grpSpPr>
      <p:sp>
        <p:nvSpPr>
          <p:cNvPr id="8" name="Rectángulo 7"/>
          <p:cNvSpPr/>
          <p:nvPr userDrawn="1"/>
        </p:nvSpPr>
        <p:spPr>
          <a:xfrm>
            <a:off x="0" y="0"/>
            <a:ext cx="9144000" cy="1351294"/>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a:xfrm>
            <a:off x="5791200" y="6356350"/>
            <a:ext cx="2895600" cy="365125"/>
          </a:xfrm>
        </p:spPr>
        <p:txBody>
          <a:bodyPr/>
          <a:lstStyle>
            <a:lvl1pPr>
              <a:defRPr>
                <a:solidFill>
                  <a:schemeClr val="bg1">
                    <a:lumMod val="75000"/>
                  </a:schemeClr>
                </a:solidFill>
              </a:defRPr>
            </a:lvl1pPr>
          </a:lstStyle>
          <a:p>
            <a:r>
              <a:rPr lang="es-ES" dirty="0"/>
              <a:t>                                    EDUCACIÓN CONTÍNUA</a:t>
            </a:r>
          </a:p>
        </p:txBody>
      </p:sp>
      <p:sp>
        <p:nvSpPr>
          <p:cNvPr id="7" name="Rectángulo 6"/>
          <p:cNvSpPr/>
          <p:nvPr userDrawn="1"/>
        </p:nvSpPr>
        <p:spPr>
          <a:xfrm flipV="1">
            <a:off x="0" y="6313419"/>
            <a:ext cx="9144000" cy="465202"/>
          </a:xfrm>
          <a:prstGeom prst="rect">
            <a:avLst/>
          </a:prstGeom>
          <a:solidFill>
            <a:srgbClr val="F2F2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9" name="Rectángulo 8"/>
          <p:cNvSpPr/>
          <p:nvPr userDrawn="1"/>
        </p:nvSpPr>
        <p:spPr>
          <a:xfrm rot="2736822">
            <a:off x="575940" y="1103933"/>
            <a:ext cx="494719" cy="494719"/>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4645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p:txBody>
          <a:bodyPr/>
          <a:lstStyle/>
          <a:p>
            <a:r>
              <a:rPr lang="es-ES" dirty="0"/>
              <a:t>GFDHDFDHFHD</a:t>
            </a:r>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1814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130338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61748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356189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4" name="Marcador de pie de página 3"/>
          <p:cNvSpPr>
            <a:spLocks noGrp="1"/>
          </p:cNvSpPr>
          <p:nvPr>
            <p:ph type="ftr" sz="quarter" idx="11"/>
          </p:nvPr>
        </p:nvSpPr>
        <p:spPr/>
        <p:txBody>
          <a:bodyPr/>
          <a:lstStyle/>
          <a:p>
            <a:r>
              <a:rPr lang="es-ES" dirty="0"/>
              <a:t>GFDHDFDHFHD</a:t>
            </a:r>
          </a:p>
        </p:txBody>
      </p:sp>
      <p:sp>
        <p:nvSpPr>
          <p:cNvPr id="5" name="Marcador de número de diapositiva 4"/>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7335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2622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95552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dirty="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4C1D52C-9431-5644-AED1-5F2D7AE8DD15}" type="datetimeFigureOut">
              <a:rPr lang="es-ES" smtClean="0"/>
              <a:t>28/08/2020</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621839C9-794D-CA40-A982-3DF30676A5CE}" type="slidenum">
              <a:rPr lang="es-ES" smtClean="0"/>
              <a:t>‹Nº›</a:t>
            </a:fld>
            <a:endParaRPr lang="es-ES" dirty="0"/>
          </a:p>
        </p:txBody>
      </p:sp>
    </p:spTree>
    <p:extLst>
      <p:ext uri="{BB962C8B-B14F-4D97-AF65-F5344CB8AC3E}">
        <p14:creationId xmlns:p14="http://schemas.microsoft.com/office/powerpoint/2010/main" val="249520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C1D52C-9431-5644-AED1-5F2D7AE8DD15}" type="datetimeFigureOut">
              <a:rPr lang="es-ES" smtClean="0"/>
              <a:t>28/08/2020</a:t>
            </a:fld>
            <a:endParaRPr lang="es-ES" dirty="0"/>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s-ES" dirty="0"/>
              <a:t>GFDHDFDHFHD</a:t>
            </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1839C9-794D-CA40-A982-3DF30676A5CE}" type="slidenum">
              <a:rPr lang="es-ES" smtClean="0"/>
              <a:t>‹Nº›</a:t>
            </a:fld>
            <a:endParaRPr lang="es-ES" dirty="0"/>
          </a:p>
        </p:txBody>
      </p:sp>
    </p:spTree>
    <p:extLst>
      <p:ext uri="{BB962C8B-B14F-4D97-AF65-F5344CB8AC3E}">
        <p14:creationId xmlns:p14="http://schemas.microsoft.com/office/powerpoint/2010/main" val="753042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4.xml"/><Relationship Id="rId7"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21.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31.svg"/><Relationship Id="rId5" Type="http://schemas.openxmlformats.org/officeDocument/2006/relationships/image" Target="../media/image2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microsoft.com/office/2007/relationships/hdphoto" Target="../media/hdphoto1.wdp"/><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microsoft.com/office/2007/relationships/hdphoto" Target="../media/hdphoto2.wdp"/><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s://code.jquery.com/jquery-3.4.1.min.js" TargetMode="External"/><Relationship Id="rId4" Type="http://schemas.openxmlformats.org/officeDocument/2006/relationships/image" Target="../media/image2.png"/><Relationship Id="rId9" Type="http://schemas.openxmlformats.org/officeDocument/2006/relationships/hyperlink" Target="https://jquery.com/download/"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4171406" y="2300908"/>
            <a:ext cx="4687781" cy="3170099"/>
          </a:xfrm>
          <a:prstGeom prst="rect">
            <a:avLst/>
          </a:prstGeom>
          <a:noFill/>
        </p:spPr>
        <p:txBody>
          <a:bodyPr wrap="square" rtlCol="0">
            <a:spAutoFit/>
          </a:bodyPr>
          <a:lstStyle/>
          <a:p>
            <a:pPr algn="just"/>
            <a:r>
              <a:rPr lang="es-CL" sz="4000" b="1" dirty="0">
                <a:solidFill>
                  <a:srgbClr val="49535F"/>
                </a:solidFill>
              </a:rPr>
              <a:t>Codificar una página web utilizando </a:t>
            </a:r>
            <a:r>
              <a:rPr lang="es-CL" sz="4000" b="1" dirty="0" err="1">
                <a:solidFill>
                  <a:srgbClr val="49535F"/>
                </a:solidFill>
              </a:rPr>
              <a:t>j</a:t>
            </a:r>
            <a:r>
              <a:rPr lang="es-CL" sz="4000" b="1" dirty="0" err="1" smtClean="0">
                <a:solidFill>
                  <a:srgbClr val="49535F"/>
                </a:solidFill>
              </a:rPr>
              <a:t>Query</a:t>
            </a:r>
            <a:r>
              <a:rPr lang="es-CL" sz="4000" b="1" dirty="0" smtClean="0">
                <a:solidFill>
                  <a:srgbClr val="49535F"/>
                </a:solidFill>
              </a:rPr>
              <a:t> </a:t>
            </a:r>
            <a:r>
              <a:rPr lang="es-CL" sz="4000" b="1" dirty="0">
                <a:solidFill>
                  <a:srgbClr val="49535F"/>
                </a:solidFill>
              </a:rPr>
              <a:t>para dar solución a un problema planteado </a:t>
            </a:r>
            <a:endParaRPr lang="es-ES_tradnl" sz="4000" b="1" dirty="0">
              <a:solidFill>
                <a:srgbClr val="49535F"/>
              </a:solidFill>
            </a:endParaRPr>
          </a:p>
        </p:txBody>
      </p:sp>
    </p:spTree>
    <p:custDataLst>
      <p:tags r:id="rId1"/>
    </p:custDataLst>
    <p:extLst>
      <p:ext uri="{BB962C8B-B14F-4D97-AF65-F5344CB8AC3E}">
        <p14:creationId xmlns:p14="http://schemas.microsoft.com/office/powerpoint/2010/main" val="158389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923330"/>
          </a:xfrm>
          <a:prstGeom prst="rect">
            <a:avLst/>
          </a:prstGeom>
        </p:spPr>
        <p:txBody>
          <a:bodyPr wrap="square">
            <a:spAutoFit/>
          </a:bodyPr>
          <a:lstStyle/>
          <a:p>
            <a:pPr algn="just"/>
            <a:r>
              <a:rPr lang="es-CL"/>
              <a:t>jQuery trae el evento DOMReady o su forma resumida: ready. Mucho más rápido: en menos de 400 milisegundos. </a:t>
            </a:r>
          </a:p>
          <a:p>
            <a:pPr algn="just"/>
            <a:endParaRPr lang="es-CL"/>
          </a:p>
        </p:txBody>
      </p:sp>
      <p:pic>
        <p:nvPicPr>
          <p:cNvPr id="3" name="Imagen 2">
            <a:extLst>
              <a:ext uri="{FF2B5EF4-FFF2-40B4-BE49-F238E27FC236}">
                <a16:creationId xmlns:a16="http://schemas.microsoft.com/office/drawing/2014/main" id="{2B15FFA2-07F9-9C4D-B731-8F1C980915DC}"/>
              </a:ext>
            </a:extLst>
          </p:cNvPr>
          <p:cNvPicPr>
            <a:picLocks noChangeAspect="1"/>
          </p:cNvPicPr>
          <p:nvPr/>
        </p:nvPicPr>
        <p:blipFill>
          <a:blip r:embed="rId6"/>
          <a:stretch>
            <a:fillRect/>
          </a:stretch>
        </p:blipFill>
        <p:spPr>
          <a:xfrm>
            <a:off x="3454400" y="2718164"/>
            <a:ext cx="2235200" cy="711200"/>
          </a:xfrm>
          <a:prstGeom prst="rect">
            <a:avLst/>
          </a:prstGeom>
        </p:spPr>
      </p:pic>
      <p:pic>
        <p:nvPicPr>
          <p:cNvPr id="4" name="Imagen 3">
            <a:extLst>
              <a:ext uri="{FF2B5EF4-FFF2-40B4-BE49-F238E27FC236}">
                <a16:creationId xmlns:a16="http://schemas.microsoft.com/office/drawing/2014/main" id="{5DEAE1B6-1E43-A845-8C60-0E6B3090B3BC}"/>
              </a:ext>
            </a:extLst>
          </p:cNvPr>
          <p:cNvPicPr>
            <a:picLocks noChangeAspect="1"/>
          </p:cNvPicPr>
          <p:nvPr/>
        </p:nvPicPr>
        <p:blipFill>
          <a:blip r:embed="rId7"/>
          <a:stretch>
            <a:fillRect/>
          </a:stretch>
        </p:blipFill>
        <p:spPr>
          <a:xfrm>
            <a:off x="2203450" y="4139836"/>
            <a:ext cx="4737100" cy="1181100"/>
          </a:xfrm>
          <a:prstGeom prst="rect">
            <a:avLst/>
          </a:prstGeom>
        </p:spPr>
      </p:pic>
      <p:sp>
        <p:nvSpPr>
          <p:cNvPr id="5" name="Flecha abajo 4">
            <a:extLst>
              <a:ext uri="{FF2B5EF4-FFF2-40B4-BE49-F238E27FC236}">
                <a16:creationId xmlns:a16="http://schemas.microsoft.com/office/drawing/2014/main" id="{53B84ECC-FA82-9347-9815-5D63D4B665F0}"/>
              </a:ext>
            </a:extLst>
          </p:cNvPr>
          <p:cNvSpPr/>
          <p:nvPr/>
        </p:nvSpPr>
        <p:spPr>
          <a:xfrm>
            <a:off x="4261757" y="3722914"/>
            <a:ext cx="310243" cy="4169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7" name="Gráfico 6" descr="Marca de verificación">
            <a:extLst>
              <a:ext uri="{FF2B5EF4-FFF2-40B4-BE49-F238E27FC236}">
                <a16:creationId xmlns:a16="http://schemas.microsoft.com/office/drawing/2014/main" id="{580CB422-DB31-8740-86DE-96E474C94273}"/>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366000" y="4139836"/>
            <a:ext cx="914400" cy="914400"/>
          </a:xfrm>
          <a:prstGeom prst="rect">
            <a:avLst/>
          </a:prstGeom>
        </p:spPr>
      </p:pic>
    </p:spTree>
    <p:custDataLst>
      <p:tags r:id="rId1"/>
    </p:custDataLst>
    <p:extLst>
      <p:ext uri="{BB962C8B-B14F-4D97-AF65-F5344CB8AC3E}">
        <p14:creationId xmlns:p14="http://schemas.microsoft.com/office/powerpoint/2010/main" val="211421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4247317"/>
          </a:xfrm>
          <a:prstGeom prst="rect">
            <a:avLst/>
          </a:prstGeom>
        </p:spPr>
        <p:txBody>
          <a:bodyPr wrap="square">
            <a:spAutoFit/>
          </a:bodyPr>
          <a:lstStyle/>
          <a:p>
            <a:pPr algn="just"/>
            <a:r>
              <a:rPr lang="es-CL" b="1" i="1"/>
              <a:t>Manipulando el DOM </a:t>
            </a:r>
          </a:p>
          <a:p>
            <a:pPr algn="just"/>
            <a:r>
              <a:rPr lang="es-CL"/>
              <a:t>El lenguaje JavaScript nos permite obtener cualquier tipo de texto, etiqueta u objeto presente en el documento. Con jQuery puedes lograr lo mismo y de manera muy fácil y resumida y lo más importante de esta librería: es compatible con todos los navegadores. </a:t>
            </a:r>
          </a:p>
          <a:p>
            <a:pPr algn="just"/>
            <a:endParaRPr lang="es-CL" i="1"/>
          </a:p>
          <a:p>
            <a:pPr algn="just"/>
            <a:r>
              <a:rPr lang="es-CL" b="1" i="1"/>
              <a:t>Manipulando contenido </a:t>
            </a:r>
          </a:p>
          <a:p>
            <a:pPr algn="just"/>
            <a:r>
              <a:rPr lang="es-CL"/>
              <a:t>Revisemos a continuación algunos métodos para manipular el contenido con jQuery: </a:t>
            </a:r>
          </a:p>
          <a:p>
            <a:pPr lvl="0" algn="just"/>
            <a:endParaRPr lang="es-CL"/>
          </a:p>
          <a:p>
            <a:pPr marL="285750" lvl="0" indent="-285750" algn="just">
              <a:buFont typeface="Arial" panose="020B0604020202020204" pitchFamily="34" charset="0"/>
              <a:buChar char="•"/>
            </a:pPr>
            <a:r>
              <a:rPr lang="es-CL"/>
              <a:t>Método html(): Permite obtener el contenido (nos referimos a texto y etiquetas HTML completas) dentro de una etiqueta (innerHTML(), siendo el método en JavaScript) e incluso reemplazarlo completamente: </a:t>
            </a:r>
          </a:p>
          <a:p>
            <a:pPr lvl="0" algn="just"/>
            <a:endParaRPr lang="es-CL"/>
          </a:p>
          <a:p>
            <a:pPr algn="just"/>
            <a:endParaRPr lang="es-CL"/>
          </a:p>
        </p:txBody>
      </p:sp>
    </p:spTree>
    <p:custDataLst>
      <p:tags r:id="rId1"/>
    </p:custDataLst>
    <p:extLst>
      <p:ext uri="{BB962C8B-B14F-4D97-AF65-F5344CB8AC3E}">
        <p14:creationId xmlns:p14="http://schemas.microsoft.com/office/powerpoint/2010/main" val="225185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583E359-F896-C545-975C-8AA550465D0F}"/>
              </a:ext>
            </a:extLst>
          </p:cNvPr>
          <p:cNvPicPr>
            <a:picLocks noChangeAspect="1"/>
          </p:cNvPicPr>
          <p:nvPr/>
        </p:nvPicPr>
        <p:blipFill>
          <a:blip r:embed="rId5"/>
          <a:stretch>
            <a:fillRect/>
          </a:stretch>
        </p:blipFill>
        <p:spPr>
          <a:xfrm>
            <a:off x="321577" y="4806892"/>
            <a:ext cx="4083316" cy="1680114"/>
          </a:xfrm>
          <a:prstGeom prst="rect">
            <a:avLst/>
          </a:prstGeom>
        </p:spPr>
      </p:pic>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646331"/>
          </a:xfrm>
          <a:prstGeom prst="rect">
            <a:avLst/>
          </a:prstGeom>
        </p:spPr>
        <p:txBody>
          <a:bodyPr wrap="square">
            <a:spAutoFit/>
          </a:bodyPr>
          <a:lstStyle/>
          <a:p>
            <a:pPr lvl="0" algn="just"/>
            <a:endParaRPr lang="es-CL"/>
          </a:p>
          <a:p>
            <a:pPr algn="just"/>
            <a:endParaRPr lang="es-CL"/>
          </a:p>
        </p:txBody>
      </p:sp>
      <p:pic>
        <p:nvPicPr>
          <p:cNvPr id="5" name="Imagen 4">
            <a:extLst>
              <a:ext uri="{FF2B5EF4-FFF2-40B4-BE49-F238E27FC236}">
                <a16:creationId xmlns:a16="http://schemas.microsoft.com/office/drawing/2014/main" id="{C9164FC8-D51B-F34B-84CF-67B783E99108}"/>
              </a:ext>
            </a:extLst>
          </p:cNvPr>
          <p:cNvPicPr>
            <a:picLocks noChangeAspect="1"/>
          </p:cNvPicPr>
          <p:nvPr/>
        </p:nvPicPr>
        <p:blipFill>
          <a:blip r:embed="rId7"/>
          <a:stretch>
            <a:fillRect/>
          </a:stretch>
        </p:blipFill>
        <p:spPr>
          <a:xfrm>
            <a:off x="2310839" y="2514480"/>
            <a:ext cx="6209048" cy="2376302"/>
          </a:xfrm>
          <a:prstGeom prst="rect">
            <a:avLst/>
          </a:prstGeom>
          <a:ln>
            <a:solidFill>
              <a:schemeClr val="accent1">
                <a:lumMod val="75000"/>
              </a:schemeClr>
            </a:solidFill>
          </a:ln>
        </p:spPr>
      </p:pic>
      <p:pic>
        <p:nvPicPr>
          <p:cNvPr id="3" name="Imagen 2">
            <a:extLst>
              <a:ext uri="{FF2B5EF4-FFF2-40B4-BE49-F238E27FC236}">
                <a16:creationId xmlns:a16="http://schemas.microsoft.com/office/drawing/2014/main" id="{C5E879B2-B477-CA4C-8A7C-B4A9B1C441A0}"/>
              </a:ext>
            </a:extLst>
          </p:cNvPr>
          <p:cNvPicPr>
            <a:picLocks noChangeAspect="1"/>
          </p:cNvPicPr>
          <p:nvPr/>
        </p:nvPicPr>
        <p:blipFill>
          <a:blip r:embed="rId8"/>
          <a:stretch>
            <a:fillRect/>
          </a:stretch>
        </p:blipFill>
        <p:spPr>
          <a:xfrm>
            <a:off x="473178" y="1727006"/>
            <a:ext cx="5386965" cy="693664"/>
          </a:xfrm>
          <a:prstGeom prst="rect">
            <a:avLst/>
          </a:prstGeom>
          <a:ln>
            <a:solidFill>
              <a:schemeClr val="accent1">
                <a:lumMod val="75000"/>
              </a:schemeClr>
            </a:solidFill>
          </a:ln>
        </p:spPr>
      </p:pic>
      <p:pic>
        <p:nvPicPr>
          <p:cNvPr id="10" name="Gráfico 9" descr="Flecha lineal: curva ligera">
            <a:extLst>
              <a:ext uri="{FF2B5EF4-FFF2-40B4-BE49-F238E27FC236}">
                <a16:creationId xmlns:a16="http://schemas.microsoft.com/office/drawing/2014/main" id="{DFC2BC45-33A0-7840-B424-AE01F20F351F}"/>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965200" y="2268319"/>
            <a:ext cx="1015999" cy="1015999"/>
          </a:xfrm>
          <a:prstGeom prst="rect">
            <a:avLst/>
          </a:prstGeom>
        </p:spPr>
      </p:pic>
      <p:pic>
        <p:nvPicPr>
          <p:cNvPr id="11" name="Gráfico 10" descr="Flecha lineal: curva ligera">
            <a:extLst>
              <a:ext uri="{FF2B5EF4-FFF2-40B4-BE49-F238E27FC236}">
                <a16:creationId xmlns:a16="http://schemas.microsoft.com/office/drawing/2014/main" id="{3E905273-4C43-8947-9625-E91FBE7DAE91}"/>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4562357" y="4969357"/>
            <a:ext cx="1015998" cy="1015999"/>
          </a:xfrm>
          <a:prstGeom prst="rect">
            <a:avLst/>
          </a:prstGeom>
        </p:spPr>
      </p:pic>
    </p:spTree>
    <p:custDataLst>
      <p:tags r:id="rId1"/>
    </p:custDataLst>
    <p:extLst>
      <p:ext uri="{BB962C8B-B14F-4D97-AF65-F5344CB8AC3E}">
        <p14:creationId xmlns:p14="http://schemas.microsoft.com/office/powerpoint/2010/main" val="386564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923330"/>
          </a:xfrm>
          <a:prstGeom prst="rect">
            <a:avLst/>
          </a:prstGeom>
        </p:spPr>
        <p:txBody>
          <a:bodyPr wrap="square">
            <a:spAutoFit/>
          </a:bodyPr>
          <a:lstStyle/>
          <a:p>
            <a:pPr marL="285750" lvl="0" indent="-285750">
              <a:buFont typeface="Arial" panose="020B0604020202020204" pitchFamily="34" charset="0"/>
              <a:buChar char="•"/>
            </a:pPr>
            <a:r>
              <a:rPr lang="es-CL" dirty="0" err="1"/>
              <a:t>Método</a:t>
            </a:r>
            <a:r>
              <a:rPr lang="es-CL" dirty="0"/>
              <a:t> </a:t>
            </a:r>
            <a:r>
              <a:rPr lang="es-CL" dirty="0" err="1" smtClean="0"/>
              <a:t>remove</a:t>
            </a:r>
            <a:r>
              <a:rPr lang="es-CL" dirty="0" smtClean="0"/>
              <a:t>(): Elimina el </a:t>
            </a:r>
            <a:r>
              <a:rPr lang="es-CL" dirty="0"/>
              <a:t>elemento completamente del DOM: </a:t>
            </a:r>
          </a:p>
          <a:p>
            <a:pPr lvl="0" algn="just"/>
            <a:endParaRPr lang="es-CL" dirty="0"/>
          </a:p>
          <a:p>
            <a:pPr algn="just"/>
            <a:endParaRPr lang="es-CL" dirty="0"/>
          </a:p>
        </p:txBody>
      </p:sp>
      <p:pic>
        <p:nvPicPr>
          <p:cNvPr id="4" name="Imagen 3">
            <a:extLst>
              <a:ext uri="{FF2B5EF4-FFF2-40B4-BE49-F238E27FC236}">
                <a16:creationId xmlns:a16="http://schemas.microsoft.com/office/drawing/2014/main" id="{50EA0064-E452-8940-AD86-50A76E26E690}"/>
              </a:ext>
            </a:extLst>
          </p:cNvPr>
          <p:cNvPicPr>
            <a:picLocks noChangeAspect="1"/>
          </p:cNvPicPr>
          <p:nvPr/>
        </p:nvPicPr>
        <p:blipFill>
          <a:blip r:embed="rId6"/>
          <a:stretch>
            <a:fillRect/>
          </a:stretch>
        </p:blipFill>
        <p:spPr>
          <a:xfrm>
            <a:off x="5109773" y="3224135"/>
            <a:ext cx="2806700" cy="1016000"/>
          </a:xfrm>
          <a:prstGeom prst="rect">
            <a:avLst/>
          </a:prstGeom>
          <a:ln>
            <a:solidFill>
              <a:schemeClr val="accent1">
                <a:shade val="50000"/>
              </a:schemeClr>
            </a:solidFill>
          </a:ln>
        </p:spPr>
      </p:pic>
      <p:pic>
        <p:nvPicPr>
          <p:cNvPr id="8" name="Imagen 7">
            <a:extLst>
              <a:ext uri="{FF2B5EF4-FFF2-40B4-BE49-F238E27FC236}">
                <a16:creationId xmlns:a16="http://schemas.microsoft.com/office/drawing/2014/main" id="{848879D1-1EA9-894D-A130-7114BCA89BF2}"/>
              </a:ext>
            </a:extLst>
          </p:cNvPr>
          <p:cNvPicPr>
            <a:picLocks noChangeAspect="1"/>
          </p:cNvPicPr>
          <p:nvPr/>
        </p:nvPicPr>
        <p:blipFill>
          <a:blip r:embed="rId7"/>
          <a:stretch>
            <a:fillRect/>
          </a:stretch>
        </p:blipFill>
        <p:spPr>
          <a:xfrm>
            <a:off x="1796143" y="4533536"/>
            <a:ext cx="2946400" cy="787400"/>
          </a:xfrm>
          <a:prstGeom prst="rect">
            <a:avLst/>
          </a:prstGeom>
        </p:spPr>
      </p:pic>
      <p:pic>
        <p:nvPicPr>
          <p:cNvPr id="9" name="Imagen 8">
            <a:extLst>
              <a:ext uri="{FF2B5EF4-FFF2-40B4-BE49-F238E27FC236}">
                <a16:creationId xmlns:a16="http://schemas.microsoft.com/office/drawing/2014/main" id="{37DAF519-B764-5049-B45C-E0EFA121DED2}"/>
              </a:ext>
            </a:extLst>
          </p:cNvPr>
          <p:cNvPicPr>
            <a:picLocks noChangeAspect="1"/>
          </p:cNvPicPr>
          <p:nvPr/>
        </p:nvPicPr>
        <p:blipFill>
          <a:blip r:embed="rId8"/>
          <a:stretch>
            <a:fillRect/>
          </a:stretch>
        </p:blipFill>
        <p:spPr>
          <a:xfrm>
            <a:off x="1255323" y="2253565"/>
            <a:ext cx="5257800" cy="431800"/>
          </a:xfrm>
          <a:prstGeom prst="rect">
            <a:avLst/>
          </a:prstGeom>
          <a:ln>
            <a:solidFill>
              <a:schemeClr val="accent1">
                <a:shade val="50000"/>
              </a:schemeClr>
            </a:solidFill>
          </a:ln>
        </p:spPr>
      </p:pic>
      <p:pic>
        <p:nvPicPr>
          <p:cNvPr id="14" name="Gráfico 13" descr="Flecha lineal: curva ligera">
            <a:extLst>
              <a:ext uri="{FF2B5EF4-FFF2-40B4-BE49-F238E27FC236}">
                <a16:creationId xmlns:a16="http://schemas.microsoft.com/office/drawing/2014/main" id="{E0595F32-339C-D24B-8F0E-7B20C6198D2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556001" y="2610612"/>
            <a:ext cx="1015999" cy="1015999"/>
          </a:xfrm>
          <a:prstGeom prst="rect">
            <a:avLst/>
          </a:prstGeom>
        </p:spPr>
      </p:pic>
      <p:pic>
        <p:nvPicPr>
          <p:cNvPr id="15" name="Gráfico 14" descr="Flecha lineal: curva ligera">
            <a:extLst>
              <a:ext uri="{FF2B5EF4-FFF2-40B4-BE49-F238E27FC236}">
                <a16:creationId xmlns:a16="http://schemas.microsoft.com/office/drawing/2014/main" id="{DED341E4-A3C0-9D47-99B3-EB130593B39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5661315" y="4240135"/>
            <a:ext cx="1015998" cy="1015999"/>
          </a:xfrm>
          <a:prstGeom prst="rect">
            <a:avLst/>
          </a:prstGeom>
        </p:spPr>
      </p:pic>
    </p:spTree>
    <p:custDataLst>
      <p:tags r:id="rId1"/>
    </p:custDataLst>
    <p:extLst>
      <p:ext uri="{BB962C8B-B14F-4D97-AF65-F5344CB8AC3E}">
        <p14:creationId xmlns:p14="http://schemas.microsoft.com/office/powerpoint/2010/main" val="220418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smtClean="0">
                <a:solidFill>
                  <a:srgbClr val="49535F"/>
                </a:solidFill>
              </a:rPr>
              <a:t>jQuery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1200329"/>
          </a:xfrm>
          <a:prstGeom prst="rect">
            <a:avLst/>
          </a:prstGeom>
        </p:spPr>
        <p:txBody>
          <a:bodyPr wrap="square">
            <a:spAutoFit/>
          </a:bodyPr>
          <a:lstStyle/>
          <a:p>
            <a:pPr marL="285750" lvl="0" indent="-285750">
              <a:buFont typeface="Arial" panose="020B0604020202020204" pitchFamily="34" charset="0"/>
              <a:buChar char="•"/>
            </a:pPr>
            <a:r>
              <a:rPr lang="es-CL"/>
              <a:t>Los métodos after() y before() insertan contenido antes y después del elemento que selecciones: </a:t>
            </a:r>
          </a:p>
          <a:p>
            <a:pPr lvl="0" algn="just"/>
            <a:endParaRPr lang="es-CL"/>
          </a:p>
          <a:p>
            <a:pPr algn="just"/>
            <a:endParaRPr lang="es-CL"/>
          </a:p>
        </p:txBody>
      </p:sp>
      <p:pic>
        <p:nvPicPr>
          <p:cNvPr id="5" name="Imagen 4">
            <a:extLst>
              <a:ext uri="{FF2B5EF4-FFF2-40B4-BE49-F238E27FC236}">
                <a16:creationId xmlns:a16="http://schemas.microsoft.com/office/drawing/2014/main" id="{F629631C-7017-464A-8D2B-88BEDCB37969}"/>
              </a:ext>
            </a:extLst>
          </p:cNvPr>
          <p:cNvPicPr>
            <a:picLocks noChangeAspect="1"/>
          </p:cNvPicPr>
          <p:nvPr/>
        </p:nvPicPr>
        <p:blipFill>
          <a:blip r:embed="rId6"/>
          <a:stretch>
            <a:fillRect/>
          </a:stretch>
        </p:blipFill>
        <p:spPr>
          <a:xfrm>
            <a:off x="1462314" y="4688555"/>
            <a:ext cx="2768600" cy="901700"/>
          </a:xfrm>
          <a:prstGeom prst="rect">
            <a:avLst/>
          </a:prstGeom>
        </p:spPr>
      </p:pic>
      <p:pic>
        <p:nvPicPr>
          <p:cNvPr id="6" name="Imagen 5">
            <a:extLst>
              <a:ext uri="{FF2B5EF4-FFF2-40B4-BE49-F238E27FC236}">
                <a16:creationId xmlns:a16="http://schemas.microsoft.com/office/drawing/2014/main" id="{B97274D2-BB56-0045-9D82-98469A3A8B7D}"/>
              </a:ext>
            </a:extLst>
          </p:cNvPr>
          <p:cNvPicPr>
            <a:picLocks noChangeAspect="1"/>
          </p:cNvPicPr>
          <p:nvPr/>
        </p:nvPicPr>
        <p:blipFill>
          <a:blip r:embed="rId7"/>
          <a:stretch>
            <a:fillRect/>
          </a:stretch>
        </p:blipFill>
        <p:spPr>
          <a:xfrm>
            <a:off x="4742543" y="3306070"/>
            <a:ext cx="3962400" cy="1092200"/>
          </a:xfrm>
          <a:prstGeom prst="rect">
            <a:avLst/>
          </a:prstGeom>
          <a:ln>
            <a:solidFill>
              <a:schemeClr val="accent1">
                <a:lumMod val="75000"/>
              </a:schemeClr>
            </a:solidFill>
          </a:ln>
        </p:spPr>
      </p:pic>
      <p:pic>
        <p:nvPicPr>
          <p:cNvPr id="7" name="Imagen 6">
            <a:extLst>
              <a:ext uri="{FF2B5EF4-FFF2-40B4-BE49-F238E27FC236}">
                <a16:creationId xmlns:a16="http://schemas.microsoft.com/office/drawing/2014/main" id="{6144AF2B-BA86-3A41-9C70-5418AA620327}"/>
              </a:ext>
            </a:extLst>
          </p:cNvPr>
          <p:cNvPicPr>
            <a:picLocks noChangeAspect="1"/>
          </p:cNvPicPr>
          <p:nvPr/>
        </p:nvPicPr>
        <p:blipFill>
          <a:blip r:embed="rId8"/>
          <a:stretch>
            <a:fillRect/>
          </a:stretch>
        </p:blipFill>
        <p:spPr>
          <a:xfrm>
            <a:off x="1255323" y="2502443"/>
            <a:ext cx="3873500" cy="469900"/>
          </a:xfrm>
          <a:prstGeom prst="rect">
            <a:avLst/>
          </a:prstGeom>
          <a:ln>
            <a:solidFill>
              <a:schemeClr val="accent1">
                <a:lumMod val="75000"/>
              </a:schemeClr>
            </a:solidFill>
          </a:ln>
        </p:spPr>
      </p:pic>
      <p:pic>
        <p:nvPicPr>
          <p:cNvPr id="12" name="Gráfico 11" descr="Flecha lineal: curva ligera">
            <a:extLst>
              <a:ext uri="{FF2B5EF4-FFF2-40B4-BE49-F238E27FC236}">
                <a16:creationId xmlns:a16="http://schemas.microsoft.com/office/drawing/2014/main" id="{D1ED1BFB-F175-4246-9985-EEE9A47B4A1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556001" y="2842836"/>
            <a:ext cx="1015999" cy="1015999"/>
          </a:xfrm>
          <a:prstGeom prst="rect">
            <a:avLst/>
          </a:prstGeom>
        </p:spPr>
      </p:pic>
      <p:pic>
        <p:nvPicPr>
          <p:cNvPr id="13" name="Gráfico 12" descr="Flecha lineal: curva ligera">
            <a:extLst>
              <a:ext uri="{FF2B5EF4-FFF2-40B4-BE49-F238E27FC236}">
                <a16:creationId xmlns:a16="http://schemas.microsoft.com/office/drawing/2014/main" id="{0D41D2B6-1965-4646-B30D-215F5771A243}"/>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4913087" y="4398270"/>
            <a:ext cx="1015998" cy="1015999"/>
          </a:xfrm>
          <a:prstGeom prst="rect">
            <a:avLst/>
          </a:prstGeom>
        </p:spPr>
      </p:pic>
    </p:spTree>
    <p:custDataLst>
      <p:tags r:id="rId1"/>
    </p:custDataLst>
    <p:extLst>
      <p:ext uri="{BB962C8B-B14F-4D97-AF65-F5344CB8AC3E}">
        <p14:creationId xmlns:p14="http://schemas.microsoft.com/office/powerpoint/2010/main" val="408379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435466"/>
            <a:ext cx="7554686" cy="923330"/>
          </a:xfrm>
          <a:prstGeom prst="rect">
            <a:avLst/>
          </a:prstGeom>
        </p:spPr>
        <p:txBody>
          <a:bodyPr wrap="square">
            <a:spAutoFit/>
          </a:bodyPr>
          <a:lstStyle/>
          <a:p>
            <a:pPr lvl="0" algn="just"/>
            <a:r>
              <a:rPr lang="es-CL" dirty="0"/>
              <a:t>A </a:t>
            </a:r>
            <a:r>
              <a:rPr lang="es-CL" dirty="0" err="1"/>
              <a:t>continuación</a:t>
            </a:r>
            <a:r>
              <a:rPr lang="es-CL" dirty="0"/>
              <a:t> se adjunta una tabla de los </a:t>
            </a:r>
            <a:r>
              <a:rPr lang="es-CL" dirty="0" err="1"/>
              <a:t>métodos</a:t>
            </a:r>
            <a:r>
              <a:rPr lang="es-CL" dirty="0"/>
              <a:t> que entrega </a:t>
            </a:r>
            <a:r>
              <a:rPr lang="es-CL" dirty="0" err="1" smtClean="0"/>
              <a:t>JQuery</a:t>
            </a:r>
            <a:r>
              <a:rPr lang="es-CL" dirty="0" smtClean="0"/>
              <a:t> con </a:t>
            </a:r>
            <a:r>
              <a:rPr lang="es-CL" dirty="0"/>
              <a:t>el </a:t>
            </a:r>
            <a:r>
              <a:rPr lang="es-CL" dirty="0" err="1"/>
              <a:t>propósito</a:t>
            </a:r>
            <a:r>
              <a:rPr lang="es-CL" dirty="0"/>
              <a:t> de manipular elementos del DOM: </a:t>
            </a:r>
          </a:p>
          <a:p>
            <a:pPr algn="just"/>
            <a:endParaRPr lang="es-CL" dirty="0"/>
          </a:p>
        </p:txBody>
      </p:sp>
      <p:pic>
        <p:nvPicPr>
          <p:cNvPr id="3" name="Imagen 2">
            <a:extLst>
              <a:ext uri="{FF2B5EF4-FFF2-40B4-BE49-F238E27FC236}">
                <a16:creationId xmlns:a16="http://schemas.microsoft.com/office/drawing/2014/main" id="{9A5C3551-ED36-AC45-B819-434494ED8E45}"/>
              </a:ext>
            </a:extLst>
          </p:cNvPr>
          <p:cNvPicPr>
            <a:picLocks noChangeAspect="1"/>
          </p:cNvPicPr>
          <p:nvPr/>
        </p:nvPicPr>
        <p:blipFill>
          <a:blip r:embed="rId6"/>
          <a:stretch>
            <a:fillRect/>
          </a:stretch>
        </p:blipFill>
        <p:spPr>
          <a:xfrm>
            <a:off x="794656" y="2147453"/>
            <a:ext cx="7554687" cy="4355167"/>
          </a:xfrm>
          <a:prstGeom prst="rect">
            <a:avLst/>
          </a:prstGeom>
        </p:spPr>
      </p:pic>
    </p:spTree>
    <p:custDataLst>
      <p:tags r:id="rId1"/>
    </p:custDataLst>
    <p:extLst>
      <p:ext uri="{BB962C8B-B14F-4D97-AF65-F5344CB8AC3E}">
        <p14:creationId xmlns:p14="http://schemas.microsoft.com/office/powerpoint/2010/main" val="357761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D83A6E3A-0BBD-D04D-BC25-1E487BDD1E3D}"/>
              </a:ext>
            </a:extLst>
          </p:cNvPr>
          <p:cNvPicPr>
            <a:picLocks noChangeAspect="1"/>
          </p:cNvPicPr>
          <p:nvPr/>
        </p:nvPicPr>
        <p:blipFill>
          <a:blip r:embed="rId6"/>
          <a:stretch>
            <a:fillRect/>
          </a:stretch>
        </p:blipFill>
        <p:spPr>
          <a:xfrm>
            <a:off x="847273" y="1435466"/>
            <a:ext cx="7674428" cy="5052011"/>
          </a:xfrm>
          <a:prstGeom prst="rect">
            <a:avLst/>
          </a:prstGeom>
        </p:spPr>
      </p:pic>
    </p:spTree>
    <p:custDataLst>
      <p:tags r:id="rId1"/>
    </p:custDataLst>
    <p:extLst>
      <p:ext uri="{BB962C8B-B14F-4D97-AF65-F5344CB8AC3E}">
        <p14:creationId xmlns:p14="http://schemas.microsoft.com/office/powerpoint/2010/main" val="202120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389F1E93-037B-F64E-9345-1AAAB8D5738C}"/>
              </a:ext>
            </a:extLst>
          </p:cNvPr>
          <p:cNvPicPr>
            <a:picLocks noChangeAspect="1"/>
          </p:cNvPicPr>
          <p:nvPr/>
        </p:nvPicPr>
        <p:blipFill>
          <a:blip r:embed="rId6"/>
          <a:stretch>
            <a:fillRect/>
          </a:stretch>
        </p:blipFill>
        <p:spPr>
          <a:xfrm>
            <a:off x="627661" y="1804131"/>
            <a:ext cx="7888677" cy="2011613"/>
          </a:xfrm>
          <a:prstGeom prst="rect">
            <a:avLst/>
          </a:prstGeom>
        </p:spPr>
      </p:pic>
    </p:spTree>
    <p:custDataLst>
      <p:tags r:id="rId1"/>
    </p:custDataLst>
    <p:extLst>
      <p:ext uri="{BB962C8B-B14F-4D97-AF65-F5344CB8AC3E}">
        <p14:creationId xmlns:p14="http://schemas.microsoft.com/office/powerpoint/2010/main" val="56799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EAF23EB-BE19-E34E-97DC-8B175E68B88B}"/>
              </a:ext>
            </a:extLst>
          </p:cNvPr>
          <p:cNvSpPr txBox="1"/>
          <p:nvPr/>
        </p:nvSpPr>
        <p:spPr>
          <a:xfrm>
            <a:off x="575815" y="14741"/>
            <a:ext cx="5943763" cy="646331"/>
          </a:xfrm>
          <a:prstGeom prst="rect">
            <a:avLst/>
          </a:prstGeom>
          <a:noFill/>
        </p:spPr>
        <p:txBody>
          <a:bodyPr wrap="square" rtlCol="0">
            <a:spAutoFit/>
          </a:bodyPr>
          <a:lstStyle/>
          <a:p>
            <a:r>
              <a:rPr lang="es-CL" sz="3600" b="1" dirty="0" err="1">
                <a:solidFill>
                  <a:schemeClr val="bg1"/>
                </a:solidFill>
              </a:rPr>
              <a:t>J</a:t>
            </a:r>
            <a:r>
              <a:rPr lang="es-CL" sz="3600" b="1" dirty="0" err="1" smtClean="0">
                <a:solidFill>
                  <a:schemeClr val="bg1"/>
                </a:solidFill>
              </a:rPr>
              <a:t>Query</a:t>
            </a:r>
            <a:endParaRPr lang="es-CL" sz="3600" b="1" dirty="0">
              <a:solidFill>
                <a:schemeClr val="bg1"/>
              </a:solidFill>
            </a:endParaRPr>
          </a:p>
        </p:txBody>
      </p:sp>
      <p:sp>
        <p:nvSpPr>
          <p:cNvPr id="2" name="Rectángulo 1">
            <a:extLst>
              <a:ext uri="{FF2B5EF4-FFF2-40B4-BE49-F238E27FC236}">
                <a16:creationId xmlns:a16="http://schemas.microsoft.com/office/drawing/2014/main" id="{57A59D3A-CAD6-C14E-B94D-52D204782253}"/>
              </a:ext>
            </a:extLst>
          </p:cNvPr>
          <p:cNvSpPr/>
          <p:nvPr/>
        </p:nvSpPr>
        <p:spPr>
          <a:xfrm>
            <a:off x="1011974" y="818214"/>
            <a:ext cx="7066625" cy="584775"/>
          </a:xfrm>
          <a:prstGeom prst="rect">
            <a:avLst/>
          </a:prstGeom>
        </p:spPr>
        <p:txBody>
          <a:bodyPr wrap="square">
            <a:spAutoFit/>
          </a:bodyPr>
          <a:lstStyle/>
          <a:p>
            <a:r>
              <a:rPr lang="es-CL" sz="3200" b="1" dirty="0"/>
              <a:t>Realice la actividad de aprendizaje </a:t>
            </a:r>
            <a:r>
              <a:rPr lang="es-CL" sz="3200" b="1" dirty="0" smtClean="0"/>
              <a:t>26.</a:t>
            </a:r>
            <a:endParaRPr lang="es-CL" sz="3200" b="1" dirty="0"/>
          </a:p>
        </p:txBody>
      </p:sp>
      <p:pic>
        <p:nvPicPr>
          <p:cNvPr id="7" name="Gráfico 6" descr="Internet">
            <a:extLst>
              <a:ext uri="{FF2B5EF4-FFF2-40B4-BE49-F238E27FC236}">
                <a16:creationId xmlns:a16="http://schemas.microsoft.com/office/drawing/2014/main" id="{4DA25A48-3FC9-2342-B037-CF33F58C250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895005" y="1344688"/>
            <a:ext cx="4346404" cy="4346404"/>
          </a:xfrm>
          <a:prstGeom prst="rect">
            <a:avLst/>
          </a:prstGeom>
        </p:spPr>
      </p:pic>
    </p:spTree>
    <p:custDataLst>
      <p:tags r:id="rId1"/>
    </p:custDataLst>
    <p:extLst>
      <p:ext uri="{BB962C8B-B14F-4D97-AF65-F5344CB8AC3E}">
        <p14:creationId xmlns:p14="http://schemas.microsoft.com/office/powerpoint/2010/main" val="99200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8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¿Qué es </a:t>
            </a:r>
            <a:r>
              <a:rPr lang="es-CL" sz="2400" b="1" dirty="0" err="1">
                <a:solidFill>
                  <a:srgbClr val="49535F"/>
                </a:solidFill>
              </a:rPr>
              <a:t>j</a:t>
            </a:r>
            <a:r>
              <a:rPr lang="es-CL" sz="2400" b="1" dirty="0" err="1" smtClean="0">
                <a:solidFill>
                  <a:srgbClr val="49535F"/>
                </a:solidFill>
              </a:rPr>
              <a:t>Query</a:t>
            </a:r>
            <a:r>
              <a:rPr lang="es-CL" sz="2400" b="1" dirty="0">
                <a:solidFill>
                  <a:srgbClr val="49535F"/>
                </a:solidFill>
              </a:rPr>
              <a:t>?</a:t>
            </a:r>
            <a:r>
              <a:rPr lang="es-CL" dirty="0"/>
              <a:t> </a:t>
            </a:r>
            <a:endParaRPr lang="es-CL" sz="2400" b="1" dirty="0">
              <a:solidFill>
                <a:srgbClr val="49535F"/>
              </a:solidFill>
            </a:endParaRPr>
          </a:p>
        </p:txBody>
      </p:sp>
      <p:sp>
        <p:nvSpPr>
          <p:cNvPr id="13" name="Rectángulo 12">
            <a:extLst>
              <a:ext uri="{FF2B5EF4-FFF2-40B4-BE49-F238E27FC236}">
                <a16:creationId xmlns:a16="http://schemas.microsoft.com/office/drawing/2014/main" id="{DC3A6B88-E9CC-8D45-B88F-A270F2D9D385}"/>
              </a:ext>
            </a:extLst>
          </p:cNvPr>
          <p:cNvSpPr/>
          <p:nvPr/>
        </p:nvSpPr>
        <p:spPr>
          <a:xfrm>
            <a:off x="712033" y="1457555"/>
            <a:ext cx="8132164" cy="2862322"/>
          </a:xfrm>
          <a:prstGeom prst="rect">
            <a:avLst/>
          </a:prstGeom>
        </p:spPr>
        <p:txBody>
          <a:bodyPr wrap="square">
            <a:spAutoFit/>
          </a:bodyPr>
          <a:lstStyle/>
          <a:p>
            <a:pPr algn="just"/>
            <a:r>
              <a:rPr lang="es-CL"/>
              <a:t>jQuery es una librería que permite simplificar la escritura del código JavaScript con funciones y métodos preestablecidos y que generan acciones específicas tras ser declarados. </a:t>
            </a:r>
          </a:p>
          <a:p>
            <a:pPr algn="just"/>
            <a:endParaRPr lang="es-CL"/>
          </a:p>
          <a:p>
            <a:pPr algn="just"/>
            <a:r>
              <a:rPr lang="es-CL"/>
              <a:t>jQuery nace bajo el mismo concepto con el que nació CSS: simplificar los procesos de diseño y desarrollo de los sitios web. Anterior a jQuery, se insertaba JavaScript dentro del HMTL saturando igualmente los archivos, ahora existe una colección de recursos que permiten implementar funcionalidades y efectos sin la necesidad de escribir todo el código de JavaScript. </a:t>
            </a:r>
          </a:p>
          <a:p>
            <a:pPr algn="just"/>
            <a:endParaRPr lang="es-CL"/>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F71D84B-FC4D-E645-93D8-2C7D37EF727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a14:imgEffect>
                  </a14:imgLayer>
                </a14:imgProps>
              </a:ext>
            </a:extLst>
          </a:blip>
          <a:stretch>
            <a:fillRect/>
          </a:stretch>
        </p:blipFill>
        <p:spPr>
          <a:xfrm>
            <a:off x="2423885" y="4477643"/>
            <a:ext cx="3311071" cy="1339829"/>
          </a:xfrm>
          <a:prstGeom prst="rect">
            <a:avLst/>
          </a:prstGeom>
          <a:effectLst>
            <a:softEdge rad="63500"/>
          </a:effectLst>
        </p:spPr>
      </p:pic>
    </p:spTree>
    <p:custDataLst>
      <p:tags r:id="rId1"/>
    </p:custDataLst>
    <p:extLst>
      <p:ext uri="{BB962C8B-B14F-4D97-AF65-F5344CB8AC3E}">
        <p14:creationId xmlns:p14="http://schemas.microsoft.com/office/powerpoint/2010/main" val="4378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sp>
        <p:nvSpPr>
          <p:cNvPr id="13" name="Rectángulo 12">
            <a:extLst>
              <a:ext uri="{FF2B5EF4-FFF2-40B4-BE49-F238E27FC236}">
                <a16:creationId xmlns:a16="http://schemas.microsoft.com/office/drawing/2014/main" id="{DC3A6B88-E9CC-8D45-B88F-A270F2D9D385}"/>
              </a:ext>
            </a:extLst>
          </p:cNvPr>
          <p:cNvSpPr/>
          <p:nvPr/>
        </p:nvSpPr>
        <p:spPr>
          <a:xfrm>
            <a:off x="712033" y="1457555"/>
            <a:ext cx="8132164" cy="3970318"/>
          </a:xfrm>
          <a:prstGeom prst="rect">
            <a:avLst/>
          </a:prstGeom>
        </p:spPr>
        <p:txBody>
          <a:bodyPr wrap="square">
            <a:spAutoFit/>
          </a:bodyPr>
          <a:lstStyle/>
          <a:p>
            <a:r>
              <a:rPr lang="es-CL"/>
              <a:t>jQuery permite: </a:t>
            </a:r>
          </a:p>
          <a:p>
            <a:endParaRPr lang="es-CL"/>
          </a:p>
          <a:p>
            <a:pPr marL="285750" lvl="0" indent="-285750">
              <a:buFont typeface="Arial" panose="020B0604020202020204" pitchFamily="34" charset="0"/>
              <a:buChar char="•"/>
            </a:pPr>
            <a:r>
              <a:rPr lang="es-CL"/>
              <a:t>Interactuar y manipular con las etiquetas HTML de manera rápida y fácil.</a:t>
            </a:r>
          </a:p>
          <a:p>
            <a:r>
              <a:rPr lang="es-CL"/>
              <a:t> </a:t>
            </a:r>
          </a:p>
          <a:p>
            <a:pPr marL="285750" lvl="0" indent="-285750">
              <a:buFont typeface="Arial" panose="020B0604020202020204" pitchFamily="34" charset="0"/>
              <a:buChar char="•"/>
            </a:pPr>
            <a:r>
              <a:rPr lang="es-CL"/>
              <a:t>Manipular el DOM en conjunto con trabajar eventos. </a:t>
            </a:r>
          </a:p>
          <a:p>
            <a:pPr marL="285750" lvl="0" indent="-285750">
              <a:buFont typeface="Arial" panose="020B0604020202020204" pitchFamily="34" charset="0"/>
              <a:buChar char="•"/>
            </a:pPr>
            <a:endParaRPr lang="es-CL"/>
          </a:p>
          <a:p>
            <a:pPr marL="285750" lvl="0" indent="-285750">
              <a:buFont typeface="Arial" panose="020B0604020202020204" pitchFamily="34" charset="0"/>
              <a:buChar char="•"/>
            </a:pPr>
            <a:r>
              <a:rPr lang="es-CL"/>
              <a:t>Animar comportamientos. </a:t>
            </a:r>
          </a:p>
          <a:p>
            <a:pPr marL="285750" lvl="0" indent="-285750">
              <a:buFont typeface="Arial" panose="020B0604020202020204" pitchFamily="34" charset="0"/>
              <a:buChar char="•"/>
            </a:pPr>
            <a:endParaRPr lang="es-CL"/>
          </a:p>
          <a:p>
            <a:pPr marL="285750" lvl="0" indent="-285750">
              <a:buFont typeface="Arial" panose="020B0604020202020204" pitchFamily="34" charset="0"/>
              <a:buChar char="•"/>
            </a:pPr>
            <a:endParaRPr lang="es-CL"/>
          </a:p>
          <a:p>
            <a:pPr algn="just"/>
            <a:r>
              <a:rPr lang="es-CL"/>
              <a:t>En la actualidad, sigue siendo la librería JavaScript más utilizada en la web. La licencia de jQuery es libre y de código abierto, lo que permite su uso en proyectos públicos y privados.</a:t>
            </a:r>
          </a:p>
          <a:p>
            <a:pPr lvl="0"/>
            <a:endParaRPr lang="es-CL"/>
          </a:p>
          <a:p>
            <a:pPr algn="just"/>
            <a:endParaRPr lang="es-CL"/>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82F6C30E-CEC2-6349-9B23-B9A2DBB10FDE}"/>
              </a:ext>
            </a:extLst>
          </p:cNvPr>
          <p:cNvPicPr>
            <a:picLocks noChangeAspect="1"/>
          </p:cNvPicPr>
          <p:nvPr/>
        </p:nvPicPr>
        <p:blipFill>
          <a:blip r:embed="rId6">
            <a:duotone>
              <a:prstClr val="black"/>
              <a:schemeClr val="accent4">
                <a:tint val="45000"/>
                <a:satMod val="400000"/>
              </a:schemeClr>
            </a:duotone>
            <a:extLst>
              <a:ext uri="{BEBA8EAE-BF5A-486C-A8C5-ECC9F3942E4B}">
                <a14:imgProps xmlns:a14="http://schemas.microsoft.com/office/drawing/2010/main">
                  <a14:imgLayer r:embed="rId7">
                    <a14:imgEffect>
                      <a14:saturation sat="300000"/>
                    </a14:imgEffect>
                  </a14:imgLayer>
                </a14:imgProps>
              </a:ext>
            </a:extLst>
          </a:blip>
          <a:stretch>
            <a:fillRect/>
          </a:stretch>
        </p:blipFill>
        <p:spPr>
          <a:xfrm>
            <a:off x="3657948" y="4889095"/>
            <a:ext cx="2094243" cy="1393087"/>
          </a:xfrm>
          <a:prstGeom prst="rect">
            <a:avLst/>
          </a:prstGeom>
          <a:effectLst>
            <a:softEdge rad="63500"/>
          </a:effectLst>
        </p:spPr>
      </p:pic>
    </p:spTree>
    <p:custDataLst>
      <p:tags r:id="rId1"/>
    </p:custDataLst>
    <p:extLst>
      <p:ext uri="{BB962C8B-B14F-4D97-AF65-F5344CB8AC3E}">
        <p14:creationId xmlns:p14="http://schemas.microsoft.com/office/powerpoint/2010/main" val="144479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a:solidFill>
                  <a:srgbClr val="49535F"/>
                </a:solidFill>
              </a:rPr>
              <a:t>JQuery</a:t>
            </a: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a:extLst>
              <a:ext uri="{FF2B5EF4-FFF2-40B4-BE49-F238E27FC236}">
                <a16:creationId xmlns:a16="http://schemas.microsoft.com/office/drawing/2014/main" id="{419FEACB-F940-3446-951B-3890D38D19B6}"/>
              </a:ext>
            </a:extLst>
          </p:cNvPr>
          <p:cNvGraphicFramePr>
            <a:graphicFrameLocks noGrp="1"/>
          </p:cNvGraphicFramePr>
          <p:nvPr>
            <p:extLst>
              <p:ext uri="{D42A27DB-BD31-4B8C-83A1-F6EECF244321}">
                <p14:modId xmlns:p14="http://schemas.microsoft.com/office/powerpoint/2010/main" val="3422869293"/>
              </p:ext>
            </p:extLst>
          </p:nvPr>
        </p:nvGraphicFramePr>
        <p:xfrm>
          <a:off x="1557020" y="1809264"/>
          <a:ext cx="6029960" cy="4241292"/>
        </p:xfrm>
        <a:graphic>
          <a:graphicData uri="http://schemas.openxmlformats.org/drawingml/2006/table">
            <a:tbl>
              <a:tblPr firstRow="1" firstCol="1" bandRow="1">
                <a:tableStyleId>{46F890A9-2807-4EBB-B81D-B2AA78EC7F39}</a:tableStyleId>
              </a:tblPr>
              <a:tblGrid>
                <a:gridCol w="3014980">
                  <a:extLst>
                    <a:ext uri="{9D8B030D-6E8A-4147-A177-3AD203B41FA5}">
                      <a16:colId xmlns:a16="http://schemas.microsoft.com/office/drawing/2014/main" val="1911596792"/>
                    </a:ext>
                  </a:extLst>
                </a:gridCol>
                <a:gridCol w="3014980">
                  <a:extLst>
                    <a:ext uri="{9D8B030D-6E8A-4147-A177-3AD203B41FA5}">
                      <a16:colId xmlns:a16="http://schemas.microsoft.com/office/drawing/2014/main" val="2257407067"/>
                    </a:ext>
                  </a:extLst>
                </a:gridCol>
              </a:tblGrid>
              <a:tr h="0">
                <a:tc>
                  <a:txBody>
                    <a:bodyPr/>
                    <a:lstStyle/>
                    <a:p>
                      <a:pPr algn="ctr">
                        <a:lnSpc>
                          <a:spcPct val="115000"/>
                        </a:lnSpc>
                        <a:spcAft>
                          <a:spcPts val="0"/>
                        </a:spcAft>
                      </a:pPr>
                      <a:r>
                        <a:rPr lang="es-CL" sz="1400" b="1" i="0">
                          <a:effectLst>
                            <a:outerShdw blurRad="50800" dist="38100" dir="2700000" algn="tl">
                              <a:srgbClr val="000000">
                                <a:alpha val="40000"/>
                              </a:srgbClr>
                            </a:outerShdw>
                          </a:effectLst>
                          <a:latin typeface="Century Gothic" panose="020B0502020202020204" pitchFamily="34" charset="0"/>
                        </a:rPr>
                        <a:t>Ventajas</a:t>
                      </a:r>
                      <a:endParaRPr lang="es-CL" sz="1400" b="1" i="0">
                        <a:effectLst/>
                        <a:latin typeface="Century Gothic" panose="020B0502020202020204" pitchFamily="34" charset="0"/>
                        <a:ea typeface="Times New Roman" panose="02020603050405020304" pitchFamily="18" charset="0"/>
                      </a:endParaRPr>
                    </a:p>
                  </a:txBody>
                  <a:tcPr marL="68580" marR="68580" marT="0" marB="0"/>
                </a:tc>
                <a:tc>
                  <a:txBody>
                    <a:bodyPr/>
                    <a:lstStyle/>
                    <a:p>
                      <a:pPr algn="ctr">
                        <a:lnSpc>
                          <a:spcPct val="115000"/>
                        </a:lnSpc>
                        <a:spcAft>
                          <a:spcPts val="0"/>
                        </a:spcAft>
                      </a:pPr>
                      <a:r>
                        <a:rPr lang="es-CL" sz="1400" b="1" i="0">
                          <a:effectLst>
                            <a:outerShdw blurRad="50800" dist="38100" dir="2700000" algn="tl">
                              <a:srgbClr val="000000">
                                <a:alpha val="40000"/>
                              </a:srgbClr>
                            </a:outerShdw>
                          </a:effectLst>
                          <a:latin typeface="Century Gothic" panose="020B0502020202020204" pitchFamily="34" charset="0"/>
                        </a:rPr>
                        <a:t>Desventajas</a:t>
                      </a:r>
                      <a:endParaRPr lang="es-CL" sz="1400" b="1" i="0">
                        <a:effectLst/>
                        <a:latin typeface="Century Gothic" panose="020B0502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719714330"/>
                  </a:ext>
                </a:extLst>
              </a:tr>
              <a:tr h="420370">
                <a:tc>
                  <a:txBody>
                    <a:bodyPr/>
                    <a:lstStyle/>
                    <a:p>
                      <a:pPr algn="just">
                        <a:lnSpc>
                          <a:spcPct val="115000"/>
                        </a:lnSpc>
                      </a:pPr>
                      <a:r>
                        <a:rPr lang="es-CL" sz="1200" b="0" i="0">
                          <a:ln>
                            <a:noFill/>
                          </a:ln>
                          <a:effectLst/>
                          <a:latin typeface="Century Gothic" panose="020B0502020202020204" pitchFamily="34" charset="0"/>
                        </a:rPr>
                        <a:t>Licencia libre para uso y distribución. </a:t>
                      </a:r>
                    </a:p>
                    <a:p>
                      <a:pPr algn="just">
                        <a:lnSpc>
                          <a:spcPct val="115000"/>
                        </a:lnSpc>
                        <a:spcAft>
                          <a:spcPts val="0"/>
                        </a:spcAft>
                      </a:pPr>
                      <a:r>
                        <a:rPr lang="es-CL" sz="1200" b="0" i="0">
                          <a:ln>
                            <a:noFill/>
                          </a:ln>
                          <a:effectLst/>
                          <a:latin typeface="Century Gothic" panose="020B0502020202020204" pitchFamily="34" charset="0"/>
                        </a:rPr>
                        <a:t>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tc>
                  <a:txBody>
                    <a:bodyPr/>
                    <a:lstStyle/>
                    <a:p>
                      <a:pPr algn="just">
                        <a:lnSpc>
                          <a:spcPct val="115000"/>
                        </a:lnSpc>
                      </a:pPr>
                      <a:r>
                        <a:rPr lang="es-CL" sz="1200" b="0" i="0">
                          <a:ln>
                            <a:noFill/>
                          </a:ln>
                          <a:effectLst/>
                          <a:latin typeface="Century Gothic" panose="020B0502020202020204" pitchFamily="34" charset="0"/>
                        </a:rPr>
                        <a:t>Actualmente ya no se justifica su uso debido a que Internet Explorer ha madurado bastante; Chrome y Firefox son bastante estándar en CSS y JavaScript, dominando el mercado de navegadores . </a:t>
                      </a:r>
                    </a:p>
                    <a:p>
                      <a:pPr algn="just">
                        <a:lnSpc>
                          <a:spcPct val="115000"/>
                        </a:lnSpc>
                      </a:pPr>
                      <a:r>
                        <a:rPr lang="es-CL" sz="1200" b="0" i="0">
                          <a:ln>
                            <a:noFill/>
                          </a:ln>
                          <a:effectLst/>
                          <a:latin typeface="Century Gothic" panose="020B0502020202020204" pitchFamily="34" charset="0"/>
                        </a:rPr>
                        <a:t>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69741199"/>
                  </a:ext>
                </a:extLst>
              </a:tr>
              <a:tr h="0">
                <a:tc>
                  <a:txBody>
                    <a:bodyPr/>
                    <a:lstStyle/>
                    <a:p>
                      <a:pPr algn="just">
                        <a:lnSpc>
                          <a:spcPct val="115000"/>
                        </a:lnSpc>
                      </a:pPr>
                      <a:r>
                        <a:rPr lang="es-CL" sz="1200" b="0" i="0">
                          <a:ln>
                            <a:noFill/>
                          </a:ln>
                          <a:effectLst/>
                          <a:latin typeface="Century Gothic" panose="020B0502020202020204" pitchFamily="34" charset="0"/>
                        </a:rPr>
                        <a:t>Barrera de entrada muy baja; conociendo JavaScript es muy fácil entrar en esta librería. </a:t>
                      </a:r>
                    </a:p>
                    <a:p>
                      <a:pPr algn="just">
                        <a:lnSpc>
                          <a:spcPct val="115000"/>
                        </a:lnSpc>
                        <a:spcAft>
                          <a:spcPts val="0"/>
                        </a:spcAft>
                      </a:pPr>
                      <a:r>
                        <a:rPr lang="es-CL" sz="1200" b="0" i="0">
                          <a:ln>
                            <a:noFill/>
                          </a:ln>
                          <a:effectLst/>
                          <a:latin typeface="Century Gothic" panose="020B0502020202020204" pitchFamily="34" charset="0"/>
                        </a:rPr>
                        <a:t>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tc>
                  <a:txBody>
                    <a:bodyPr/>
                    <a:lstStyle/>
                    <a:p>
                      <a:pPr algn="just">
                        <a:lnSpc>
                          <a:spcPct val="115000"/>
                        </a:lnSpc>
                      </a:pPr>
                      <a:r>
                        <a:rPr lang="es-CL" sz="1200" b="0" i="0">
                          <a:ln>
                            <a:noFill/>
                          </a:ln>
                          <a:effectLst/>
                          <a:latin typeface="Century Gothic" panose="020B0502020202020204" pitchFamily="34" charset="0"/>
                        </a:rPr>
                        <a:t>Es una librería bastante pesada, alrededor de 140kb el archivo .js Esto es un dato importante sabiendo que que se usaría muy poco de él en la actualidad.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969588411"/>
                  </a:ext>
                </a:extLst>
              </a:tr>
              <a:tr h="0">
                <a:tc>
                  <a:txBody>
                    <a:bodyPr/>
                    <a:lstStyle/>
                    <a:p>
                      <a:pPr algn="just">
                        <a:lnSpc>
                          <a:spcPct val="115000"/>
                        </a:lnSpc>
                      </a:pPr>
                      <a:r>
                        <a:rPr lang="es-CL" sz="1200" b="0" i="0">
                          <a:ln>
                            <a:noFill/>
                          </a:ln>
                          <a:effectLst/>
                          <a:latin typeface="Century Gothic" panose="020B0502020202020204" pitchFamily="34" charset="0"/>
                        </a:rPr>
                        <a:t>Posee un numeroso y variado ecosistema de plugins. Puedes hacer lo que quieras, de seguro ya hay un plugin para ello: validación de formularios, líneas de tiempo, menú multi-pasos y muchos otros. </a:t>
                      </a:r>
                    </a:p>
                    <a:p>
                      <a:pPr algn="just">
                        <a:lnSpc>
                          <a:spcPct val="115000"/>
                        </a:lnSpc>
                      </a:pPr>
                      <a:r>
                        <a:rPr lang="es-CL" sz="1200" b="0" i="0">
                          <a:ln>
                            <a:noFill/>
                          </a:ln>
                          <a:effectLst/>
                          <a:latin typeface="Century Gothic" panose="020B0502020202020204" pitchFamily="34" charset="0"/>
                        </a:rPr>
                        <a:t>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tc>
                  <a:txBody>
                    <a:bodyPr/>
                    <a:lstStyle/>
                    <a:p>
                      <a:pPr algn="just">
                        <a:lnSpc>
                          <a:spcPct val="115000"/>
                        </a:lnSpc>
                        <a:spcAft>
                          <a:spcPts val="0"/>
                        </a:spcAft>
                      </a:pPr>
                      <a:r>
                        <a:rPr lang="es-CL" sz="1200" b="0" i="0">
                          <a:ln>
                            <a:noFill/>
                          </a:ln>
                          <a:effectLst/>
                          <a:latin typeface="Century Gothic" panose="020B0502020202020204" pitchFamily="34" charset="0"/>
                        </a:rPr>
                        <a:t> </a:t>
                      </a:r>
                      <a:endParaRPr lang="es-CL" sz="1200" b="0" i="0">
                        <a:ln>
                          <a:noFill/>
                        </a:ln>
                        <a:effectLst/>
                        <a:latin typeface="Century Gothic" panose="020B0502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467560833"/>
                  </a:ext>
                </a:extLst>
              </a:tr>
            </a:tbl>
          </a:graphicData>
        </a:graphic>
      </p:graphicFrame>
    </p:spTree>
    <p:custDataLst>
      <p:tags r:id="rId1"/>
    </p:custDataLst>
    <p:extLst>
      <p:ext uri="{BB962C8B-B14F-4D97-AF65-F5344CB8AC3E}">
        <p14:creationId xmlns:p14="http://schemas.microsoft.com/office/powerpoint/2010/main" val="315092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¿Cómo usar </a:t>
            </a:r>
            <a:r>
              <a:rPr lang="es-CL" sz="2400" b="1" dirty="0" err="1">
                <a:solidFill>
                  <a:srgbClr val="49535F"/>
                </a:solidFill>
              </a:rPr>
              <a:t>j</a:t>
            </a:r>
            <a:r>
              <a:rPr lang="es-CL" sz="2400" b="1" dirty="0" err="1" smtClean="0">
                <a:solidFill>
                  <a:srgbClr val="49535F"/>
                </a:solidFill>
              </a:rPr>
              <a:t>Query</a:t>
            </a:r>
            <a:r>
              <a:rPr lang="es-CL" sz="2400" b="1" dirty="0">
                <a:solidFill>
                  <a:srgbClr val="49535F"/>
                </a:solidFill>
              </a:rPr>
              <a:t>?</a:t>
            </a: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646331"/>
          </a:xfrm>
          <a:prstGeom prst="rect">
            <a:avLst/>
          </a:prstGeom>
        </p:spPr>
        <p:txBody>
          <a:bodyPr wrap="square">
            <a:spAutoFit/>
          </a:bodyPr>
          <a:lstStyle/>
          <a:p>
            <a:pPr algn="just"/>
            <a:r>
              <a:rPr lang="es-CL"/>
              <a:t>Para utilizar JQuery en un proyecto, se debe </a:t>
            </a:r>
            <a:r>
              <a:rPr lang="es-CL" b="1"/>
              <a:t>incluir la librería, </a:t>
            </a:r>
            <a:r>
              <a:rPr lang="es-CL"/>
              <a:t>dentro de la etiqueta </a:t>
            </a:r>
            <a:r>
              <a:rPr lang="es-CL" b="1"/>
              <a:t>head</a:t>
            </a:r>
            <a:r>
              <a:rPr lang="es-CL"/>
              <a:t> del documento HTML, usando la etiqueta </a:t>
            </a:r>
            <a:r>
              <a:rPr lang="es-CL" b="1"/>
              <a:t>script</a:t>
            </a:r>
            <a:r>
              <a:rPr lang="es-CL"/>
              <a:t>.  </a:t>
            </a:r>
            <a:endParaRPr lang="es-ES" dirty="0"/>
          </a:p>
        </p:txBody>
      </p:sp>
      <p:pic>
        <p:nvPicPr>
          <p:cNvPr id="9" name="Imagen 8" descr="Imagen que contiene captura de pantalla&#10;&#10;Descripción generada con confianza muy alta">
            <a:extLst>
              <a:ext uri="{FF2B5EF4-FFF2-40B4-BE49-F238E27FC236}">
                <a16:creationId xmlns:a16="http://schemas.microsoft.com/office/drawing/2014/main" id="{18DFDA6E-E9FA-7C49-B831-9168F69AAD2E}"/>
              </a:ext>
            </a:extLst>
          </p:cNvPr>
          <p:cNvPicPr>
            <a:picLocks noChangeAspect="1"/>
          </p:cNvPicPr>
          <p:nvPr/>
        </p:nvPicPr>
        <p:blipFill>
          <a:blip r:embed="rId6"/>
          <a:stretch>
            <a:fillRect/>
          </a:stretch>
        </p:blipFill>
        <p:spPr>
          <a:xfrm>
            <a:off x="888488" y="2694898"/>
            <a:ext cx="7708109" cy="1826335"/>
          </a:xfrm>
          <a:prstGeom prst="rect">
            <a:avLst/>
          </a:prstGeom>
        </p:spPr>
      </p:pic>
      <p:pic>
        <p:nvPicPr>
          <p:cNvPr id="10" name="Gráfico 9" descr="Flecha lineal: curva ligera">
            <a:extLst>
              <a:ext uri="{FF2B5EF4-FFF2-40B4-BE49-F238E27FC236}">
                <a16:creationId xmlns:a16="http://schemas.microsoft.com/office/drawing/2014/main" id="{AFD38786-6EE0-084B-8073-034D46F68A19}"/>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89960" y="3429000"/>
            <a:ext cx="914400" cy="914400"/>
          </a:xfrm>
          <a:prstGeom prst="rect">
            <a:avLst/>
          </a:prstGeom>
        </p:spPr>
      </p:pic>
      <p:sp>
        <p:nvSpPr>
          <p:cNvPr id="3" name="Rectángulo 2">
            <a:extLst>
              <a:ext uri="{FF2B5EF4-FFF2-40B4-BE49-F238E27FC236}">
                <a16:creationId xmlns:a16="http://schemas.microsoft.com/office/drawing/2014/main" id="{44964F9F-434C-6A46-8A65-FDECC9250216}"/>
              </a:ext>
            </a:extLst>
          </p:cNvPr>
          <p:cNvSpPr/>
          <p:nvPr/>
        </p:nvSpPr>
        <p:spPr>
          <a:xfrm>
            <a:off x="888488" y="4819547"/>
            <a:ext cx="7631398" cy="923330"/>
          </a:xfrm>
          <a:prstGeom prst="rect">
            <a:avLst/>
          </a:prstGeom>
        </p:spPr>
        <p:txBody>
          <a:bodyPr wrap="square">
            <a:spAutoFit/>
          </a:bodyPr>
          <a:lstStyle/>
          <a:p>
            <a:pPr algn="just"/>
            <a:r>
              <a:rPr lang="es-CL" dirty="0"/>
              <a:t>La</a:t>
            </a:r>
            <a:r>
              <a:rPr lang="es-CL" b="1" dirty="0">
                <a:solidFill>
                  <a:schemeClr val="bg1"/>
                </a:solidFill>
              </a:rPr>
              <a:t> </a:t>
            </a:r>
            <a:r>
              <a:rPr lang="es-CL" dirty="0"/>
              <a:t>librería puede ser descargada desde el sitio oficial y agregarla al proyecto o bien enlazarla desde algún CDN (</a:t>
            </a:r>
            <a:r>
              <a:rPr lang="es-ES" dirty="0"/>
              <a:t>Content Delivery Network)</a:t>
            </a:r>
            <a:r>
              <a:rPr lang="es-CL" dirty="0"/>
              <a:t> como en el ejemplo anterior.</a:t>
            </a:r>
            <a:endParaRPr lang="es-ES" dirty="0"/>
          </a:p>
        </p:txBody>
      </p:sp>
      <p:sp>
        <p:nvSpPr>
          <p:cNvPr id="4" name="Rectángulo 3">
            <a:extLst>
              <a:ext uri="{FF2B5EF4-FFF2-40B4-BE49-F238E27FC236}">
                <a16:creationId xmlns:a16="http://schemas.microsoft.com/office/drawing/2014/main" id="{11DE2205-77AE-AC41-A4E1-638EBDC1C95E}"/>
              </a:ext>
            </a:extLst>
          </p:cNvPr>
          <p:cNvSpPr/>
          <p:nvPr/>
        </p:nvSpPr>
        <p:spPr>
          <a:xfrm>
            <a:off x="3173158" y="5835210"/>
            <a:ext cx="3062057" cy="369332"/>
          </a:xfrm>
          <a:prstGeom prst="rect">
            <a:avLst/>
          </a:prstGeom>
        </p:spPr>
        <p:txBody>
          <a:bodyPr wrap="none">
            <a:spAutoFit/>
          </a:bodyPr>
          <a:lstStyle/>
          <a:p>
            <a:r>
              <a:rPr lang="es-CL">
                <a:hlinkClick r:id="rId9"/>
              </a:rPr>
              <a:t>https://jquery.com/download/</a:t>
            </a:r>
            <a:endParaRPr lang="es-ES_tradnl" dirty="0"/>
          </a:p>
        </p:txBody>
      </p:sp>
      <p:sp>
        <p:nvSpPr>
          <p:cNvPr id="5" name="Rectángulo 4">
            <a:extLst>
              <a:ext uri="{FF2B5EF4-FFF2-40B4-BE49-F238E27FC236}">
                <a16:creationId xmlns:a16="http://schemas.microsoft.com/office/drawing/2014/main" id="{CB8C811A-D4BD-474C-8D36-703DA98514D8}"/>
              </a:ext>
            </a:extLst>
          </p:cNvPr>
          <p:cNvSpPr/>
          <p:nvPr/>
        </p:nvSpPr>
        <p:spPr>
          <a:xfrm>
            <a:off x="2592979" y="6296875"/>
            <a:ext cx="4299126" cy="369332"/>
          </a:xfrm>
          <a:prstGeom prst="rect">
            <a:avLst/>
          </a:prstGeom>
        </p:spPr>
        <p:txBody>
          <a:bodyPr wrap="none">
            <a:spAutoFit/>
          </a:bodyPr>
          <a:lstStyle/>
          <a:p>
            <a:r>
              <a:rPr lang="es-CL">
                <a:hlinkClick r:id="rId10"/>
              </a:rPr>
              <a:t>https://code.jquery.com/jquery-3.4.1.min.js</a:t>
            </a:r>
            <a:endParaRPr lang="es-ES_tradnl" dirty="0"/>
          </a:p>
        </p:txBody>
      </p:sp>
    </p:spTree>
    <p:custDataLst>
      <p:tags r:id="rId1"/>
    </p:custDataLst>
    <p:extLst>
      <p:ext uri="{BB962C8B-B14F-4D97-AF65-F5344CB8AC3E}">
        <p14:creationId xmlns:p14="http://schemas.microsoft.com/office/powerpoint/2010/main" val="167709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¿Cómo usar </a:t>
            </a:r>
            <a:r>
              <a:rPr lang="es-CL" sz="2400" b="1" dirty="0" err="1">
                <a:solidFill>
                  <a:srgbClr val="49535F"/>
                </a:solidFill>
              </a:rPr>
              <a:t>j</a:t>
            </a:r>
            <a:r>
              <a:rPr lang="es-CL" sz="2400" b="1" dirty="0" err="1" smtClean="0">
                <a:solidFill>
                  <a:srgbClr val="49535F"/>
                </a:solidFill>
              </a:rPr>
              <a:t>Query</a:t>
            </a:r>
            <a:r>
              <a:rPr lang="es-CL" sz="2400" b="1" dirty="0">
                <a:solidFill>
                  <a:srgbClr val="49535F"/>
                </a:solidFill>
              </a:rPr>
              <a:t>?</a:t>
            </a: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1754326"/>
          </a:xfrm>
          <a:prstGeom prst="rect">
            <a:avLst/>
          </a:prstGeom>
        </p:spPr>
        <p:txBody>
          <a:bodyPr wrap="square">
            <a:spAutoFit/>
          </a:bodyPr>
          <a:lstStyle/>
          <a:p>
            <a:pPr algn="just"/>
            <a:r>
              <a:rPr lang="es-CL"/>
              <a:t>A diferencia de cuando se usa JavaScript puro, JQuery nos provee de herramientas para saber </a:t>
            </a:r>
            <a:r>
              <a:rPr lang="es-CL" b="1"/>
              <a:t>cuándo una página está lista para ser manipulada</a:t>
            </a:r>
            <a:r>
              <a:rPr lang="es-CL"/>
              <a:t>, sin tener que esperar a que se desplieguen todos los elementos (como imágenes). Para esto utilizamos la sentencia </a:t>
            </a:r>
            <a:r>
              <a:rPr lang="es-CL" b="1"/>
              <a:t>ready. </a:t>
            </a:r>
          </a:p>
          <a:p>
            <a:pPr algn="just"/>
            <a:endParaRPr lang="es-CL" b="1"/>
          </a:p>
          <a:p>
            <a:pPr algn="just"/>
            <a:endParaRPr lang="es-CL" b="1"/>
          </a:p>
        </p:txBody>
      </p:sp>
      <p:pic>
        <p:nvPicPr>
          <p:cNvPr id="8" name="Imagen 7">
            <a:extLst>
              <a:ext uri="{FF2B5EF4-FFF2-40B4-BE49-F238E27FC236}">
                <a16:creationId xmlns:a16="http://schemas.microsoft.com/office/drawing/2014/main" id="{9C0D4B00-5402-3A4D-9D59-0C89A02D4D79}"/>
              </a:ext>
            </a:extLst>
          </p:cNvPr>
          <p:cNvPicPr>
            <a:picLocks noChangeAspect="1"/>
          </p:cNvPicPr>
          <p:nvPr/>
        </p:nvPicPr>
        <p:blipFill>
          <a:blip r:embed="rId6"/>
          <a:stretch>
            <a:fillRect/>
          </a:stretch>
        </p:blipFill>
        <p:spPr>
          <a:xfrm>
            <a:off x="1567543" y="3291390"/>
            <a:ext cx="6350000" cy="1206500"/>
          </a:xfrm>
          <a:prstGeom prst="rect">
            <a:avLst/>
          </a:prstGeom>
          <a:solidFill>
            <a:schemeClr val="accent2">
              <a:lumMod val="40000"/>
              <a:lumOff val="60000"/>
            </a:schemeClr>
          </a:solidFill>
          <a:effectLst>
            <a:glow rad="101600">
              <a:schemeClr val="accent4">
                <a:satMod val="175000"/>
                <a:alpha val="40000"/>
              </a:schemeClr>
            </a:glow>
            <a:softEdge rad="25400"/>
          </a:effectLst>
        </p:spPr>
      </p:pic>
    </p:spTree>
    <p:custDataLst>
      <p:tags r:id="rId1"/>
    </p:custDataLst>
    <p:extLst>
      <p:ext uri="{BB962C8B-B14F-4D97-AF65-F5344CB8AC3E}">
        <p14:creationId xmlns:p14="http://schemas.microsoft.com/office/powerpoint/2010/main" val="91895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¿Cómo usar </a:t>
            </a:r>
            <a:r>
              <a:rPr lang="es-CL" sz="2400" b="1" dirty="0" err="1">
                <a:solidFill>
                  <a:srgbClr val="49535F"/>
                </a:solidFill>
              </a:rPr>
              <a:t>j</a:t>
            </a:r>
            <a:r>
              <a:rPr lang="es-CL" sz="2400" b="1" dirty="0" err="1" smtClean="0">
                <a:solidFill>
                  <a:srgbClr val="49535F"/>
                </a:solidFill>
              </a:rPr>
              <a:t>Query</a:t>
            </a:r>
            <a:r>
              <a:rPr lang="es-CL" sz="2400" b="1" dirty="0">
                <a:solidFill>
                  <a:srgbClr val="49535F"/>
                </a:solidFill>
              </a:rPr>
              <a:t>?</a:t>
            </a: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300446" y="1785258"/>
            <a:ext cx="8725988" cy="4154984"/>
          </a:xfrm>
          <a:prstGeom prst="rect">
            <a:avLst/>
          </a:prstGeom>
        </p:spPr>
        <p:txBody>
          <a:bodyPr wrap="square">
            <a:spAutoFit/>
          </a:bodyPr>
          <a:lstStyle/>
          <a:p>
            <a:r>
              <a:rPr lang="es-CL" sz="2400" i="1" dirty="0"/>
              <a:t>El selector $ </a:t>
            </a:r>
          </a:p>
          <a:p>
            <a:endParaRPr lang="es-CL" sz="2400" dirty="0"/>
          </a:p>
          <a:p>
            <a:pPr algn="just"/>
            <a:r>
              <a:rPr lang="es-CL" sz="2400" dirty="0"/>
              <a:t>Como hemos visto en unidades anteriores, en JavaScript seleccionas un elemento HTML de las siguientes dos maneras: </a:t>
            </a:r>
          </a:p>
          <a:p>
            <a:pPr algn="just"/>
            <a:endParaRPr lang="es-CL" sz="2400" dirty="0"/>
          </a:p>
          <a:p>
            <a:pPr lvl="2" algn="just"/>
            <a:r>
              <a:rPr lang="es-CL" sz="2400" dirty="0" err="1"/>
              <a:t>document.getElementsByTagName</a:t>
            </a:r>
            <a:r>
              <a:rPr lang="es-CL" sz="2400" dirty="0"/>
              <a:t>(‘div’); </a:t>
            </a:r>
          </a:p>
          <a:p>
            <a:pPr lvl="2" algn="just"/>
            <a:r>
              <a:rPr lang="es-CL" sz="2400" dirty="0" err="1"/>
              <a:t>document.querySelectorAll</a:t>
            </a:r>
            <a:r>
              <a:rPr lang="es-CL" sz="2400" dirty="0"/>
              <a:t>(‘div’); </a:t>
            </a:r>
          </a:p>
          <a:p>
            <a:endParaRPr lang="es-CL" sz="2400" dirty="0"/>
          </a:p>
          <a:p>
            <a:r>
              <a:rPr lang="es-CL" sz="2400" dirty="0"/>
              <a:t>Con </a:t>
            </a:r>
            <a:r>
              <a:rPr lang="es-CL" sz="2400" dirty="0" err="1"/>
              <a:t>jQuery</a:t>
            </a:r>
            <a:r>
              <a:rPr lang="es-CL" sz="2400" dirty="0"/>
              <a:t> es muy simple: </a:t>
            </a:r>
          </a:p>
          <a:p>
            <a:endParaRPr lang="es-CL" sz="2400" dirty="0"/>
          </a:p>
          <a:p>
            <a:r>
              <a:rPr lang="es-CL" sz="2400" dirty="0"/>
              <a:t>		$(‘div’); </a:t>
            </a:r>
          </a:p>
        </p:txBody>
      </p:sp>
      <p:pic>
        <p:nvPicPr>
          <p:cNvPr id="4" name="Gráfico 3" descr="Dólar">
            <a:extLst>
              <a:ext uri="{FF2B5EF4-FFF2-40B4-BE49-F238E27FC236}">
                <a16:creationId xmlns:a16="http://schemas.microsoft.com/office/drawing/2014/main" id="{19BAFAF4-402A-F84A-8377-1F24E845BDC5}"/>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351486" y="5714156"/>
            <a:ext cx="914400" cy="914400"/>
          </a:xfrm>
          <a:prstGeom prst="rect">
            <a:avLst/>
          </a:prstGeom>
        </p:spPr>
      </p:pic>
    </p:spTree>
    <p:custDataLst>
      <p:tags r:id="rId1"/>
    </p:custDataLst>
    <p:extLst>
      <p:ext uri="{BB962C8B-B14F-4D97-AF65-F5344CB8AC3E}">
        <p14:creationId xmlns:p14="http://schemas.microsoft.com/office/powerpoint/2010/main" val="26288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536866" y="0"/>
            <a:ext cx="6899326" cy="646331"/>
          </a:xfrm>
          <a:prstGeom prst="rect">
            <a:avLst/>
          </a:prstGeom>
          <a:noFill/>
        </p:spPr>
        <p:txBody>
          <a:bodyPr wrap="square" rtlCol="0">
            <a:spAutoFit/>
          </a:bodyPr>
          <a:lstStyle/>
          <a:p>
            <a:r>
              <a:rPr lang="es-CL" sz="3600" b="1" dirty="0">
                <a:solidFill>
                  <a:schemeClr val="bg1"/>
                </a:solidFill>
              </a:rPr>
              <a:t>¿Cómo usar </a:t>
            </a:r>
            <a:r>
              <a:rPr lang="es-CL" sz="3600" b="1" dirty="0" err="1">
                <a:solidFill>
                  <a:schemeClr val="bg1"/>
                </a:solidFill>
              </a:rPr>
              <a:t>j</a:t>
            </a:r>
            <a:r>
              <a:rPr lang="es-CL" sz="3600" b="1" dirty="0" err="1" smtClean="0">
                <a:solidFill>
                  <a:schemeClr val="bg1"/>
                </a:solidFill>
              </a:rPr>
              <a:t>Query</a:t>
            </a:r>
            <a:r>
              <a:rPr lang="es-CL" sz="3600" b="1" dirty="0">
                <a:solidFill>
                  <a:schemeClr val="bg1"/>
                </a:solidFill>
              </a:rPr>
              <a:t>?</a:t>
            </a: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261257" y="1537064"/>
            <a:ext cx="8699863" cy="4031873"/>
          </a:xfrm>
          <a:prstGeom prst="rect">
            <a:avLst/>
          </a:prstGeom>
        </p:spPr>
        <p:txBody>
          <a:bodyPr wrap="square">
            <a:spAutoFit/>
          </a:bodyPr>
          <a:lstStyle/>
          <a:p>
            <a:pPr algn="just"/>
            <a:r>
              <a:rPr lang="es-CL" sz="3200" dirty="0"/>
              <a:t>Esta simplicidad hace que </a:t>
            </a:r>
            <a:r>
              <a:rPr lang="es-CL" sz="3200" dirty="0" err="1"/>
              <a:t>jQuery</a:t>
            </a:r>
            <a:r>
              <a:rPr lang="es-CL" sz="3200" dirty="0"/>
              <a:t> sea tan popular. Puedes utilizar cualquier selector CSS3, por ejemplo estos tres: </a:t>
            </a:r>
          </a:p>
          <a:p>
            <a:endParaRPr lang="es-CL" sz="3200" dirty="0"/>
          </a:p>
          <a:p>
            <a:pPr lvl="5"/>
            <a:endParaRPr lang="es-CL" sz="3200" dirty="0"/>
          </a:p>
          <a:p>
            <a:pPr lvl="5"/>
            <a:r>
              <a:rPr lang="es-CL" sz="3200" dirty="0"/>
              <a:t>$(‘#</a:t>
            </a:r>
            <a:r>
              <a:rPr lang="es-CL" sz="3200" dirty="0" err="1"/>
              <a:t>nombreid</a:t>
            </a:r>
            <a:r>
              <a:rPr lang="es-CL" sz="3200" dirty="0"/>
              <a:t>’); </a:t>
            </a:r>
          </a:p>
          <a:p>
            <a:pPr lvl="5"/>
            <a:r>
              <a:rPr lang="es-CL" sz="3200" dirty="0"/>
              <a:t>$(‘.</a:t>
            </a:r>
            <a:r>
              <a:rPr lang="es-CL" sz="3200" dirty="0" err="1"/>
              <a:t>nombreclase</a:t>
            </a:r>
            <a:r>
              <a:rPr lang="es-CL" sz="3200" dirty="0"/>
              <a:t>’); </a:t>
            </a:r>
          </a:p>
          <a:p>
            <a:pPr lvl="5"/>
            <a:r>
              <a:rPr lang="es-CL" sz="3200" dirty="0"/>
              <a:t>$(‘</a:t>
            </a:r>
            <a:r>
              <a:rPr lang="es-CL" sz="3200" dirty="0" err="1"/>
              <a:t>selector:before</a:t>
            </a:r>
            <a:r>
              <a:rPr lang="es-CL" sz="3200" dirty="0"/>
              <a:t>’); </a:t>
            </a:r>
          </a:p>
        </p:txBody>
      </p:sp>
      <p:pic>
        <p:nvPicPr>
          <p:cNvPr id="3" name="Imagen 2">
            <a:extLst>
              <a:ext uri="{FF2B5EF4-FFF2-40B4-BE49-F238E27FC236}">
                <a16:creationId xmlns:a16="http://schemas.microsoft.com/office/drawing/2014/main" id="{A5085770-2C30-A54C-8607-5EF233A803EA}"/>
              </a:ext>
            </a:extLst>
          </p:cNvPr>
          <p:cNvPicPr>
            <a:picLocks noChangeAspect="1"/>
          </p:cNvPicPr>
          <p:nvPr/>
        </p:nvPicPr>
        <p:blipFill>
          <a:blip r:embed="rId6"/>
          <a:stretch>
            <a:fillRect/>
          </a:stretch>
        </p:blipFill>
        <p:spPr>
          <a:xfrm>
            <a:off x="2603500" y="5864497"/>
            <a:ext cx="3937000" cy="711200"/>
          </a:xfrm>
          <a:prstGeom prst="rect">
            <a:avLst/>
          </a:prstGeom>
          <a:effectLst>
            <a:softEdge rad="25400"/>
          </a:effectLst>
        </p:spPr>
      </p:pic>
    </p:spTree>
    <p:custDataLst>
      <p:tags r:id="rId1"/>
    </p:custDataLst>
    <p:extLst>
      <p:ext uri="{BB962C8B-B14F-4D97-AF65-F5344CB8AC3E}">
        <p14:creationId xmlns:p14="http://schemas.microsoft.com/office/powerpoint/2010/main" val="91136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7" name="CuadroTexto 16">
            <a:extLst>
              <a:ext uri="{FF2B5EF4-FFF2-40B4-BE49-F238E27FC236}">
                <a16:creationId xmlns:a16="http://schemas.microsoft.com/office/drawing/2014/main" id="{56CD5BA8-0532-704A-A7EC-4C7E31A62700}"/>
              </a:ext>
            </a:extLst>
          </p:cNvPr>
          <p:cNvSpPr txBox="1"/>
          <p:nvPr/>
        </p:nvSpPr>
        <p:spPr>
          <a:xfrm>
            <a:off x="1255323" y="838124"/>
            <a:ext cx="6899326" cy="461665"/>
          </a:xfrm>
          <a:prstGeom prst="rect">
            <a:avLst/>
          </a:prstGeom>
          <a:noFill/>
        </p:spPr>
        <p:txBody>
          <a:bodyPr wrap="square" rtlCol="0">
            <a:spAutoFit/>
          </a:bodyPr>
          <a:lstStyle/>
          <a:p>
            <a:r>
              <a:rPr lang="es-CL" sz="2400" b="1" dirty="0">
                <a:solidFill>
                  <a:srgbClr val="49535F"/>
                </a:solidFill>
              </a:rPr>
              <a:t>EL DOM con </a:t>
            </a:r>
            <a:r>
              <a:rPr lang="es-CL" sz="2400" b="1" dirty="0" err="1">
                <a:solidFill>
                  <a:srgbClr val="49535F"/>
                </a:solidFill>
              </a:rPr>
              <a:t>j</a:t>
            </a:r>
            <a:r>
              <a:rPr lang="es-CL" sz="2400" b="1" dirty="0" err="1" smtClean="0">
                <a:solidFill>
                  <a:srgbClr val="49535F"/>
                </a:solidFill>
              </a:rPr>
              <a:t>Query</a:t>
            </a:r>
            <a:endParaRPr lang="es-CL" sz="2400" b="1" dirty="0">
              <a:solidFill>
                <a:srgbClr val="49535F"/>
              </a:solidFill>
            </a:endParaRPr>
          </a:p>
        </p:txBody>
      </p:sp>
      <p:pic>
        <p:nvPicPr>
          <p:cNvPr id="1030" name="Picture 6" descr="page4image19846784">
            <a:extLst>
              <a:ext uri="{FF2B5EF4-FFF2-40B4-BE49-F238E27FC236}">
                <a16:creationId xmlns:a16="http://schemas.microsoft.com/office/drawing/2014/main" id="{79DE72EA-BC0B-7343-93C6-3B0100485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4image19842560">
            <a:extLst>
              <a:ext uri="{FF2B5EF4-FFF2-40B4-BE49-F238E27FC236}">
                <a16:creationId xmlns:a16="http://schemas.microsoft.com/office/drawing/2014/main" id="{DE50115B-6919-134A-9275-FE2CB9FB4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0"/>
            <a:ext cx="12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4image19846976">
            <a:extLst>
              <a:ext uri="{FF2B5EF4-FFF2-40B4-BE49-F238E27FC236}">
                <a16:creationId xmlns:a16="http://schemas.microsoft.com/office/drawing/2014/main" id="{356A9A06-B934-2A4B-98BF-CF4C08989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 y="136525"/>
            <a:ext cx="12700" cy="15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B2EC053C-FFFA-ED4F-BD74-87758F60EEB7}"/>
              </a:ext>
            </a:extLst>
          </p:cNvPr>
          <p:cNvSpPr/>
          <p:nvPr/>
        </p:nvSpPr>
        <p:spPr>
          <a:xfrm>
            <a:off x="965200" y="1537064"/>
            <a:ext cx="7554686" cy="3693319"/>
          </a:xfrm>
          <a:prstGeom prst="rect">
            <a:avLst/>
          </a:prstGeom>
        </p:spPr>
        <p:txBody>
          <a:bodyPr wrap="square">
            <a:spAutoFit/>
          </a:bodyPr>
          <a:lstStyle/>
          <a:p>
            <a:r>
              <a:rPr lang="es-CL" i="1"/>
              <a:t>Evento DOMReady </a:t>
            </a:r>
          </a:p>
          <a:p>
            <a:pPr algn="just"/>
            <a:endParaRPr lang="es-CL"/>
          </a:p>
          <a:p>
            <a:pPr algn="just"/>
            <a:r>
              <a:rPr lang="es-CL"/>
              <a:t>jQuery se activa luego de que el navegador carga la librería. En ese momento estará listo para utilizarse, pero hay un evento anterior muy importante que se produce muy rápido: el evento DOMReady. El Document Object Model se crea antes que el navegador las interprete como etiquetas HTML, por lo que jQuery permite de manera muy rápida el acceso al árbol del DOM para comenzar a funcionar. </a:t>
            </a:r>
          </a:p>
          <a:p>
            <a:pPr algn="just"/>
            <a:r>
              <a:rPr lang="es-CL"/>
              <a:t>Si usas el método tradicional, jQuery interpretará tu alerta cuando termine de cargar todo el documento y sus elementos. Esto toma un poco más de 1 segundo para que termine de cargar la librería. </a:t>
            </a:r>
          </a:p>
          <a:p>
            <a:pPr algn="just"/>
            <a:endParaRPr lang="es-CL"/>
          </a:p>
          <a:p>
            <a:pPr algn="just"/>
            <a:endParaRPr lang="es-CL"/>
          </a:p>
        </p:txBody>
      </p:sp>
      <p:pic>
        <p:nvPicPr>
          <p:cNvPr id="4" name="Imagen 3">
            <a:extLst>
              <a:ext uri="{FF2B5EF4-FFF2-40B4-BE49-F238E27FC236}">
                <a16:creationId xmlns:a16="http://schemas.microsoft.com/office/drawing/2014/main" id="{CF6BF3E9-0A4B-484E-991C-59B2F76A2747}"/>
              </a:ext>
            </a:extLst>
          </p:cNvPr>
          <p:cNvPicPr>
            <a:picLocks noChangeAspect="1"/>
          </p:cNvPicPr>
          <p:nvPr/>
        </p:nvPicPr>
        <p:blipFill>
          <a:blip r:embed="rId6">
            <a:duotone>
              <a:prstClr val="black"/>
              <a:schemeClr val="accent6">
                <a:tint val="45000"/>
                <a:satMod val="400000"/>
              </a:schemeClr>
            </a:duotone>
          </a:blip>
          <a:stretch>
            <a:fillRect/>
          </a:stretch>
        </p:blipFill>
        <p:spPr>
          <a:xfrm>
            <a:off x="6318487" y="5622471"/>
            <a:ext cx="2825513" cy="1235529"/>
          </a:xfrm>
          <a:prstGeom prst="rect">
            <a:avLst/>
          </a:prstGeom>
          <a:effectLst>
            <a:softEdge rad="38100"/>
          </a:effectLst>
        </p:spPr>
      </p:pic>
    </p:spTree>
    <p:custDataLst>
      <p:tags r:id="rId1"/>
    </p:custDataLst>
    <p:extLst>
      <p:ext uri="{BB962C8B-B14F-4D97-AF65-F5344CB8AC3E}">
        <p14:creationId xmlns:p14="http://schemas.microsoft.com/office/powerpoint/2010/main" val="181110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32717</TotalTime>
  <Words>791</Words>
  <Application>Microsoft Office PowerPoint</Application>
  <PresentationFormat>Presentación en pantalla (4:3)</PresentationFormat>
  <Paragraphs>99</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Century Gothic</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DuocUC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Diaz A.</dc:creator>
  <cp:lastModifiedBy>Pablo A. León</cp:lastModifiedBy>
  <cp:revision>462</cp:revision>
  <cp:lastPrinted>2018-02-06T19:43:21Z</cp:lastPrinted>
  <dcterms:created xsi:type="dcterms:W3CDTF">2016-02-23T20:13:48Z</dcterms:created>
  <dcterms:modified xsi:type="dcterms:W3CDTF">2020-08-28T22:23:56Z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6711C146-E4EA-40B5-B622-CD76E66C965E</vt:lpwstr>
  </property>
  <property fmtid="{D5CDD505-2E9C-101B-9397-08002B2CF9AE}" pid="3" name="ArticulatePath">
    <vt:lpwstr>PPT_Relatores_2019</vt:lpwstr>
  </property>
</Properties>
</file>