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64" r:id="rId3"/>
    <p:sldId id="284" r:id="rId4"/>
    <p:sldId id="285" r:id="rId5"/>
    <p:sldId id="286" r:id="rId6"/>
    <p:sldId id="287" r:id="rId7"/>
    <p:sldId id="303" r:id="rId8"/>
    <p:sldId id="289" r:id="rId9"/>
    <p:sldId id="304" r:id="rId10"/>
    <p:sldId id="265" r:id="rId11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41B1E9"/>
    <a:srgbClr val="003366"/>
    <a:srgbClr val="2CF622"/>
    <a:srgbClr val="49535F"/>
    <a:srgbClr val="243190"/>
    <a:srgbClr val="229E54"/>
    <a:srgbClr val="E88E16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127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30-07-2020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30-07-2020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8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7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7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02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7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3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01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30/07/2020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30/07/2020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30/07/2020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30/07/2020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289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30/07/2020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185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30/07/2020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978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30/07/2020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633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30/07/2020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486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30/07/2020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24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30/07/2020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395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30/07/2020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95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30/07/2020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30/07/2020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130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30/07/2020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676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30/07/2020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984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30/07/2020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06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30/07/2020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30/07/2020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30/07/2020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30/07/2020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30/07/2020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30/07/2020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30/07/2020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30/07/2020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30/07/2020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51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80114" y="2967335"/>
            <a:ext cx="49638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b="1" noProof="1" smtClean="0">
                <a:solidFill>
                  <a:srgbClr val="49535F"/>
                </a:solidFill>
              </a:rPr>
              <a:t>JavaScript</a:t>
            </a:r>
          </a:p>
          <a:p>
            <a:pPr algn="ctr"/>
            <a:r>
              <a:rPr lang="es-CL" sz="6600" b="1" noProof="1" smtClean="0">
                <a:solidFill>
                  <a:srgbClr val="49535F"/>
                </a:solidFill>
              </a:rPr>
              <a:t>Tipos de dato</a:t>
            </a:r>
            <a:endParaRPr lang="es-CL" sz="6600" b="1" noProof="1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517802" y="22278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smtClean="0"/>
              <a:t>JavaScript: Tipos de datos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857718" y="628600"/>
            <a:ext cx="483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Estructuras de datos y tipos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44825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49535F"/>
                </a:solidFill>
              </a:rPr>
              <a:t>En total JavaScript define 6 tipos de dato primitivos</a:t>
            </a:r>
            <a:endParaRPr lang="es-ES_tradnl" sz="2400" dirty="0" smtClean="0">
              <a:solidFill>
                <a:srgbClr val="49535F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2069" y="2199992"/>
            <a:ext cx="89219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err="1">
                <a:solidFill>
                  <a:srgbClr val="49535F"/>
                </a:solidFill>
              </a:rPr>
              <a:t>number</a:t>
            </a:r>
            <a:r>
              <a:rPr lang="es-CL" sz="3600" dirty="0">
                <a:solidFill>
                  <a:srgbClr val="49535F"/>
                </a:solidFill>
              </a:rPr>
              <a:t>: </a:t>
            </a:r>
            <a:r>
              <a:rPr lang="es-CL" sz="3200" dirty="0">
                <a:solidFill>
                  <a:srgbClr val="49535F"/>
                </a:solidFill>
              </a:rPr>
              <a:t>42 </a:t>
            </a:r>
            <a:r>
              <a:rPr lang="es-CL" sz="3200" dirty="0" err="1">
                <a:solidFill>
                  <a:srgbClr val="49535F"/>
                </a:solidFill>
              </a:rPr>
              <a:t>ó</a:t>
            </a:r>
            <a:r>
              <a:rPr lang="es-CL" sz="3200" dirty="0">
                <a:solidFill>
                  <a:srgbClr val="49535F"/>
                </a:solidFill>
              </a:rPr>
              <a:t> </a:t>
            </a:r>
            <a:r>
              <a:rPr lang="es-CL" sz="3200" dirty="0" smtClean="0">
                <a:solidFill>
                  <a:srgbClr val="49535F"/>
                </a:solidFill>
              </a:rPr>
              <a:t>3.14</a:t>
            </a:r>
            <a:endParaRPr lang="es-CL" sz="3200" b="1" dirty="0" smtClean="0">
              <a:solidFill>
                <a:srgbClr val="49535F"/>
              </a:solidFill>
            </a:endParaRPr>
          </a:p>
          <a:p>
            <a:r>
              <a:rPr lang="es-CL" sz="3600" b="1" dirty="0" err="1">
                <a:solidFill>
                  <a:srgbClr val="49535F"/>
                </a:solidFill>
              </a:rPr>
              <a:t>string</a:t>
            </a:r>
            <a:r>
              <a:rPr lang="es-CL" sz="3600" dirty="0">
                <a:solidFill>
                  <a:srgbClr val="49535F"/>
                </a:solidFill>
              </a:rPr>
              <a:t>: </a:t>
            </a:r>
            <a:r>
              <a:rPr lang="es-CL" sz="3200" dirty="0" smtClean="0">
                <a:solidFill>
                  <a:srgbClr val="00B050"/>
                </a:solidFill>
              </a:rPr>
              <a:t>'todo tipo de caracteres entre comillas'</a:t>
            </a:r>
            <a:endParaRPr lang="es-CL" sz="3200" dirty="0">
              <a:solidFill>
                <a:srgbClr val="00B050"/>
              </a:solidFill>
            </a:endParaRPr>
          </a:p>
          <a:p>
            <a:r>
              <a:rPr lang="es-CL" sz="3200" b="1" dirty="0" err="1" smtClean="0">
                <a:solidFill>
                  <a:srgbClr val="49535F"/>
                </a:solidFill>
              </a:rPr>
              <a:t>boolean</a:t>
            </a:r>
            <a:r>
              <a:rPr lang="es-CL" sz="3200" dirty="0" smtClean="0">
                <a:solidFill>
                  <a:srgbClr val="49535F"/>
                </a:solidFill>
              </a:rPr>
              <a:t>: solo </a:t>
            </a:r>
            <a:r>
              <a:rPr lang="es-CL" sz="2800" dirty="0" smtClean="0">
                <a:solidFill>
                  <a:srgbClr val="00B0F0"/>
                </a:solidFill>
              </a:rPr>
              <a:t>true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dirty="0" smtClean="0">
                <a:solidFill>
                  <a:srgbClr val="49535F"/>
                </a:solidFill>
              </a:rPr>
              <a:t>o </a:t>
            </a:r>
            <a:r>
              <a:rPr lang="es-CL" sz="2800" dirty="0" smtClean="0">
                <a:solidFill>
                  <a:srgbClr val="00B0F0"/>
                </a:solidFill>
              </a:rPr>
              <a:t>false</a:t>
            </a:r>
            <a:endParaRPr lang="es-CL" sz="3200" dirty="0" smtClean="0">
              <a:solidFill>
                <a:srgbClr val="00B0F0"/>
              </a:solidFill>
            </a:endParaRPr>
          </a:p>
          <a:p>
            <a:r>
              <a:rPr lang="es-CL" sz="3200" b="1" dirty="0" err="1" smtClean="0">
                <a:solidFill>
                  <a:srgbClr val="49535F"/>
                </a:solidFill>
              </a:rPr>
              <a:t>null</a:t>
            </a:r>
            <a:r>
              <a:rPr lang="es-CL" sz="3200" dirty="0" smtClean="0">
                <a:solidFill>
                  <a:srgbClr val="49535F"/>
                </a:solidFill>
              </a:rPr>
              <a:t>: </a:t>
            </a:r>
            <a:r>
              <a:rPr lang="es-CL" sz="2800" dirty="0" smtClean="0">
                <a:solidFill>
                  <a:srgbClr val="49535F"/>
                </a:solidFill>
              </a:rPr>
              <a:t>palabra clave especial que denota valor </a:t>
            </a:r>
            <a:r>
              <a:rPr lang="es-CL" sz="2800" dirty="0" smtClean="0">
                <a:solidFill>
                  <a:srgbClr val="49535F"/>
                </a:solidFill>
              </a:rPr>
              <a:t>nulo o vacío</a:t>
            </a:r>
            <a:endParaRPr lang="es-CL" sz="3200" dirty="0" smtClean="0">
              <a:solidFill>
                <a:srgbClr val="49535F"/>
              </a:solidFill>
            </a:endParaRPr>
          </a:p>
          <a:p>
            <a:r>
              <a:rPr lang="es-CL" sz="3200" b="1" dirty="0" err="1" smtClean="0">
                <a:solidFill>
                  <a:srgbClr val="49535F"/>
                </a:solidFill>
              </a:rPr>
              <a:t>undefined</a:t>
            </a:r>
            <a:r>
              <a:rPr lang="es-CL" sz="3200" dirty="0" smtClean="0">
                <a:solidFill>
                  <a:srgbClr val="49535F"/>
                </a:solidFill>
              </a:rPr>
              <a:t>: </a:t>
            </a:r>
            <a:r>
              <a:rPr lang="es-CL" sz="2800" dirty="0" smtClean="0">
                <a:solidFill>
                  <a:srgbClr val="49535F"/>
                </a:solidFill>
              </a:rPr>
              <a:t>valor </a:t>
            </a:r>
            <a:r>
              <a:rPr lang="es-CL" sz="2800" dirty="0" smtClean="0">
                <a:solidFill>
                  <a:srgbClr val="49535F"/>
                </a:solidFill>
              </a:rPr>
              <a:t>no definido</a:t>
            </a:r>
          </a:p>
          <a:p>
            <a:r>
              <a:rPr lang="es-CL" sz="3200" b="1" dirty="0" err="1" smtClean="0">
                <a:solidFill>
                  <a:srgbClr val="49535F"/>
                </a:solidFill>
              </a:rPr>
              <a:t>object</a:t>
            </a:r>
            <a:r>
              <a:rPr lang="es-CL" sz="3200" dirty="0" smtClean="0">
                <a:solidFill>
                  <a:srgbClr val="49535F"/>
                </a:solidFill>
              </a:rPr>
              <a:t>: </a:t>
            </a:r>
            <a:r>
              <a:rPr lang="es-CL" sz="2800" dirty="0" smtClean="0">
                <a:solidFill>
                  <a:srgbClr val="49535F"/>
                </a:solidFill>
              </a:rPr>
              <a:t>define estructuras de atributos y métodos</a:t>
            </a:r>
            <a:endParaRPr lang="es-CL" sz="2800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125406" y="-88833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smtClean="0"/>
              <a:t>JavaScript: Tipos de datos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363610" y="461304"/>
            <a:ext cx="1441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Tipado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92296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49535F"/>
                </a:solidFill>
              </a:rPr>
              <a:t>JavasScript</a:t>
            </a:r>
            <a:r>
              <a:rPr lang="es-ES" sz="2400" dirty="0" smtClean="0">
                <a:solidFill>
                  <a:srgbClr val="49535F"/>
                </a:solidFill>
              </a:rPr>
              <a:t> es un lenguaje de programación </a:t>
            </a:r>
            <a:r>
              <a:rPr lang="es-ES" sz="2800" b="1" dirty="0" smtClean="0">
                <a:solidFill>
                  <a:srgbClr val="FF0000"/>
                </a:solidFill>
              </a:rPr>
              <a:t>débilmente </a:t>
            </a:r>
            <a:r>
              <a:rPr lang="es-ES" sz="2800" b="1" dirty="0" err="1" smtClean="0">
                <a:solidFill>
                  <a:srgbClr val="FF0000"/>
                </a:solidFill>
              </a:rPr>
              <a:t>tipado</a:t>
            </a:r>
            <a:r>
              <a:rPr lang="es-ES" sz="2400" dirty="0" smtClean="0">
                <a:solidFill>
                  <a:srgbClr val="49535F"/>
                </a:solidFill>
              </a:rPr>
              <a:t> </a:t>
            </a:r>
            <a:endParaRPr lang="es-ES_tradnl" sz="2400" dirty="0" smtClean="0">
              <a:solidFill>
                <a:srgbClr val="49535F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38498" y="2022643"/>
            <a:ext cx="7067004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sz="2800" b="1" dirty="0" err="1">
                <a:solidFill>
                  <a:srgbClr val="49535F"/>
                </a:solidFill>
              </a:rPr>
              <a:t>var</a:t>
            </a:r>
            <a:r>
              <a:rPr lang="es-CL" sz="2800" dirty="0">
                <a:solidFill>
                  <a:srgbClr val="49535F"/>
                </a:solidFill>
              </a:rPr>
              <a:t> x = </a:t>
            </a:r>
            <a:r>
              <a:rPr lang="es-CL" sz="2800" dirty="0" smtClean="0">
                <a:solidFill>
                  <a:srgbClr val="49535F"/>
                </a:solidFill>
              </a:rPr>
              <a:t>15</a:t>
            </a:r>
            <a:endParaRPr lang="es-CL" sz="2800" dirty="0">
              <a:solidFill>
                <a:srgbClr val="49535F"/>
              </a:solidFill>
            </a:endParaRPr>
          </a:p>
          <a:p>
            <a:r>
              <a:rPr lang="es-CL" sz="2800" b="1" dirty="0" err="1">
                <a:solidFill>
                  <a:srgbClr val="49535F"/>
                </a:solidFill>
              </a:rPr>
              <a:t>var</a:t>
            </a:r>
            <a:r>
              <a:rPr lang="es-CL" sz="2800" dirty="0">
                <a:solidFill>
                  <a:srgbClr val="49535F"/>
                </a:solidFill>
              </a:rPr>
              <a:t> y = </a:t>
            </a:r>
            <a:r>
              <a:rPr lang="es-CL" sz="2800" dirty="0" smtClean="0">
                <a:solidFill>
                  <a:srgbClr val="49535F"/>
                </a:solidFill>
              </a:rPr>
              <a:t>15.6</a:t>
            </a:r>
            <a:endParaRPr lang="es-CL" sz="2800" dirty="0">
              <a:solidFill>
                <a:srgbClr val="49535F"/>
              </a:solidFill>
            </a:endParaRPr>
          </a:p>
          <a:p>
            <a:r>
              <a:rPr lang="es-CL" sz="2800" b="1" dirty="0" err="1">
                <a:solidFill>
                  <a:srgbClr val="49535F"/>
                </a:solidFill>
              </a:rPr>
              <a:t>var</a:t>
            </a:r>
            <a:r>
              <a:rPr lang="es-CL" sz="2800" dirty="0">
                <a:solidFill>
                  <a:srgbClr val="49535F"/>
                </a:solidFill>
              </a:rPr>
              <a:t> z = </a:t>
            </a:r>
            <a:r>
              <a:rPr lang="es-CL" sz="2800" dirty="0" smtClean="0">
                <a:solidFill>
                  <a:srgbClr val="00B050"/>
                </a:solidFill>
              </a:rPr>
              <a:t>"hola"</a:t>
            </a:r>
            <a:endParaRPr lang="es-CL" sz="2800" dirty="0" smtClean="0">
              <a:solidFill>
                <a:srgbClr val="49535F"/>
              </a:solidFill>
            </a:endParaRPr>
          </a:p>
          <a:p>
            <a:r>
              <a:rPr lang="sv-SE" sz="2800" b="1" dirty="0">
                <a:solidFill>
                  <a:srgbClr val="49535F"/>
                </a:solidFill>
              </a:rPr>
              <a:t>var</a:t>
            </a:r>
            <a:r>
              <a:rPr lang="sv-SE" sz="2800" dirty="0">
                <a:solidFill>
                  <a:srgbClr val="49535F"/>
                </a:solidFill>
              </a:rPr>
              <a:t> arr = </a:t>
            </a:r>
            <a:r>
              <a:rPr lang="sv-SE" sz="2800" dirty="0" smtClean="0">
                <a:solidFill>
                  <a:srgbClr val="49535F"/>
                </a:solidFill>
              </a:rPr>
              <a:t>[] </a:t>
            </a:r>
            <a:r>
              <a:rPr lang="sv-SE" sz="2800" dirty="0" smtClean="0">
                <a:solidFill>
                  <a:schemeClr val="bg1">
                    <a:lumMod val="50000"/>
                  </a:schemeClr>
                </a:solidFill>
              </a:rPr>
              <a:t>//declaración de un arreglo vacío</a:t>
            </a:r>
            <a:endParaRPr lang="sv-SE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v-SE" sz="2800" b="1" dirty="0">
                <a:solidFill>
                  <a:srgbClr val="49535F"/>
                </a:solidFill>
              </a:rPr>
              <a:t>var</a:t>
            </a:r>
            <a:r>
              <a:rPr lang="sv-SE" sz="2800" dirty="0">
                <a:solidFill>
                  <a:srgbClr val="49535F"/>
                </a:solidFill>
              </a:rPr>
              <a:t> obj = </a:t>
            </a:r>
            <a:r>
              <a:rPr lang="sv-SE" sz="2800" dirty="0" smtClean="0">
                <a:solidFill>
                  <a:srgbClr val="49535F"/>
                </a:solidFill>
              </a:rPr>
              <a:t>{} </a:t>
            </a:r>
            <a:r>
              <a:rPr lang="sv-SE" sz="2800" dirty="0" smtClean="0">
                <a:solidFill>
                  <a:schemeClr val="bg1">
                    <a:lumMod val="50000"/>
                  </a:schemeClr>
                </a:solidFill>
              </a:rPr>
              <a:t>//declaración de un objeto vacío</a:t>
            </a:r>
          </a:p>
          <a:p>
            <a:r>
              <a:rPr lang="es-CL" sz="2800" dirty="0">
                <a:solidFill>
                  <a:srgbClr val="49535F"/>
                </a:solidFill>
              </a:rPr>
              <a:t>console.log( </a:t>
            </a:r>
            <a:r>
              <a:rPr lang="es-CL" sz="2800" dirty="0" err="1">
                <a:solidFill>
                  <a:srgbClr val="49535F"/>
                </a:solidFill>
              </a:rPr>
              <a:t>typeof</a:t>
            </a:r>
            <a:r>
              <a:rPr lang="es-CL" sz="2800" dirty="0">
                <a:solidFill>
                  <a:srgbClr val="49535F"/>
                </a:solidFill>
              </a:rPr>
              <a:t>( x </a:t>
            </a:r>
            <a:r>
              <a:rPr lang="es-CL" sz="2800" dirty="0" smtClean="0">
                <a:solidFill>
                  <a:srgbClr val="49535F"/>
                </a:solidFill>
              </a:rPr>
              <a:t>) ) </a:t>
            </a:r>
            <a:r>
              <a:rPr lang="es-CL" sz="2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L" sz="2800" dirty="0" err="1" smtClean="0">
                <a:solidFill>
                  <a:schemeClr val="bg1">
                    <a:lumMod val="50000"/>
                  </a:schemeClr>
                </a:solidFill>
              </a:rPr>
              <a:t>number</a:t>
            </a:r>
            <a:endParaRPr lang="es-CL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sz="2800" dirty="0">
                <a:solidFill>
                  <a:srgbClr val="49535F"/>
                </a:solidFill>
              </a:rPr>
              <a:t>console.log( </a:t>
            </a:r>
            <a:r>
              <a:rPr lang="es-CL" sz="2800" dirty="0" err="1">
                <a:solidFill>
                  <a:srgbClr val="49535F"/>
                </a:solidFill>
              </a:rPr>
              <a:t>typeof</a:t>
            </a:r>
            <a:r>
              <a:rPr lang="es-CL" sz="2800" dirty="0">
                <a:solidFill>
                  <a:srgbClr val="49535F"/>
                </a:solidFill>
              </a:rPr>
              <a:t>( </a:t>
            </a:r>
            <a:r>
              <a:rPr lang="es-CL" sz="2800" dirty="0" smtClean="0">
                <a:solidFill>
                  <a:srgbClr val="49535F"/>
                </a:solidFill>
              </a:rPr>
              <a:t>y ) ) </a:t>
            </a:r>
            <a:r>
              <a:rPr lang="es-CL" sz="2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L" sz="2800" dirty="0" err="1">
                <a:solidFill>
                  <a:schemeClr val="bg1">
                    <a:lumMod val="50000"/>
                  </a:schemeClr>
                </a:solidFill>
              </a:rPr>
              <a:t>number</a:t>
            </a:r>
            <a:endParaRPr lang="es-CL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sz="2800" dirty="0">
                <a:solidFill>
                  <a:srgbClr val="49535F"/>
                </a:solidFill>
              </a:rPr>
              <a:t>console.log( </a:t>
            </a:r>
            <a:r>
              <a:rPr lang="es-CL" sz="2800" dirty="0" err="1">
                <a:solidFill>
                  <a:srgbClr val="49535F"/>
                </a:solidFill>
              </a:rPr>
              <a:t>typeof</a:t>
            </a:r>
            <a:r>
              <a:rPr lang="es-CL" sz="2800" dirty="0">
                <a:solidFill>
                  <a:srgbClr val="49535F"/>
                </a:solidFill>
              </a:rPr>
              <a:t>( z </a:t>
            </a:r>
            <a:r>
              <a:rPr lang="es-CL" sz="2800" dirty="0" smtClean="0">
                <a:solidFill>
                  <a:srgbClr val="49535F"/>
                </a:solidFill>
              </a:rPr>
              <a:t>) ) </a:t>
            </a:r>
            <a:r>
              <a:rPr lang="es-CL" sz="2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L" sz="2800" dirty="0" err="1">
                <a:solidFill>
                  <a:schemeClr val="bg1">
                    <a:lumMod val="50000"/>
                  </a:schemeClr>
                </a:solidFill>
              </a:rPr>
              <a:t>string</a:t>
            </a:r>
            <a:endParaRPr lang="es-CL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sz="2800" dirty="0">
                <a:solidFill>
                  <a:srgbClr val="49535F"/>
                </a:solidFill>
              </a:rPr>
              <a:t>console.log( </a:t>
            </a:r>
            <a:r>
              <a:rPr lang="es-CL" sz="2800" dirty="0" err="1">
                <a:solidFill>
                  <a:srgbClr val="49535F"/>
                </a:solidFill>
              </a:rPr>
              <a:t>typeof</a:t>
            </a:r>
            <a:r>
              <a:rPr lang="es-CL" sz="2800" dirty="0">
                <a:solidFill>
                  <a:srgbClr val="49535F"/>
                </a:solidFill>
              </a:rPr>
              <a:t>( </a:t>
            </a:r>
            <a:r>
              <a:rPr lang="es-CL" sz="2800" dirty="0" err="1">
                <a:solidFill>
                  <a:srgbClr val="49535F"/>
                </a:solidFill>
              </a:rPr>
              <a:t>arr</a:t>
            </a:r>
            <a:r>
              <a:rPr lang="es-CL" sz="2800" dirty="0">
                <a:solidFill>
                  <a:srgbClr val="49535F"/>
                </a:solidFill>
              </a:rPr>
              <a:t> </a:t>
            </a:r>
            <a:r>
              <a:rPr lang="es-CL" sz="2800" dirty="0" smtClean="0">
                <a:solidFill>
                  <a:srgbClr val="49535F"/>
                </a:solidFill>
              </a:rPr>
              <a:t>) ) </a:t>
            </a:r>
            <a:r>
              <a:rPr lang="es-CL" sz="2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L" sz="2800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endParaRPr lang="es-CL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sz="2800" dirty="0">
                <a:solidFill>
                  <a:srgbClr val="49535F"/>
                </a:solidFill>
              </a:rPr>
              <a:t>console.log( </a:t>
            </a:r>
            <a:r>
              <a:rPr lang="es-CL" sz="2800" dirty="0" err="1">
                <a:solidFill>
                  <a:srgbClr val="49535F"/>
                </a:solidFill>
              </a:rPr>
              <a:t>typeof</a:t>
            </a:r>
            <a:r>
              <a:rPr lang="es-CL" sz="2800" dirty="0">
                <a:solidFill>
                  <a:srgbClr val="49535F"/>
                </a:solidFill>
              </a:rPr>
              <a:t>( </a:t>
            </a:r>
            <a:r>
              <a:rPr lang="es-CL" sz="2800" dirty="0" err="1">
                <a:solidFill>
                  <a:srgbClr val="49535F"/>
                </a:solidFill>
              </a:rPr>
              <a:t>obj</a:t>
            </a:r>
            <a:r>
              <a:rPr lang="es-CL" sz="2800" dirty="0">
                <a:solidFill>
                  <a:srgbClr val="49535F"/>
                </a:solidFill>
              </a:rPr>
              <a:t> </a:t>
            </a:r>
            <a:r>
              <a:rPr lang="es-CL" sz="2800" dirty="0" smtClean="0">
                <a:solidFill>
                  <a:srgbClr val="49535F"/>
                </a:solidFill>
              </a:rPr>
              <a:t>) ) </a:t>
            </a:r>
            <a:r>
              <a:rPr lang="es-CL" sz="2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L" sz="2800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endParaRPr lang="es-CL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14461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rgbClr val="49535F"/>
                </a:solidFill>
              </a:rPr>
              <a:t>El operador </a:t>
            </a:r>
            <a:r>
              <a:rPr lang="es-ES_tradnl" sz="2400" b="1" i="1" dirty="0" err="1" smtClean="0">
                <a:solidFill>
                  <a:srgbClr val="49535F"/>
                </a:solidFill>
              </a:rPr>
              <a:t>typeof</a:t>
            </a:r>
            <a:r>
              <a:rPr lang="es-ES_tradnl" sz="2400" dirty="0" smtClean="0">
                <a:solidFill>
                  <a:srgbClr val="49535F"/>
                </a:solidFill>
              </a:rPr>
              <a:t> nos sirve para averiguar el tipo real de dato</a:t>
            </a:r>
          </a:p>
        </p:txBody>
      </p:sp>
    </p:spTree>
    <p:extLst>
      <p:ext uri="{BB962C8B-B14F-4D97-AF65-F5344CB8AC3E}">
        <p14:creationId xmlns:p14="http://schemas.microsoft.com/office/powerpoint/2010/main" val="209757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-4156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smtClean="0"/>
              <a:t>JavaScript: Tipos de datos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774807" y="587576"/>
            <a:ext cx="500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Conversión de tipos de datos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44825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rgbClr val="49535F"/>
                </a:solidFill>
              </a:rPr>
              <a:t>En este sentido JavaScript es de tipo </a:t>
            </a:r>
            <a:r>
              <a:rPr lang="es-ES_tradnl" sz="2400" b="1" dirty="0" smtClean="0">
                <a:solidFill>
                  <a:srgbClr val="49535F"/>
                </a:solidFill>
              </a:rPr>
              <a:t>dinámico</a:t>
            </a:r>
            <a:r>
              <a:rPr lang="es-ES_tradnl" sz="2400" dirty="0" smtClean="0">
                <a:solidFill>
                  <a:srgbClr val="49535F"/>
                </a:solidFill>
              </a:rPr>
              <a:t>, por lo que los tipos de datos pueden cambiar sin causar error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375955" y="2687248"/>
            <a:ext cx="701040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sz="2800" dirty="0" err="1" smtClean="0">
                <a:solidFill>
                  <a:srgbClr val="49535F"/>
                </a:solidFill>
              </a:rPr>
              <a:t>var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b="1" dirty="0" smtClean="0">
                <a:solidFill>
                  <a:srgbClr val="FF0000"/>
                </a:solidFill>
              </a:rPr>
              <a:t>respuesta = 42</a:t>
            </a:r>
            <a:endParaRPr lang="es-CL" sz="2800" dirty="0" smtClean="0">
              <a:solidFill>
                <a:srgbClr val="49535F"/>
              </a:solidFill>
            </a:endParaRPr>
          </a:p>
          <a:p>
            <a:r>
              <a:rPr lang="es-CL" sz="2800" dirty="0" smtClean="0">
                <a:solidFill>
                  <a:srgbClr val="49535F"/>
                </a:solidFill>
              </a:rPr>
              <a:t>console.log(respuesta) </a:t>
            </a:r>
            <a:r>
              <a:rPr lang="es-CL" sz="2800" dirty="0" smtClean="0">
                <a:solidFill>
                  <a:schemeClr val="bg1">
                    <a:lumMod val="50000"/>
                  </a:schemeClr>
                </a:solidFill>
              </a:rPr>
              <a:t>//42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console.log(</a:t>
            </a:r>
            <a:r>
              <a:rPr lang="es-CL" sz="2800" dirty="0" err="1">
                <a:solidFill>
                  <a:srgbClr val="49535F"/>
                </a:solidFill>
              </a:rPr>
              <a:t>typeof</a:t>
            </a:r>
            <a:r>
              <a:rPr lang="es-CL" sz="2800" dirty="0">
                <a:solidFill>
                  <a:srgbClr val="49535F"/>
                </a:solidFill>
              </a:rPr>
              <a:t>(respuesta</a:t>
            </a:r>
            <a:r>
              <a:rPr lang="es-CL" sz="2800" dirty="0" smtClean="0">
                <a:solidFill>
                  <a:srgbClr val="49535F"/>
                </a:solidFill>
              </a:rPr>
              <a:t>)) </a:t>
            </a:r>
            <a:r>
              <a:rPr lang="es-CL" sz="28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s-CL" sz="2800" dirty="0" err="1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s-CL" sz="2800" dirty="0" err="1" smtClean="0">
                <a:solidFill>
                  <a:schemeClr val="bg1">
                    <a:lumMod val="50000"/>
                  </a:schemeClr>
                </a:solidFill>
              </a:rPr>
              <a:t>umber</a:t>
            </a:r>
            <a:endParaRPr lang="es-CL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sz="2800" b="1" dirty="0" smtClean="0">
                <a:solidFill>
                  <a:srgbClr val="FF0000"/>
                </a:solidFill>
              </a:rPr>
              <a:t>respuesta = </a:t>
            </a:r>
            <a:r>
              <a:rPr lang="es-CL" sz="2800" b="1" dirty="0" smtClean="0">
                <a:solidFill>
                  <a:srgbClr val="00B050"/>
                </a:solidFill>
              </a:rPr>
              <a:t>"esta es mi respuesta"</a:t>
            </a:r>
            <a:endParaRPr lang="es-CL" sz="2800" dirty="0" smtClean="0">
              <a:solidFill>
                <a:srgbClr val="49535F"/>
              </a:solidFill>
            </a:endParaRPr>
          </a:p>
          <a:p>
            <a:r>
              <a:rPr lang="es-CL" sz="2800" dirty="0">
                <a:solidFill>
                  <a:srgbClr val="49535F"/>
                </a:solidFill>
              </a:rPr>
              <a:t>console.log(respuesta</a:t>
            </a:r>
            <a:r>
              <a:rPr lang="es-CL" sz="2800" dirty="0" smtClean="0">
                <a:solidFill>
                  <a:srgbClr val="49535F"/>
                </a:solidFill>
              </a:rPr>
              <a:t>) </a:t>
            </a:r>
            <a:r>
              <a:rPr lang="es-CL" sz="2800" dirty="0" smtClean="0">
                <a:solidFill>
                  <a:schemeClr val="bg1">
                    <a:lumMod val="50000"/>
                  </a:schemeClr>
                </a:solidFill>
              </a:rPr>
              <a:t>//esta </a:t>
            </a:r>
            <a:r>
              <a:rPr lang="es-CL" sz="2800" dirty="0">
                <a:solidFill>
                  <a:schemeClr val="bg1">
                    <a:lumMod val="50000"/>
                  </a:schemeClr>
                </a:solidFill>
              </a:rPr>
              <a:t>es mi respuesta</a:t>
            </a:r>
          </a:p>
          <a:p>
            <a:r>
              <a:rPr lang="es-CL" sz="2800" dirty="0">
                <a:solidFill>
                  <a:srgbClr val="49535F"/>
                </a:solidFill>
              </a:rPr>
              <a:t>console.log(</a:t>
            </a:r>
            <a:r>
              <a:rPr lang="es-CL" sz="2800" dirty="0" err="1">
                <a:solidFill>
                  <a:srgbClr val="49535F"/>
                </a:solidFill>
              </a:rPr>
              <a:t>typeof</a:t>
            </a:r>
            <a:r>
              <a:rPr lang="es-CL" sz="2800" dirty="0">
                <a:solidFill>
                  <a:srgbClr val="49535F"/>
                </a:solidFill>
              </a:rPr>
              <a:t>(respuesta</a:t>
            </a:r>
            <a:r>
              <a:rPr lang="es-CL" sz="2800" dirty="0" smtClean="0">
                <a:solidFill>
                  <a:srgbClr val="49535F"/>
                </a:solidFill>
              </a:rPr>
              <a:t>)) </a:t>
            </a:r>
            <a:r>
              <a:rPr lang="es-CL" sz="28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s-CL" sz="2800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s-CL" sz="2800" dirty="0" err="1" smtClean="0">
                <a:solidFill>
                  <a:schemeClr val="bg1">
                    <a:lumMod val="50000"/>
                  </a:schemeClr>
                </a:solidFill>
              </a:rPr>
              <a:t>tring</a:t>
            </a:r>
            <a:endParaRPr lang="es-CL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85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-9328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smtClean="0"/>
              <a:t>JavaScript: Tipos de datos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639824" y="547555"/>
            <a:ext cx="550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Conversión de </a:t>
            </a:r>
            <a:r>
              <a:rPr lang="es-ES_tradnl" sz="2400" dirty="0" err="1" smtClean="0"/>
              <a:t>String</a:t>
            </a:r>
            <a:r>
              <a:rPr lang="es-ES_tradnl" sz="2400" dirty="0" smtClean="0"/>
              <a:t> a </a:t>
            </a:r>
            <a:r>
              <a:rPr lang="es-ES_tradnl" sz="2400" dirty="0" err="1" smtClean="0"/>
              <a:t>Number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60443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rgbClr val="49535F"/>
                </a:solidFill>
              </a:rPr>
              <a:t>JavaScript facilita dos métodos para estos propósitos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225553" y="2315204"/>
            <a:ext cx="6964859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sz="2800" dirty="0" err="1" smtClean="0">
                <a:solidFill>
                  <a:srgbClr val="49535F"/>
                </a:solidFill>
              </a:rPr>
              <a:t>var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dirty="0">
                <a:solidFill>
                  <a:srgbClr val="49535F"/>
                </a:solidFill>
              </a:rPr>
              <a:t>entero = </a:t>
            </a:r>
            <a:r>
              <a:rPr lang="es-CL" sz="2800" dirty="0">
                <a:solidFill>
                  <a:srgbClr val="00B050"/>
                </a:solidFill>
              </a:rPr>
              <a:t>"5</a:t>
            </a:r>
            <a:r>
              <a:rPr lang="es-CL" sz="2800" dirty="0" smtClean="0">
                <a:solidFill>
                  <a:srgbClr val="00B050"/>
                </a:solidFill>
              </a:rPr>
              <a:t>"</a:t>
            </a:r>
            <a:endParaRPr lang="es-CL" sz="2800" dirty="0">
              <a:solidFill>
                <a:srgbClr val="49535F"/>
              </a:solidFill>
            </a:endParaRPr>
          </a:p>
          <a:p>
            <a:r>
              <a:rPr lang="es-CL" sz="2800" dirty="0" err="1" smtClean="0">
                <a:solidFill>
                  <a:srgbClr val="49535F"/>
                </a:solidFill>
              </a:rPr>
              <a:t>var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dirty="0">
                <a:solidFill>
                  <a:srgbClr val="49535F"/>
                </a:solidFill>
              </a:rPr>
              <a:t>flotante = </a:t>
            </a:r>
            <a:r>
              <a:rPr lang="es-CL" sz="2800" dirty="0">
                <a:solidFill>
                  <a:srgbClr val="00B050"/>
                </a:solidFill>
              </a:rPr>
              <a:t>"8.8</a:t>
            </a:r>
            <a:r>
              <a:rPr lang="es-CL" sz="2800" dirty="0" smtClean="0">
                <a:solidFill>
                  <a:srgbClr val="00B050"/>
                </a:solidFill>
              </a:rPr>
              <a:t>"</a:t>
            </a:r>
            <a:endParaRPr lang="es-CL" sz="2800" dirty="0">
              <a:solidFill>
                <a:srgbClr val="49535F"/>
              </a:solidFill>
            </a:endParaRPr>
          </a:p>
          <a:p>
            <a:r>
              <a:rPr lang="es-CL" sz="2800" dirty="0" err="1" smtClean="0">
                <a:solidFill>
                  <a:srgbClr val="49535F"/>
                </a:solidFill>
              </a:rPr>
              <a:t>var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dirty="0">
                <a:solidFill>
                  <a:srgbClr val="49535F"/>
                </a:solidFill>
              </a:rPr>
              <a:t>cadena = </a:t>
            </a:r>
            <a:r>
              <a:rPr lang="es-CL" sz="2800" dirty="0" smtClean="0">
                <a:solidFill>
                  <a:srgbClr val="00B050"/>
                </a:solidFill>
              </a:rPr>
              <a:t>"valor"</a:t>
            </a:r>
            <a:endParaRPr lang="es-CL" sz="2800" dirty="0">
              <a:solidFill>
                <a:srgbClr val="49535F"/>
              </a:solidFill>
            </a:endParaRPr>
          </a:p>
          <a:p>
            <a:r>
              <a:rPr lang="es-CL" sz="2800" dirty="0" smtClean="0">
                <a:solidFill>
                  <a:srgbClr val="49535F"/>
                </a:solidFill>
              </a:rPr>
              <a:t>console.log(</a:t>
            </a:r>
            <a:r>
              <a:rPr lang="es-CL" sz="2800" dirty="0" err="1" smtClean="0">
                <a:solidFill>
                  <a:srgbClr val="FF0000"/>
                </a:solidFill>
              </a:rPr>
              <a:t>parseInt</a:t>
            </a:r>
            <a:r>
              <a:rPr lang="es-CL" sz="2800" dirty="0" smtClean="0">
                <a:solidFill>
                  <a:srgbClr val="49535F"/>
                </a:solidFill>
              </a:rPr>
              <a:t>(entero</a:t>
            </a:r>
            <a:r>
              <a:rPr lang="es-CL" sz="2800" dirty="0">
                <a:solidFill>
                  <a:srgbClr val="49535F"/>
                </a:solidFill>
              </a:rPr>
              <a:t>) + 1</a:t>
            </a:r>
            <a:r>
              <a:rPr lang="es-CL" sz="2800" dirty="0" smtClean="0">
                <a:solidFill>
                  <a:srgbClr val="49535F"/>
                </a:solidFill>
              </a:rPr>
              <a:t>) </a:t>
            </a:r>
            <a:r>
              <a:rPr lang="es-CL" sz="2800" dirty="0" smtClean="0">
                <a:solidFill>
                  <a:schemeClr val="bg1">
                    <a:lumMod val="50000"/>
                  </a:schemeClr>
                </a:solidFill>
              </a:rPr>
              <a:t>//6</a:t>
            </a:r>
            <a:endParaRPr lang="es-CL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sz="2800" dirty="0" smtClean="0">
                <a:solidFill>
                  <a:srgbClr val="49535F"/>
                </a:solidFill>
              </a:rPr>
              <a:t>console.log(</a:t>
            </a:r>
            <a:r>
              <a:rPr lang="es-CL" sz="2800" dirty="0" err="1" smtClean="0">
                <a:solidFill>
                  <a:srgbClr val="FF0000"/>
                </a:solidFill>
              </a:rPr>
              <a:t>parseFloat</a:t>
            </a:r>
            <a:r>
              <a:rPr lang="es-CL" sz="2800" dirty="0" smtClean="0">
                <a:solidFill>
                  <a:srgbClr val="49535F"/>
                </a:solidFill>
              </a:rPr>
              <a:t>(flotante</a:t>
            </a:r>
            <a:r>
              <a:rPr lang="es-CL" sz="2800" dirty="0">
                <a:solidFill>
                  <a:srgbClr val="49535F"/>
                </a:solidFill>
              </a:rPr>
              <a:t>) + 0.1 </a:t>
            </a:r>
            <a:r>
              <a:rPr lang="es-CL" sz="2800" dirty="0" smtClean="0">
                <a:solidFill>
                  <a:srgbClr val="49535F"/>
                </a:solidFill>
              </a:rPr>
              <a:t>) </a:t>
            </a:r>
            <a:r>
              <a:rPr lang="es-CL" sz="2800" dirty="0" smtClean="0">
                <a:solidFill>
                  <a:schemeClr val="bg1">
                    <a:lumMod val="50000"/>
                  </a:schemeClr>
                </a:solidFill>
              </a:rPr>
              <a:t>//8.9</a:t>
            </a:r>
            <a:endParaRPr lang="es-CL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sz="2800" dirty="0" smtClean="0">
                <a:solidFill>
                  <a:srgbClr val="49535F"/>
                </a:solidFill>
              </a:rPr>
              <a:t>console.log(</a:t>
            </a:r>
            <a:r>
              <a:rPr lang="es-CL" sz="2800" dirty="0" err="1" smtClean="0">
                <a:solidFill>
                  <a:srgbClr val="FF0000"/>
                </a:solidFill>
              </a:rPr>
              <a:t>parseInt</a:t>
            </a:r>
            <a:r>
              <a:rPr lang="es-CL" sz="2800" dirty="0" smtClean="0">
                <a:solidFill>
                  <a:srgbClr val="49535F"/>
                </a:solidFill>
              </a:rPr>
              <a:t>(flotante)) </a:t>
            </a:r>
            <a:r>
              <a:rPr lang="es-CL" sz="2800" dirty="0" smtClean="0">
                <a:solidFill>
                  <a:schemeClr val="bg1">
                    <a:lumMod val="50000"/>
                  </a:schemeClr>
                </a:solidFill>
              </a:rPr>
              <a:t>//8</a:t>
            </a:r>
            <a:endParaRPr lang="es-CL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sz="2800" dirty="0" smtClean="0">
                <a:solidFill>
                  <a:srgbClr val="49535F"/>
                </a:solidFill>
              </a:rPr>
              <a:t>console.log(</a:t>
            </a:r>
            <a:r>
              <a:rPr lang="es-CL" sz="2800" dirty="0" err="1" smtClean="0">
                <a:solidFill>
                  <a:srgbClr val="FF0000"/>
                </a:solidFill>
              </a:rPr>
              <a:t>parseInt</a:t>
            </a:r>
            <a:r>
              <a:rPr lang="es-CL" sz="2800" dirty="0" smtClean="0">
                <a:solidFill>
                  <a:srgbClr val="49535F"/>
                </a:solidFill>
              </a:rPr>
              <a:t>(cadena)) </a:t>
            </a:r>
            <a:r>
              <a:rPr lang="es-CL" sz="28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s-CL" sz="2800" dirty="0" err="1" smtClean="0">
                <a:solidFill>
                  <a:schemeClr val="bg1">
                    <a:lumMod val="50000"/>
                  </a:schemeClr>
                </a:solidFill>
              </a:rPr>
              <a:t>NaN</a:t>
            </a:r>
            <a:endParaRPr lang="es-CL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0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1038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JavaScript: Objetos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021619" y="601824"/>
            <a:ext cx="2112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Definición</a:t>
            </a:r>
            <a:endParaRPr lang="es-ES_tradnl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5"/>
          <a:stretch/>
        </p:blipFill>
        <p:spPr>
          <a:xfrm>
            <a:off x="4293599" y="3724005"/>
            <a:ext cx="4772025" cy="304691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" y="855526"/>
            <a:ext cx="4745600" cy="35592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85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1038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JavaScript: Objetos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445368" y="561763"/>
            <a:ext cx="470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Object</a:t>
            </a:r>
            <a:r>
              <a:rPr lang="es-ES_tradnl" sz="2400" dirty="0" smtClean="0"/>
              <a:t>: declaración de objetos</a:t>
            </a:r>
            <a:endParaRPr lang="es-ES_tradnl" sz="2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62148" y="1027956"/>
            <a:ext cx="7785463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sz="2000" dirty="0" err="1" smtClean="0">
                <a:solidFill>
                  <a:srgbClr val="FF0000"/>
                </a:solidFill>
              </a:rPr>
              <a:t>var</a:t>
            </a:r>
            <a:r>
              <a:rPr lang="es-CL" sz="2000" dirty="0" smtClean="0">
                <a:solidFill>
                  <a:srgbClr val="FF0000"/>
                </a:solidFill>
              </a:rPr>
              <a:t> </a:t>
            </a:r>
            <a:r>
              <a:rPr lang="es-CL" sz="2000" b="1" dirty="0" err="1" smtClean="0">
                <a:solidFill>
                  <a:srgbClr val="FF0000"/>
                </a:solidFill>
              </a:rPr>
              <a:t>objauto</a:t>
            </a:r>
            <a:r>
              <a:rPr lang="es-CL" sz="2000" dirty="0" smtClean="0">
                <a:solidFill>
                  <a:srgbClr val="49535F"/>
                </a:solidFill>
              </a:rPr>
              <a:t> = { </a:t>
            </a:r>
          </a:p>
          <a:p>
            <a:r>
              <a:rPr lang="es-CL" sz="2000" b="1" dirty="0">
                <a:solidFill>
                  <a:srgbClr val="49535F"/>
                </a:solidFill>
              </a:rPr>
              <a:t>	</a:t>
            </a:r>
            <a:r>
              <a:rPr lang="es-CL" sz="2000" b="1" dirty="0" smtClean="0">
                <a:solidFill>
                  <a:srgbClr val="49535F"/>
                </a:solidFill>
              </a:rPr>
              <a:t>marca</a:t>
            </a:r>
            <a:r>
              <a:rPr lang="es-CL" sz="2000" dirty="0" smtClean="0">
                <a:solidFill>
                  <a:srgbClr val="49535F"/>
                </a:solidFill>
              </a:rPr>
              <a:t>: </a:t>
            </a:r>
            <a:r>
              <a:rPr lang="es-CL" sz="2000" dirty="0" smtClean="0">
                <a:solidFill>
                  <a:srgbClr val="00B050"/>
                </a:solidFill>
              </a:rPr>
              <a:t>'Toyota'</a:t>
            </a:r>
            <a:r>
              <a:rPr lang="es-CL" sz="2000" dirty="0" smtClean="0">
                <a:solidFill>
                  <a:srgbClr val="49535F"/>
                </a:solidFill>
              </a:rPr>
              <a:t>,</a:t>
            </a:r>
          </a:p>
          <a:p>
            <a:r>
              <a:rPr lang="es-CL" sz="2000" b="1" dirty="0" smtClean="0">
                <a:solidFill>
                  <a:srgbClr val="49535F"/>
                </a:solidFill>
              </a:rPr>
              <a:t>	modelo</a:t>
            </a:r>
            <a:r>
              <a:rPr lang="es-CL" sz="2000" dirty="0" smtClean="0">
                <a:solidFill>
                  <a:srgbClr val="49535F"/>
                </a:solidFill>
              </a:rPr>
              <a:t>: </a:t>
            </a:r>
            <a:r>
              <a:rPr lang="es-CL" sz="2000" dirty="0" smtClean="0">
                <a:solidFill>
                  <a:srgbClr val="00B050"/>
                </a:solidFill>
              </a:rPr>
              <a:t>'</a:t>
            </a:r>
            <a:r>
              <a:rPr lang="es-CL" sz="2000" dirty="0" err="1" smtClean="0">
                <a:solidFill>
                  <a:srgbClr val="00B050"/>
                </a:solidFill>
              </a:rPr>
              <a:t>Tercel</a:t>
            </a:r>
            <a:r>
              <a:rPr lang="es-CL" sz="2000" dirty="0" smtClean="0">
                <a:solidFill>
                  <a:srgbClr val="00B050"/>
                </a:solidFill>
              </a:rPr>
              <a:t>'</a:t>
            </a:r>
            <a:r>
              <a:rPr lang="es-CL" sz="2000" dirty="0" smtClean="0">
                <a:solidFill>
                  <a:srgbClr val="49535F"/>
                </a:solidFill>
              </a:rPr>
              <a:t>,</a:t>
            </a:r>
          </a:p>
          <a:p>
            <a:r>
              <a:rPr lang="es-CL" sz="2000" dirty="0" smtClean="0">
                <a:solidFill>
                  <a:srgbClr val="49535F"/>
                </a:solidFill>
              </a:rPr>
              <a:t>	</a:t>
            </a:r>
            <a:r>
              <a:rPr lang="es-CL" sz="2000" b="1" dirty="0" smtClean="0">
                <a:solidFill>
                  <a:srgbClr val="49535F"/>
                </a:solidFill>
              </a:rPr>
              <a:t>motor</a:t>
            </a:r>
            <a:r>
              <a:rPr lang="es-CL" sz="2000" dirty="0" smtClean="0">
                <a:solidFill>
                  <a:srgbClr val="49535F"/>
                </a:solidFill>
              </a:rPr>
              <a:t>: 1.3,</a:t>
            </a:r>
          </a:p>
          <a:p>
            <a:r>
              <a:rPr lang="es-CL" sz="2000" b="1" dirty="0">
                <a:solidFill>
                  <a:srgbClr val="49535F"/>
                </a:solidFill>
              </a:rPr>
              <a:t>	</a:t>
            </a:r>
            <a:r>
              <a:rPr lang="es-CL" sz="2000" b="1" dirty="0" smtClean="0">
                <a:solidFill>
                  <a:srgbClr val="49535F"/>
                </a:solidFill>
              </a:rPr>
              <a:t>año</a:t>
            </a:r>
            <a:r>
              <a:rPr lang="es-CL" sz="2000" dirty="0" smtClean="0">
                <a:solidFill>
                  <a:srgbClr val="49535F"/>
                </a:solidFill>
              </a:rPr>
              <a:t>: 1999,</a:t>
            </a:r>
          </a:p>
          <a:p>
            <a:r>
              <a:rPr lang="es-CL" sz="2000" dirty="0">
                <a:solidFill>
                  <a:srgbClr val="49535F"/>
                </a:solidFill>
              </a:rPr>
              <a:t>	</a:t>
            </a:r>
            <a:r>
              <a:rPr lang="es-CL" sz="2000" b="1" dirty="0" err="1" smtClean="0">
                <a:solidFill>
                  <a:srgbClr val="49535F"/>
                </a:solidFill>
              </a:rPr>
              <a:t>getDetalles</a:t>
            </a:r>
            <a:r>
              <a:rPr lang="es-CL" sz="2000" dirty="0" smtClean="0">
                <a:solidFill>
                  <a:srgbClr val="49535F"/>
                </a:solidFill>
              </a:rPr>
              <a:t>: </a:t>
            </a:r>
            <a:r>
              <a:rPr lang="es-CL" sz="2000" dirty="0" err="1" smtClean="0">
                <a:solidFill>
                  <a:srgbClr val="49535F"/>
                </a:solidFill>
              </a:rPr>
              <a:t>function</a:t>
            </a:r>
            <a:r>
              <a:rPr lang="es-CL" sz="2000" dirty="0" smtClean="0">
                <a:solidFill>
                  <a:srgbClr val="49535F"/>
                </a:solidFill>
              </a:rPr>
              <a:t>() {</a:t>
            </a:r>
          </a:p>
          <a:p>
            <a:r>
              <a:rPr lang="es-CL" sz="2000" dirty="0">
                <a:solidFill>
                  <a:srgbClr val="49535F"/>
                </a:solidFill>
              </a:rPr>
              <a:t>	</a:t>
            </a:r>
            <a:r>
              <a:rPr lang="es-CL" sz="2000" dirty="0" smtClean="0">
                <a:solidFill>
                  <a:srgbClr val="49535F"/>
                </a:solidFill>
              </a:rPr>
              <a:t>				</a:t>
            </a:r>
            <a:r>
              <a:rPr lang="es-CL" sz="2000" dirty="0" err="1" smtClean="0">
                <a:solidFill>
                  <a:srgbClr val="49535F"/>
                </a:solidFill>
              </a:rPr>
              <a:t>var</a:t>
            </a:r>
            <a:r>
              <a:rPr lang="es-CL" sz="2000" dirty="0" smtClean="0">
                <a:solidFill>
                  <a:srgbClr val="49535F"/>
                </a:solidFill>
              </a:rPr>
              <a:t> completo = </a:t>
            </a:r>
            <a:r>
              <a:rPr lang="es-CL" sz="2000" b="1" dirty="0" err="1" smtClean="0">
                <a:solidFill>
                  <a:srgbClr val="49535F"/>
                </a:solidFill>
              </a:rPr>
              <a:t>this.</a:t>
            </a:r>
            <a:r>
              <a:rPr lang="es-CL" sz="2000" dirty="0" err="1" smtClean="0">
                <a:solidFill>
                  <a:srgbClr val="49535F"/>
                </a:solidFill>
              </a:rPr>
              <a:t>marca</a:t>
            </a:r>
            <a:r>
              <a:rPr lang="es-CL" sz="2000" dirty="0" smtClean="0">
                <a:solidFill>
                  <a:srgbClr val="49535F"/>
                </a:solidFill>
              </a:rPr>
              <a:t> + </a:t>
            </a:r>
            <a:r>
              <a:rPr lang="es-CL" sz="2000" dirty="0" smtClean="0">
                <a:solidFill>
                  <a:srgbClr val="00B050"/>
                </a:solidFill>
              </a:rPr>
              <a:t>' '</a:t>
            </a:r>
            <a:r>
              <a:rPr lang="es-CL" sz="2000" dirty="0" smtClean="0">
                <a:solidFill>
                  <a:srgbClr val="49535F"/>
                </a:solidFill>
              </a:rPr>
              <a:t> + </a:t>
            </a:r>
            <a:r>
              <a:rPr lang="es-CL" sz="2000" b="1" dirty="0" err="1" smtClean="0">
                <a:solidFill>
                  <a:srgbClr val="49535F"/>
                </a:solidFill>
              </a:rPr>
              <a:t>this.</a:t>
            </a:r>
            <a:r>
              <a:rPr lang="es-CL" sz="2000" dirty="0" err="1" smtClean="0">
                <a:solidFill>
                  <a:srgbClr val="49535F"/>
                </a:solidFill>
              </a:rPr>
              <a:t>modelo</a:t>
            </a:r>
            <a:r>
              <a:rPr lang="es-CL" sz="2000" dirty="0" smtClean="0">
                <a:solidFill>
                  <a:srgbClr val="49535F"/>
                </a:solidFill>
              </a:rPr>
              <a:t> </a:t>
            </a:r>
          </a:p>
          <a:p>
            <a:r>
              <a:rPr lang="es-CL" sz="2000" dirty="0">
                <a:solidFill>
                  <a:srgbClr val="49535F"/>
                </a:solidFill>
              </a:rPr>
              <a:t>	</a:t>
            </a:r>
            <a:r>
              <a:rPr lang="es-CL" sz="2000" dirty="0" smtClean="0">
                <a:solidFill>
                  <a:srgbClr val="49535F"/>
                </a:solidFill>
              </a:rPr>
              <a:t>				completo += </a:t>
            </a:r>
            <a:r>
              <a:rPr lang="es-CL" sz="2000" dirty="0">
                <a:solidFill>
                  <a:srgbClr val="00B050"/>
                </a:solidFill>
              </a:rPr>
              <a:t>' </a:t>
            </a:r>
            <a:r>
              <a:rPr lang="es-CL" sz="2000" dirty="0" smtClean="0">
                <a:solidFill>
                  <a:srgbClr val="00B050"/>
                </a:solidFill>
              </a:rPr>
              <a:t>con motor de '</a:t>
            </a:r>
            <a:r>
              <a:rPr lang="es-CL" sz="2000" dirty="0" smtClean="0">
                <a:solidFill>
                  <a:srgbClr val="49535F"/>
                </a:solidFill>
              </a:rPr>
              <a:t> </a:t>
            </a:r>
            <a:r>
              <a:rPr lang="es-CL" sz="2000" dirty="0">
                <a:solidFill>
                  <a:srgbClr val="49535F"/>
                </a:solidFill>
              </a:rPr>
              <a:t>+ </a:t>
            </a:r>
            <a:r>
              <a:rPr lang="es-CL" sz="2000" b="1" dirty="0" err="1" smtClean="0">
                <a:solidFill>
                  <a:srgbClr val="49535F"/>
                </a:solidFill>
              </a:rPr>
              <a:t>this.</a:t>
            </a:r>
            <a:r>
              <a:rPr lang="es-CL" sz="2000" dirty="0" err="1" smtClean="0">
                <a:solidFill>
                  <a:srgbClr val="49535F"/>
                </a:solidFill>
              </a:rPr>
              <a:t>motor</a:t>
            </a:r>
            <a:r>
              <a:rPr lang="es-CL" sz="2000" dirty="0" smtClean="0">
                <a:solidFill>
                  <a:srgbClr val="49535F"/>
                </a:solidFill>
              </a:rPr>
              <a:t> + </a:t>
            </a:r>
            <a:r>
              <a:rPr lang="es-CL" sz="2000" dirty="0" smtClean="0">
                <a:solidFill>
                  <a:srgbClr val="00B050"/>
                </a:solidFill>
              </a:rPr>
              <a:t>' litros'</a:t>
            </a:r>
            <a:endParaRPr lang="es-CL" sz="2000" dirty="0" smtClean="0">
              <a:solidFill>
                <a:srgbClr val="49535F"/>
              </a:solidFill>
            </a:endParaRPr>
          </a:p>
          <a:p>
            <a:r>
              <a:rPr lang="es-CL" sz="2000" dirty="0" smtClean="0">
                <a:solidFill>
                  <a:srgbClr val="49535F"/>
                </a:solidFill>
              </a:rPr>
              <a:t>					completo </a:t>
            </a:r>
            <a:r>
              <a:rPr lang="es-CL" sz="2000" dirty="0">
                <a:solidFill>
                  <a:srgbClr val="49535F"/>
                </a:solidFill>
              </a:rPr>
              <a:t>+= </a:t>
            </a:r>
            <a:r>
              <a:rPr lang="es-CL" sz="2000" dirty="0">
                <a:solidFill>
                  <a:srgbClr val="00B050"/>
                </a:solidFill>
              </a:rPr>
              <a:t>' </a:t>
            </a:r>
            <a:r>
              <a:rPr lang="es-CL" sz="2000" dirty="0" smtClean="0">
                <a:solidFill>
                  <a:srgbClr val="00B050"/>
                </a:solidFill>
              </a:rPr>
              <a:t>del año </a:t>
            </a:r>
            <a:r>
              <a:rPr lang="es-CL" sz="2000" dirty="0">
                <a:solidFill>
                  <a:srgbClr val="00B050"/>
                </a:solidFill>
              </a:rPr>
              <a:t>'</a:t>
            </a:r>
            <a:r>
              <a:rPr lang="es-CL" sz="2000" dirty="0">
                <a:solidFill>
                  <a:srgbClr val="49535F"/>
                </a:solidFill>
              </a:rPr>
              <a:t> + </a:t>
            </a:r>
            <a:r>
              <a:rPr lang="es-CL" sz="2000" b="1" dirty="0" err="1" smtClean="0">
                <a:solidFill>
                  <a:srgbClr val="49535F"/>
                </a:solidFill>
              </a:rPr>
              <a:t>this.</a:t>
            </a:r>
            <a:r>
              <a:rPr lang="es-CL" sz="2000" dirty="0" err="1" smtClean="0">
                <a:solidFill>
                  <a:srgbClr val="49535F"/>
                </a:solidFill>
              </a:rPr>
              <a:t>año</a:t>
            </a:r>
            <a:endParaRPr lang="es-CL" sz="2000" dirty="0" smtClean="0">
              <a:solidFill>
                <a:srgbClr val="49535F"/>
              </a:solidFill>
            </a:endParaRPr>
          </a:p>
          <a:p>
            <a:r>
              <a:rPr lang="es-CL" sz="2000" dirty="0">
                <a:solidFill>
                  <a:srgbClr val="49535F"/>
                </a:solidFill>
              </a:rPr>
              <a:t>	</a:t>
            </a:r>
            <a:r>
              <a:rPr lang="es-CL" sz="2000" dirty="0" smtClean="0">
                <a:solidFill>
                  <a:srgbClr val="49535F"/>
                </a:solidFill>
              </a:rPr>
              <a:t>				</a:t>
            </a:r>
            <a:r>
              <a:rPr lang="es-CL" sz="2000" b="1" dirty="0" err="1" smtClean="0">
                <a:solidFill>
                  <a:srgbClr val="FF00FF"/>
                </a:solidFill>
              </a:rPr>
              <a:t>return</a:t>
            </a:r>
            <a:r>
              <a:rPr lang="es-CL" sz="2000" dirty="0" smtClean="0">
                <a:solidFill>
                  <a:srgbClr val="49535F"/>
                </a:solidFill>
              </a:rPr>
              <a:t> completo</a:t>
            </a:r>
          </a:p>
          <a:p>
            <a:r>
              <a:rPr lang="es-CL" sz="2000" dirty="0" smtClean="0">
                <a:solidFill>
                  <a:srgbClr val="49535F"/>
                </a:solidFill>
              </a:rPr>
              <a:t>			</a:t>
            </a:r>
            <a:r>
              <a:rPr lang="es-CL" sz="2000" dirty="0">
                <a:solidFill>
                  <a:srgbClr val="49535F"/>
                </a:solidFill>
              </a:rPr>
              <a:t>	</a:t>
            </a:r>
            <a:r>
              <a:rPr lang="es-CL" sz="2000" dirty="0" smtClean="0">
                <a:solidFill>
                  <a:srgbClr val="49535F"/>
                </a:solidFill>
              </a:rPr>
              <a:t>}</a:t>
            </a:r>
          </a:p>
          <a:p>
            <a:r>
              <a:rPr lang="es-CL" sz="2000" dirty="0" smtClean="0">
                <a:solidFill>
                  <a:srgbClr val="49535F"/>
                </a:solidFill>
              </a:rPr>
              <a:t>}</a:t>
            </a:r>
          </a:p>
          <a:p>
            <a:endParaRPr lang="es-CL" sz="2000" dirty="0" smtClean="0">
              <a:solidFill>
                <a:srgbClr val="49535F"/>
              </a:solidFill>
            </a:endParaRPr>
          </a:p>
          <a:p>
            <a:r>
              <a:rPr lang="es-CL" sz="2000" dirty="0" smtClean="0">
                <a:solidFill>
                  <a:srgbClr val="49535F"/>
                </a:solidFill>
              </a:rPr>
              <a:t>console.log( </a:t>
            </a:r>
            <a:r>
              <a:rPr lang="es-CL" sz="2000" b="1" dirty="0" err="1" smtClean="0">
                <a:solidFill>
                  <a:srgbClr val="FF0000"/>
                </a:solidFill>
              </a:rPr>
              <a:t>objauto</a:t>
            </a:r>
            <a:r>
              <a:rPr lang="es-CL" sz="2000" dirty="0" err="1" smtClean="0">
                <a:solidFill>
                  <a:srgbClr val="49535F"/>
                </a:solidFill>
              </a:rPr>
              <a:t>.marca</a:t>
            </a:r>
            <a:r>
              <a:rPr lang="es-CL" sz="2000" dirty="0" smtClean="0">
                <a:solidFill>
                  <a:srgbClr val="49535F"/>
                </a:solidFill>
              </a:rPr>
              <a:t> ) </a:t>
            </a:r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// Toyota</a:t>
            </a:r>
          </a:p>
          <a:p>
            <a:r>
              <a:rPr lang="es-CL" sz="2000" dirty="0" smtClean="0">
                <a:solidFill>
                  <a:srgbClr val="49535F"/>
                </a:solidFill>
              </a:rPr>
              <a:t>console.log( </a:t>
            </a:r>
            <a:r>
              <a:rPr lang="es-CL" sz="2000" b="1" dirty="0" err="1" smtClean="0">
                <a:solidFill>
                  <a:srgbClr val="FF0000"/>
                </a:solidFill>
              </a:rPr>
              <a:t>objauto</a:t>
            </a:r>
            <a:r>
              <a:rPr lang="es-CL" sz="2000" dirty="0" err="1" smtClean="0">
                <a:solidFill>
                  <a:srgbClr val="49535F"/>
                </a:solidFill>
              </a:rPr>
              <a:t>.modelo</a:t>
            </a:r>
            <a:r>
              <a:rPr lang="es-CL" sz="2000" dirty="0" smtClean="0">
                <a:solidFill>
                  <a:srgbClr val="49535F"/>
                </a:solidFill>
              </a:rPr>
              <a:t> ) </a:t>
            </a:r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L" sz="2000" dirty="0" err="1" smtClean="0">
                <a:solidFill>
                  <a:schemeClr val="bg1">
                    <a:lumMod val="50000"/>
                  </a:schemeClr>
                </a:solidFill>
              </a:rPr>
              <a:t>Tercel</a:t>
            </a:r>
            <a:endParaRPr lang="es-CL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sz="2000" dirty="0" smtClean="0">
                <a:solidFill>
                  <a:srgbClr val="49535F"/>
                </a:solidFill>
              </a:rPr>
              <a:t>console.log( </a:t>
            </a:r>
            <a:r>
              <a:rPr lang="es-CL" sz="2000" b="1" dirty="0" err="1" smtClean="0">
                <a:solidFill>
                  <a:srgbClr val="FF0000"/>
                </a:solidFill>
              </a:rPr>
              <a:t>objauto</a:t>
            </a:r>
            <a:r>
              <a:rPr lang="es-CL" sz="2000" dirty="0" err="1" smtClean="0">
                <a:solidFill>
                  <a:srgbClr val="49535F"/>
                </a:solidFill>
              </a:rPr>
              <a:t>.getDetalles</a:t>
            </a:r>
            <a:r>
              <a:rPr lang="es-CL" sz="2000" dirty="0" smtClean="0">
                <a:solidFill>
                  <a:srgbClr val="49535F"/>
                </a:solidFill>
              </a:rPr>
              <a:t>() )</a:t>
            </a:r>
          </a:p>
          <a:p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//Toyota </a:t>
            </a:r>
            <a:r>
              <a:rPr lang="es-ES" sz="2000" dirty="0" err="1" smtClean="0">
                <a:solidFill>
                  <a:schemeClr val="bg1">
                    <a:lumMod val="50000"/>
                  </a:schemeClr>
                </a:solidFill>
              </a:rPr>
              <a:t>Tercel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con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motor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de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1.3 litros del año 1999</a:t>
            </a:r>
            <a:endParaRPr lang="es-E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2" y="0"/>
            <a:ext cx="4222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  <a:r>
              <a:rPr lang="es-CL" sz="4000" b="1" dirty="0" smtClean="0">
                <a:solidFill>
                  <a:prstClr val="white"/>
                </a:solidFill>
                <a:latin typeface="Calibri" panose="020F0502020204030204"/>
              </a:rPr>
              <a:t>: Objetos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0" y="3333094"/>
            <a:ext cx="3274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23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18008</TotalTime>
  <Words>329</Words>
  <Application>Microsoft Office PowerPoint</Application>
  <PresentationFormat>Presentación en pantalla (4:3)</PresentationFormat>
  <Paragraphs>76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338</cp:revision>
  <cp:lastPrinted>2018-02-06T19:43:21Z</cp:lastPrinted>
  <dcterms:created xsi:type="dcterms:W3CDTF">2016-02-23T20:13:48Z</dcterms:created>
  <dcterms:modified xsi:type="dcterms:W3CDTF">2020-07-30T20:18:30Z</dcterms:modified>
</cp:coreProperties>
</file>