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9"/>
  </p:notesMasterIdLst>
  <p:handoutMasterIdLst>
    <p:handoutMasterId r:id="rId10"/>
  </p:handoutMasterIdLst>
  <p:sldIdLst>
    <p:sldId id="349" r:id="rId3"/>
    <p:sldId id="287" r:id="rId4"/>
    <p:sldId id="328" r:id="rId5"/>
    <p:sldId id="340" r:id="rId6"/>
    <p:sldId id="331" r:id="rId7"/>
    <p:sldId id="350" r:id="rId8"/>
  </p:sldIdLst>
  <p:sldSz cx="9144000" cy="6858000" type="screen4x3"/>
  <p:notesSz cx="7010400" cy="9296400"/>
  <p:custDataLst>
    <p:tags r:id="rId11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003366"/>
    <a:srgbClr val="243190"/>
    <a:srgbClr val="41B1E9"/>
    <a:srgbClr val="49535F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0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31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83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82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1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84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8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886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EDUCACIÓN CONTÍNUA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793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0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299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816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661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89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607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604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0164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83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GFDHDFDHFHD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5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14.sv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5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180114" y="2967335"/>
            <a:ext cx="49638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6600" b="1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6600" b="1" noProof="1" smtClean="0">
                <a:solidFill>
                  <a:srgbClr val="49535F"/>
                </a:solidFill>
                <a:latin typeface="Calibri"/>
              </a:rPr>
              <a:t>Bucles</a:t>
            </a:r>
            <a:endParaRPr kumimoji="0" lang="es-CL" sz="6600" b="1" i="0" u="none" strike="noStrike" kern="1200" cap="none" spc="0" normalizeH="0" baseline="0" noProof="1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57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0" y="-52254"/>
            <a:ext cx="2097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>
                <a:solidFill>
                  <a:schemeClr val="bg1"/>
                </a:solidFill>
              </a:rPr>
              <a:t>Bucles</a:t>
            </a:r>
            <a:r>
              <a:rPr lang="es-CL" sz="4400" dirty="0">
                <a:solidFill>
                  <a:schemeClr val="bg1"/>
                </a:solidFill>
              </a:rPr>
              <a:t> </a:t>
            </a:r>
            <a:endParaRPr lang="es-CL" sz="44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130629" y="755245"/>
            <a:ext cx="885290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800" dirty="0" smtClean="0"/>
              <a:t>		Los </a:t>
            </a:r>
            <a:r>
              <a:rPr lang="es-CL" sz="2800" dirty="0"/>
              <a:t>bucles permiten la </a:t>
            </a:r>
            <a:r>
              <a:rPr lang="es-CL" sz="2800" dirty="0" smtClean="0"/>
              <a:t>ejecución </a:t>
            </a:r>
            <a:r>
              <a:rPr lang="es-CL" sz="2800" dirty="0"/>
              <a:t>de bloques de </a:t>
            </a:r>
            <a:r>
              <a:rPr lang="es-CL" sz="2800" dirty="0" smtClean="0"/>
              <a:t>código </a:t>
            </a:r>
            <a:r>
              <a:rPr lang="es-CL" sz="2800" dirty="0"/>
              <a:t>en forma </a:t>
            </a:r>
            <a:r>
              <a:rPr lang="es-CL" sz="2800" b="1" dirty="0"/>
              <a:t>repetitiva</a:t>
            </a:r>
            <a:r>
              <a:rPr lang="es-CL" sz="2800" dirty="0"/>
              <a:t>. Permiten optimizar nuestros programas para repetir tareas una y otra vez dada una </a:t>
            </a:r>
            <a:r>
              <a:rPr lang="es-CL" sz="2800" dirty="0" smtClean="0"/>
              <a:t>condición </a:t>
            </a:r>
            <a:r>
              <a:rPr lang="es-CL" sz="2800" dirty="0"/>
              <a:t>de inicio y una </a:t>
            </a:r>
            <a:r>
              <a:rPr lang="es-CL" sz="2800" dirty="0" smtClean="0"/>
              <a:t>condición </a:t>
            </a:r>
            <a:r>
              <a:rPr lang="es-CL" sz="2800" dirty="0"/>
              <a:t>de fin. </a:t>
            </a:r>
          </a:p>
          <a:p>
            <a:pPr algn="just"/>
            <a:endParaRPr lang="es-CL" sz="2800" dirty="0"/>
          </a:p>
          <a:p>
            <a:pPr algn="just"/>
            <a:r>
              <a:rPr lang="es-CL" sz="2800" dirty="0"/>
              <a:t>En JavaScript existen tres tipos de bucles: </a:t>
            </a:r>
          </a:p>
          <a:p>
            <a:endParaRPr lang="es-CL" sz="2800" dirty="0"/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CL" sz="4800" dirty="0" err="1"/>
              <a:t>for</a:t>
            </a:r>
            <a:endParaRPr lang="es-CL" sz="4800" dirty="0"/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CL" sz="4800" dirty="0" err="1" smtClean="0"/>
              <a:t>while</a:t>
            </a:r>
            <a:endParaRPr lang="es-CL" sz="4800" dirty="0"/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es-CL" sz="4800" dirty="0" smtClean="0"/>
              <a:t>do…</a:t>
            </a:r>
            <a:r>
              <a:rPr lang="es-CL" sz="4800" dirty="0" err="1" smtClean="0"/>
              <a:t>while</a:t>
            </a:r>
            <a:endParaRPr lang="es-ES_tradnl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785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28602" y="0"/>
            <a:ext cx="208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>
                <a:solidFill>
                  <a:schemeClr val="bg1"/>
                </a:solidFill>
              </a:rPr>
              <a:t>Bucles </a:t>
            </a:r>
            <a:r>
              <a:rPr lang="es-CL" sz="4000" dirty="0">
                <a:solidFill>
                  <a:schemeClr val="bg1"/>
                </a:solidFill>
              </a:rPr>
              <a:t> 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-1" y="633889"/>
            <a:ext cx="9143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4400" b="1" dirty="0" err="1" smtClean="0"/>
              <a:t>for</a:t>
            </a:r>
            <a:endParaRPr lang="es-ES_tradnl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0" y="1329332"/>
            <a:ext cx="91439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L" sz="2800" dirty="0" smtClean="0"/>
              <a:t>Se utiliza cuando </a:t>
            </a:r>
            <a:r>
              <a:rPr lang="es-CL" sz="2800" dirty="0"/>
              <a:t>se desea iterar N cantidad de veces, en base a un </a:t>
            </a:r>
            <a:r>
              <a:rPr lang="es-CL" sz="2800" dirty="0">
                <a:solidFill>
                  <a:srgbClr val="FF0000"/>
                </a:solidFill>
              </a:rPr>
              <a:t>contador</a:t>
            </a:r>
            <a:r>
              <a:rPr lang="es-CL" sz="2800" dirty="0"/>
              <a:t> </a:t>
            </a:r>
            <a:r>
              <a:rPr lang="es-CL" sz="2800" dirty="0" smtClean="0"/>
              <a:t>definido. </a:t>
            </a:r>
            <a:r>
              <a:rPr lang="es-CL" sz="2800" dirty="0"/>
              <a:t>Este bucle se ejecutará hasta que la </a:t>
            </a:r>
            <a:r>
              <a:rPr lang="es-CL" sz="2800" dirty="0" smtClean="0"/>
              <a:t>evaluación </a:t>
            </a:r>
            <a:r>
              <a:rPr lang="es-CL" sz="2800" dirty="0"/>
              <a:t>de </a:t>
            </a:r>
            <a:r>
              <a:rPr lang="es-CL" sz="2800" dirty="0" smtClean="0"/>
              <a:t>la </a:t>
            </a:r>
            <a:r>
              <a:rPr lang="es-CL" sz="2800" dirty="0" smtClean="0">
                <a:solidFill>
                  <a:srgbClr val="00B050"/>
                </a:solidFill>
              </a:rPr>
              <a:t>condición</a:t>
            </a:r>
            <a:r>
              <a:rPr lang="es-CL" sz="2800" dirty="0" smtClean="0"/>
              <a:t> </a:t>
            </a:r>
            <a:r>
              <a:rPr lang="es-CL" sz="2800" dirty="0"/>
              <a:t>sea </a:t>
            </a:r>
            <a:r>
              <a:rPr lang="es-CL" sz="2800" dirty="0" smtClean="0"/>
              <a:t>falsa lo cual depende directamente del </a:t>
            </a:r>
            <a:r>
              <a:rPr lang="es-CL" sz="2800" dirty="0" smtClean="0">
                <a:solidFill>
                  <a:srgbClr val="00B0F0"/>
                </a:solidFill>
              </a:rPr>
              <a:t>modo de avance</a:t>
            </a:r>
            <a:r>
              <a:rPr lang="es-CL" sz="2800" dirty="0" smtClean="0"/>
              <a:t>, que indica como se modifica el contador en cada iteración.</a:t>
            </a:r>
            <a:endParaRPr lang="es-CL" sz="2800" dirty="0"/>
          </a:p>
        </p:txBody>
      </p:sp>
      <p:sp>
        <p:nvSpPr>
          <p:cNvPr id="4" name="Rectángulo 3"/>
          <p:cNvSpPr/>
          <p:nvPr/>
        </p:nvSpPr>
        <p:spPr>
          <a:xfrm>
            <a:off x="0" y="3905159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3200" dirty="0" err="1" smtClean="0"/>
              <a:t>for</a:t>
            </a:r>
            <a:r>
              <a:rPr lang="es-CL" sz="3200" dirty="0" smtClean="0"/>
              <a:t>( </a:t>
            </a:r>
            <a:r>
              <a:rPr lang="es-CL" sz="3200" dirty="0" smtClean="0">
                <a:solidFill>
                  <a:srgbClr val="FF0000"/>
                </a:solidFill>
              </a:rPr>
              <a:t>contador</a:t>
            </a:r>
            <a:r>
              <a:rPr lang="es-CL" sz="3200" dirty="0" smtClean="0"/>
              <a:t> ; </a:t>
            </a:r>
            <a:r>
              <a:rPr lang="es-CL" sz="3200" dirty="0" smtClean="0">
                <a:solidFill>
                  <a:srgbClr val="00B050"/>
                </a:solidFill>
              </a:rPr>
              <a:t>condición</a:t>
            </a:r>
            <a:r>
              <a:rPr lang="es-CL" sz="3200" dirty="0" smtClean="0"/>
              <a:t>; </a:t>
            </a:r>
            <a:r>
              <a:rPr lang="es-CL" sz="3200" dirty="0" smtClean="0">
                <a:solidFill>
                  <a:srgbClr val="00B0F0"/>
                </a:solidFill>
              </a:rPr>
              <a:t>avance</a:t>
            </a:r>
            <a:r>
              <a:rPr lang="es-CL" sz="3200" dirty="0" smtClean="0"/>
              <a:t>)</a:t>
            </a:r>
            <a:endParaRPr lang="es-CL" sz="3200" dirty="0"/>
          </a:p>
        </p:txBody>
      </p:sp>
      <p:sp>
        <p:nvSpPr>
          <p:cNvPr id="7" name="Rectángulo 6"/>
          <p:cNvSpPr/>
          <p:nvPr/>
        </p:nvSpPr>
        <p:spPr>
          <a:xfrm>
            <a:off x="1305112" y="4943728"/>
            <a:ext cx="65337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CL" sz="3200" dirty="0" err="1" smtClean="0"/>
              <a:t>for</a:t>
            </a:r>
            <a:r>
              <a:rPr lang="es-CL" sz="3200" dirty="0" smtClean="0"/>
              <a:t>( </a:t>
            </a:r>
            <a:r>
              <a:rPr lang="es-CL" sz="3200" dirty="0" err="1" smtClean="0">
                <a:solidFill>
                  <a:srgbClr val="FF0000"/>
                </a:solidFill>
              </a:rPr>
              <a:t>var</a:t>
            </a:r>
            <a:r>
              <a:rPr lang="es-CL" sz="3200" dirty="0" smtClean="0">
                <a:solidFill>
                  <a:srgbClr val="FF0000"/>
                </a:solidFill>
              </a:rPr>
              <a:t> i=0</a:t>
            </a:r>
            <a:r>
              <a:rPr lang="es-CL" sz="3200" dirty="0" smtClean="0"/>
              <a:t> ; </a:t>
            </a:r>
            <a:r>
              <a:rPr lang="es-CL" sz="3200" dirty="0" smtClean="0">
                <a:solidFill>
                  <a:srgbClr val="00B050"/>
                </a:solidFill>
              </a:rPr>
              <a:t>i&lt;10</a:t>
            </a:r>
            <a:r>
              <a:rPr lang="es-CL" sz="3200" dirty="0" smtClean="0"/>
              <a:t>; </a:t>
            </a:r>
            <a:r>
              <a:rPr lang="es-CL" sz="3200" dirty="0" smtClean="0">
                <a:solidFill>
                  <a:srgbClr val="00B0F0"/>
                </a:solidFill>
              </a:rPr>
              <a:t>i++</a:t>
            </a:r>
            <a:r>
              <a:rPr lang="es-CL" sz="3200" dirty="0" smtClean="0"/>
              <a:t>) {</a:t>
            </a:r>
          </a:p>
          <a:p>
            <a:r>
              <a:rPr lang="es-CL" sz="3200" dirty="0" smtClean="0"/>
              <a:t>	console.log('iteración número ' + i )</a:t>
            </a:r>
          </a:p>
          <a:p>
            <a:r>
              <a:rPr lang="es-CL" sz="3200" dirty="0" smtClean="0"/>
              <a:t>}</a:t>
            </a:r>
            <a:endParaRPr lang="es-CL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743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58885" y="1536174"/>
            <a:ext cx="87803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L" sz="2400" dirty="0"/>
              <a:t>Se define una variable </a:t>
            </a:r>
            <a:r>
              <a:rPr lang="es-CL" sz="2400" dirty="0">
                <a:solidFill>
                  <a:srgbClr val="FF0000"/>
                </a:solidFill>
              </a:rPr>
              <a:t>contadora</a:t>
            </a:r>
            <a:r>
              <a:rPr lang="es-CL" sz="2400" dirty="0"/>
              <a:t> con una valor </a:t>
            </a:r>
            <a:r>
              <a:rPr lang="es-CL" sz="2400" dirty="0" smtClean="0"/>
              <a:t>inicial</a:t>
            </a:r>
            <a:r>
              <a:rPr lang="es-CL" sz="2400" dirty="0"/>
              <a:t>. </a:t>
            </a:r>
          </a:p>
          <a:p>
            <a:pPr lvl="0" algn="just"/>
            <a:endParaRPr lang="es-CL" sz="24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L" sz="2400" dirty="0"/>
              <a:t>Se evaluará </a:t>
            </a:r>
            <a:r>
              <a:rPr lang="es-CL" sz="2400" dirty="0" smtClean="0"/>
              <a:t>la condición </a:t>
            </a:r>
            <a:r>
              <a:rPr lang="es-CL" sz="2400" i="1" dirty="0" smtClean="0"/>
              <a:t>¿la </a:t>
            </a:r>
            <a:r>
              <a:rPr lang="es-CL" sz="2400" i="1" dirty="0"/>
              <a:t>variable </a:t>
            </a:r>
            <a:r>
              <a:rPr lang="es-CL" sz="2400" i="1" dirty="0" smtClean="0"/>
              <a:t>i es inferior </a:t>
            </a:r>
            <a:r>
              <a:rPr lang="es-CL" sz="2400" i="1" dirty="0"/>
              <a:t>a </a:t>
            </a:r>
            <a:r>
              <a:rPr lang="es-CL" sz="2400" i="1" dirty="0" smtClean="0"/>
              <a:t>10?</a:t>
            </a:r>
            <a:r>
              <a:rPr lang="es-CL" sz="2400" dirty="0" smtClean="0"/>
              <a:t>. </a:t>
            </a:r>
          </a:p>
          <a:p>
            <a:pPr lvl="0" algn="just"/>
            <a:r>
              <a:rPr lang="es-CL" sz="2400" dirty="0" smtClean="0"/>
              <a:t>	Si </a:t>
            </a:r>
            <a:r>
              <a:rPr lang="es-CL" sz="2400" dirty="0"/>
              <a:t>se cumple la </a:t>
            </a:r>
            <a:r>
              <a:rPr lang="es-CL" sz="2400" dirty="0" smtClean="0">
                <a:solidFill>
                  <a:srgbClr val="00B050"/>
                </a:solidFill>
              </a:rPr>
              <a:t>condición</a:t>
            </a:r>
            <a:r>
              <a:rPr lang="es-CL" sz="2400" dirty="0" smtClean="0"/>
              <a:t>, </a:t>
            </a:r>
            <a:r>
              <a:rPr lang="es-CL" sz="2400" dirty="0"/>
              <a:t>se ejecutará el bloque de </a:t>
            </a:r>
            <a:r>
              <a:rPr lang="es-CL" sz="2400" dirty="0" smtClean="0"/>
              <a:t>código </a:t>
            </a:r>
            <a:r>
              <a:rPr lang="es-CL" sz="2400" dirty="0"/>
              <a:t>que </a:t>
            </a:r>
            <a:r>
              <a:rPr lang="es-CL" sz="2400" dirty="0" smtClean="0"/>
              <a:t>	está </a:t>
            </a:r>
            <a:r>
              <a:rPr lang="es-CL" sz="2400" dirty="0"/>
              <a:t>entre llaves </a:t>
            </a:r>
            <a:r>
              <a:rPr lang="es-CL" sz="2400" dirty="0" smtClean="0"/>
              <a:t>{ }.</a:t>
            </a:r>
            <a:endParaRPr lang="es-CL" sz="2400" dirty="0"/>
          </a:p>
          <a:p>
            <a:pPr lvl="0" algn="just"/>
            <a:endParaRPr lang="es-CL" sz="24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L" sz="2400" dirty="0"/>
              <a:t>Al terminar la </a:t>
            </a:r>
            <a:r>
              <a:rPr lang="es-CL" sz="2400" dirty="0" smtClean="0"/>
              <a:t>ejecución </a:t>
            </a:r>
            <a:r>
              <a:rPr lang="es-CL" sz="2400" dirty="0"/>
              <a:t>del </a:t>
            </a:r>
            <a:r>
              <a:rPr lang="es-CL" sz="2400" dirty="0" smtClean="0"/>
              <a:t>código </a:t>
            </a:r>
            <a:r>
              <a:rPr lang="es-CL" sz="2400" dirty="0"/>
              <a:t>se aplicará un </a:t>
            </a:r>
            <a:r>
              <a:rPr lang="es-CL" sz="2400" dirty="0" smtClean="0">
                <a:solidFill>
                  <a:srgbClr val="00B0F0"/>
                </a:solidFill>
              </a:rPr>
              <a:t>incremento</a:t>
            </a:r>
            <a:r>
              <a:rPr lang="es-CL" sz="2400" dirty="0" smtClean="0"/>
              <a:t> a </a:t>
            </a:r>
            <a:r>
              <a:rPr lang="es-CL" sz="2400" dirty="0"/>
              <a:t>la variable contadora. </a:t>
            </a:r>
          </a:p>
          <a:p>
            <a:pPr lvl="0" algn="just"/>
            <a:endParaRPr lang="es-CL" sz="24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L" sz="2400" dirty="0"/>
              <a:t>Si la </a:t>
            </a:r>
            <a:r>
              <a:rPr lang="es-CL" sz="2400" dirty="0" smtClean="0"/>
              <a:t>condición </a:t>
            </a:r>
            <a:r>
              <a:rPr lang="es-CL" sz="2400" dirty="0"/>
              <a:t>se cumple, la </a:t>
            </a:r>
            <a:r>
              <a:rPr lang="es-CL" sz="2400" dirty="0" smtClean="0"/>
              <a:t>ejecución </a:t>
            </a:r>
            <a:r>
              <a:rPr lang="es-CL" sz="2400" dirty="0"/>
              <a:t>del bucle vuelve a repetirse. </a:t>
            </a:r>
          </a:p>
          <a:p>
            <a:pPr lvl="0" algn="just"/>
            <a:endParaRPr lang="es-CL" sz="24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CL" sz="2400" dirty="0"/>
              <a:t>Si la </a:t>
            </a:r>
            <a:r>
              <a:rPr lang="es-CL" sz="2400" dirty="0" smtClean="0"/>
              <a:t>condición </a:t>
            </a:r>
            <a:r>
              <a:rPr lang="es-CL" sz="2400" dirty="0"/>
              <a:t>no se cumple, la </a:t>
            </a:r>
            <a:r>
              <a:rPr lang="es-CL" sz="2400" dirty="0" smtClean="0"/>
              <a:t>ejecución </a:t>
            </a:r>
            <a:r>
              <a:rPr lang="es-CL" sz="2400" dirty="0"/>
              <a:t>del bucle termina.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D4B22C-80FA-C148-AAF6-3916EFE45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053" y="1536174"/>
            <a:ext cx="822380" cy="411190"/>
          </a:xfrm>
          <a:prstGeom prst="rect">
            <a:avLst/>
          </a:prstGeom>
          <a:ln>
            <a:solidFill>
              <a:srgbClr val="229E54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02B5F3A-886A-B946-8F01-E490942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5047" y="2282698"/>
            <a:ext cx="808222" cy="421681"/>
          </a:xfrm>
          <a:prstGeom prst="rect">
            <a:avLst/>
          </a:prstGeom>
          <a:ln>
            <a:solidFill>
              <a:srgbClr val="229E54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2AD4B0-6590-C44D-A09B-150B455B42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6410" y="4096317"/>
            <a:ext cx="679992" cy="503698"/>
          </a:xfrm>
          <a:prstGeom prst="rect">
            <a:avLst/>
          </a:prstGeom>
          <a:ln>
            <a:solidFill>
              <a:srgbClr val="229E54"/>
            </a:solidFill>
          </a:ln>
        </p:spPr>
      </p:pic>
      <p:pic>
        <p:nvPicPr>
          <p:cNvPr id="9" name="Gráfico 8" descr="Flecha circular">
            <a:extLst>
              <a:ext uri="{FF2B5EF4-FFF2-40B4-BE49-F238E27FC236}">
                <a16:creationId xmlns:a16="http://schemas.microsoft.com/office/drawing/2014/main" id="{10BE3711-967E-AE4A-A3A1-7752BF6EC6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41628" y="4737042"/>
            <a:ext cx="692922" cy="692922"/>
          </a:xfrm>
          <a:prstGeom prst="rect">
            <a:avLst/>
          </a:prstGeom>
        </p:spPr>
      </p:pic>
      <p:pic>
        <p:nvPicPr>
          <p:cNvPr id="12" name="Gráfico 11" descr="Flecha circular">
            <a:extLst>
              <a:ext uri="{FF2B5EF4-FFF2-40B4-BE49-F238E27FC236}">
                <a16:creationId xmlns:a16="http://schemas.microsoft.com/office/drawing/2014/main" id="{A01700B9-5F62-164E-BE59-1D1A2B34F0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4639" y="5490925"/>
            <a:ext cx="692922" cy="692922"/>
          </a:xfrm>
          <a:prstGeom prst="rect">
            <a:avLst/>
          </a:prstGeom>
        </p:spPr>
      </p:pic>
      <p:pic>
        <p:nvPicPr>
          <p:cNvPr id="15" name="Gráfico 14" descr="Cerrar">
            <a:extLst>
              <a:ext uri="{FF2B5EF4-FFF2-40B4-BE49-F238E27FC236}">
                <a16:creationId xmlns:a16="http://schemas.microsoft.com/office/drawing/2014/main" id="{15EC9AEB-C8BF-7F4B-A94D-B04F74973A60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40000" contrast="-40000"/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43900" y="5418430"/>
            <a:ext cx="914400" cy="9144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28602" y="0"/>
            <a:ext cx="208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>
                <a:solidFill>
                  <a:schemeClr val="bg1"/>
                </a:solidFill>
              </a:rPr>
              <a:t>Bucles </a:t>
            </a:r>
            <a:r>
              <a:rPr lang="es-CL" sz="4000" dirty="0">
                <a:solidFill>
                  <a:schemeClr val="bg1"/>
                </a:solidFill>
              </a:rPr>
              <a:t> 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-1" y="633889"/>
            <a:ext cx="9143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4400" b="1" dirty="0" err="1" smtClean="0"/>
              <a:t>for</a:t>
            </a:r>
            <a:endParaRPr lang="es-ES_tradn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66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1045029" y="847990"/>
            <a:ext cx="80989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800" dirty="0" smtClean="0"/>
              <a:t>El </a:t>
            </a:r>
            <a:r>
              <a:rPr lang="es-CL" sz="2800" dirty="0"/>
              <a:t>siguiente ejemplo , muestra los números del 1 al </a:t>
            </a:r>
            <a:r>
              <a:rPr lang="es-CL" sz="2800" dirty="0" smtClean="0"/>
              <a:t>10</a:t>
            </a:r>
            <a:endParaRPr lang="es-CL" sz="2800" dirty="0"/>
          </a:p>
        </p:txBody>
      </p:sp>
      <p:pic>
        <p:nvPicPr>
          <p:cNvPr id="11" name="Gráfico 10" descr="Flecha con curva ligera">
            <a:extLst>
              <a:ext uri="{FF2B5EF4-FFF2-40B4-BE49-F238E27FC236}">
                <a16:creationId xmlns:a16="http://schemas.microsoft.com/office/drawing/2014/main" id="{91718224-EA59-E049-A8E2-5CFAE37FB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71915" y="3117669"/>
            <a:ext cx="1079861" cy="107986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12FC872-71C4-7C44-99D1-3497AE6BF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3269" y="1639283"/>
            <a:ext cx="875599" cy="430886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4530EEE-66AB-6149-B51A-2797BC3C65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06" y="2405799"/>
            <a:ext cx="6714116" cy="2183618"/>
          </a:xfrm>
          <a:prstGeom prst="rect">
            <a:avLst/>
          </a:prstGeom>
          <a:ln>
            <a:solidFill>
              <a:srgbClr val="229E54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28602" y="0"/>
            <a:ext cx="208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>
                <a:solidFill>
                  <a:schemeClr val="bg1"/>
                </a:solidFill>
              </a:rPr>
              <a:t>Bucles </a:t>
            </a:r>
            <a:r>
              <a:rPr lang="es-CL" sz="4000" dirty="0">
                <a:solidFill>
                  <a:schemeClr val="bg1"/>
                </a:solidFill>
              </a:rPr>
              <a:t> 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188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28602" y="0"/>
            <a:ext cx="208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FOR </a:t>
            </a:r>
            <a:r>
              <a:rPr lang="es-CL" sz="4000" dirty="0">
                <a:solidFill>
                  <a:schemeClr val="bg1"/>
                </a:solidFill>
              </a:rPr>
              <a:t> </a:t>
            </a:r>
            <a:endParaRPr lang="es-CL" sz="4000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976"/>
            <a:ext cx="9144000" cy="62135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0" y="3343049"/>
            <a:ext cx="3030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5400" b="1" dirty="0" smtClean="0">
                <a:solidFill>
                  <a:schemeClr val="bg1"/>
                </a:solidFill>
              </a:rPr>
              <a:t>Actividad</a:t>
            </a:r>
            <a:endParaRPr lang="es-CL" sz="54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57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29644</TotalTime>
  <Words>129</Words>
  <Application>Microsoft Office PowerPoint</Application>
  <PresentationFormat>Presentación en pantalla (4:3)</PresentationFormat>
  <Paragraphs>40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431</cp:revision>
  <cp:lastPrinted>2018-02-06T19:43:21Z</cp:lastPrinted>
  <dcterms:created xsi:type="dcterms:W3CDTF">2016-02-23T20:13:48Z</dcterms:created>
  <dcterms:modified xsi:type="dcterms:W3CDTF">2020-08-08T20:36:33Z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