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349" r:id="rId4"/>
    <p:sldId id="351" r:id="rId5"/>
    <p:sldId id="352" r:id="rId6"/>
    <p:sldId id="353" r:id="rId7"/>
    <p:sldId id="354" r:id="rId8"/>
    <p:sldId id="360" r:id="rId9"/>
    <p:sldId id="361" r:id="rId10"/>
    <p:sldId id="362" r:id="rId11"/>
    <p:sldId id="359" r:id="rId12"/>
    <p:sldId id="265" r:id="rId13"/>
  </p:sldIdLst>
  <p:sldSz cx="9144000" cy="6858000" type="screen4x3"/>
  <p:notesSz cx="7010400" cy="9296400"/>
  <p:custDataLst>
    <p:tags r:id="rId1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3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81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75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4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9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5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63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951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17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685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334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80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9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373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539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80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09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590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6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9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Bucles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3318" y="68385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ES_trad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85015" y="1496245"/>
            <a:ext cx="8980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Utilizado para ejecutar un bloque de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 repetitivamente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mientras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evaluar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siga siendo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verdadera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Cuando la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cambia a falsa, el bucle detiene su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ejecución.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403C2A-B602-6A49-864E-99060E199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23" t="9263" r="16969" b="10413"/>
          <a:stretch/>
        </p:blipFill>
        <p:spPr>
          <a:xfrm>
            <a:off x="4086323" y="3290734"/>
            <a:ext cx="4900922" cy="22963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F0D2DF-D717-BE47-955F-327393313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  <a14:imgEffect>
                      <a14:sharpenSoften amount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158" y="3290734"/>
            <a:ext cx="3395526" cy="321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chemeClr val="bg1">
                <a:lumMod val="50000"/>
              </a:schemeClr>
            </a:solidFill>
          </a:ln>
          <a:effectLst>
            <a:softEdge rad="254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5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15550" y="1972624"/>
            <a:ext cx="87864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define una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los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paréntesis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ejecutará el bloque de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siempre y cuando la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evaluada sea verdadera. Si la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es verdadera, el bucle detiene su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ejecución. 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debe tener en cuenta que alguna vez la condición sea falsa, para que no </a:t>
            </a:r>
            <a:r>
              <a:rPr lang="es-CL" sz="2800" noProof="0" dirty="0" smtClean="0">
                <a:solidFill>
                  <a:prstClr val="black"/>
                </a:solidFill>
                <a:latin typeface="Calibri" panose="020F0502020204030204"/>
              </a:rPr>
              <a:t>crear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ciclo 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infinito</a:t>
            </a:r>
            <a:r>
              <a:rPr lang="es-CL" sz="2800" dirty="0" smtClean="0">
                <a:solidFill>
                  <a:prstClr val="black"/>
                </a:solidFill>
              </a:rPr>
              <a:t>, a menos que sea necesario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77596D-FAE4-2B4F-BDDC-FBE2FFEE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85" y="2482480"/>
            <a:ext cx="3647598" cy="565519"/>
          </a:xfrm>
          <a:prstGeom prst="rect">
            <a:avLst/>
          </a:prstGeom>
          <a:ln>
            <a:solidFill>
              <a:srgbClr val="229E54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3318" y="68385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ES_trad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9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 a la derecha con bandas 7">
            <a:extLst>
              <a:ext uri="{FF2B5EF4-FFF2-40B4-BE49-F238E27FC236}">
                <a16:creationId xmlns:a16="http://schemas.microsoft.com/office/drawing/2014/main" id="{41E8EE22-4977-F949-816E-0CA85A587739}"/>
              </a:ext>
            </a:extLst>
          </p:cNvPr>
          <p:cNvSpPr/>
          <p:nvPr/>
        </p:nvSpPr>
        <p:spPr>
          <a:xfrm>
            <a:off x="430816" y="5234423"/>
            <a:ext cx="606053" cy="137001"/>
          </a:xfrm>
          <a:prstGeom prst="stripedRightArrow">
            <a:avLst/>
          </a:prstGeom>
          <a:solidFill>
            <a:srgbClr val="229E54"/>
          </a:solidFill>
          <a:ln>
            <a:solidFill>
              <a:srgbClr val="229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solidFill>
                  <a:srgbClr val="229E54"/>
                </a:solidFill>
              </a:ln>
              <a:solidFill>
                <a:srgbClr val="229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echa a la derecha con bandas 8">
            <a:extLst>
              <a:ext uri="{FF2B5EF4-FFF2-40B4-BE49-F238E27FC236}">
                <a16:creationId xmlns:a16="http://schemas.microsoft.com/office/drawing/2014/main" id="{38180ADA-A62D-C741-852B-955EB2D690A4}"/>
              </a:ext>
            </a:extLst>
          </p:cNvPr>
          <p:cNvSpPr/>
          <p:nvPr/>
        </p:nvSpPr>
        <p:spPr>
          <a:xfrm>
            <a:off x="430816" y="5815871"/>
            <a:ext cx="606053" cy="137001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1D6CB3-F52C-3B49-8F5A-6493AA792C5A}"/>
              </a:ext>
            </a:extLst>
          </p:cNvPr>
          <p:cNvSpPr txBox="1"/>
          <p:nvPr/>
        </p:nvSpPr>
        <p:spPr>
          <a:xfrm>
            <a:off x="1036869" y="5121114"/>
            <a:ext cx="80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Inicialización: contador=0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de término: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mientras contador sea menor a 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Incremento: se le suma 1 a 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contador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cada 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iteración para evitar un ciclo infinito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echa a la derecha con bandas 17">
            <a:extLst>
              <a:ext uri="{FF2B5EF4-FFF2-40B4-BE49-F238E27FC236}">
                <a16:creationId xmlns:a16="http://schemas.microsoft.com/office/drawing/2014/main" id="{8F45F8F6-2345-B242-B059-EB472D794147}"/>
              </a:ext>
            </a:extLst>
          </p:cNvPr>
          <p:cNvSpPr/>
          <p:nvPr/>
        </p:nvSpPr>
        <p:spPr>
          <a:xfrm>
            <a:off x="430816" y="6353161"/>
            <a:ext cx="606053" cy="137001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72EA7D-A434-AC44-98AE-FBE3BD4F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237" y="1784327"/>
            <a:ext cx="6004129" cy="2609487"/>
          </a:xfrm>
          <a:prstGeom prst="rect">
            <a:avLst/>
          </a:prstGeom>
        </p:spPr>
      </p:pic>
      <p:sp>
        <p:nvSpPr>
          <p:cNvPr id="2" name="Flecha a la derecha con bandas 1">
            <a:extLst>
              <a:ext uri="{FF2B5EF4-FFF2-40B4-BE49-F238E27FC236}">
                <a16:creationId xmlns:a16="http://schemas.microsoft.com/office/drawing/2014/main" id="{9D8865A4-9C9D-5C4D-B6E2-E06C11589A83}"/>
              </a:ext>
            </a:extLst>
          </p:cNvPr>
          <p:cNvSpPr/>
          <p:nvPr/>
        </p:nvSpPr>
        <p:spPr>
          <a:xfrm>
            <a:off x="539931" y="2111720"/>
            <a:ext cx="1302577" cy="274002"/>
          </a:xfrm>
          <a:prstGeom prst="stripedRightArrow">
            <a:avLst/>
          </a:prstGeom>
          <a:solidFill>
            <a:srgbClr val="229E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solidFill>
                  <a:srgbClr val="229E54"/>
                </a:solidFill>
              </a:ln>
              <a:solidFill>
                <a:srgbClr val="229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 a la derecha con bandas 6">
            <a:extLst>
              <a:ext uri="{FF2B5EF4-FFF2-40B4-BE49-F238E27FC236}">
                <a16:creationId xmlns:a16="http://schemas.microsoft.com/office/drawing/2014/main" id="{A3A6DC79-C260-EA43-828A-77BC1AA8A5FF}"/>
              </a:ext>
            </a:extLst>
          </p:cNvPr>
          <p:cNvSpPr/>
          <p:nvPr/>
        </p:nvSpPr>
        <p:spPr>
          <a:xfrm rot="10800000">
            <a:off x="5526055" y="2511628"/>
            <a:ext cx="1614973" cy="274003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echa a la derecha con bandas 15">
            <a:extLst>
              <a:ext uri="{FF2B5EF4-FFF2-40B4-BE49-F238E27FC236}">
                <a16:creationId xmlns:a16="http://schemas.microsoft.com/office/drawing/2014/main" id="{1BD12F46-5326-7141-9125-FCD34556964A}"/>
              </a:ext>
            </a:extLst>
          </p:cNvPr>
          <p:cNvSpPr/>
          <p:nvPr/>
        </p:nvSpPr>
        <p:spPr>
          <a:xfrm rot="10800000">
            <a:off x="6415326" y="3354301"/>
            <a:ext cx="1212106" cy="274002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3318" y="68385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ES_trad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6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419" y="691896"/>
            <a:ext cx="9161302" cy="22864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787" y="2995751"/>
            <a:ext cx="3486890" cy="3846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5751"/>
            <a:ext cx="217714" cy="217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1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150863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bucle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muy similar a 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La diferencia radica en que el </a:t>
            </a: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bloque de 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 </a:t>
            </a: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ejecuta antes de la 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condición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 bucle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CEE4B6-E0FE-3C4B-8FE5-B5141EF1B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" y="3396203"/>
            <a:ext cx="5270123" cy="27259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4C8D99-91AB-D244-8A70-29D8635AC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480" y="2452664"/>
            <a:ext cx="3645751" cy="428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bg1">
                <a:lumMod val="50000"/>
              </a:schemeClr>
            </a:solidFill>
          </a:ln>
          <a:effectLst>
            <a:softEdge rad="254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3318" y="68385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do-</a:t>
            </a:r>
            <a:r>
              <a:rPr kumimoji="0" lang="es-CL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ES_trad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4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0" y="-52254"/>
            <a:ext cx="2097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r>
              <a:rPr kumimoji="0" lang="es-CL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s-CL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b="3525"/>
          <a:stretch/>
        </p:blipFill>
        <p:spPr>
          <a:xfrm>
            <a:off x="182880" y="1226457"/>
            <a:ext cx="8879659" cy="5487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15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-8892" y="3093410"/>
            <a:ext cx="91527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ejecutará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bloque de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código una vez a pesar de que la evaluación de la condición es falsa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09" y="688930"/>
            <a:ext cx="9152526" cy="23764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174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Bucles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073" y="4453897"/>
            <a:ext cx="6470470" cy="24041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45040"/>
            <a:ext cx="217714" cy="217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4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3" y="0"/>
            <a:ext cx="1853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5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208</Words>
  <Application>Microsoft Office PowerPoint</Application>
  <PresentationFormat>Presentación en pantalla (4:3)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432</cp:revision>
  <cp:lastPrinted>2018-02-06T19:43:21Z</cp:lastPrinted>
  <dcterms:created xsi:type="dcterms:W3CDTF">2016-02-23T20:13:48Z</dcterms:created>
  <dcterms:modified xsi:type="dcterms:W3CDTF">2020-09-15T00:59:37Z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