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86" r:id="rId3"/>
  </p:sldMasterIdLst>
  <p:notesMasterIdLst>
    <p:notesMasterId r:id="rId13"/>
  </p:notesMasterIdLst>
  <p:handoutMasterIdLst>
    <p:handoutMasterId r:id="rId14"/>
  </p:handoutMasterIdLst>
  <p:sldIdLst>
    <p:sldId id="349" r:id="rId4"/>
    <p:sldId id="341" r:id="rId5"/>
    <p:sldId id="352" r:id="rId6"/>
    <p:sldId id="353" r:id="rId7"/>
    <p:sldId id="354" r:id="rId8"/>
    <p:sldId id="356" r:id="rId9"/>
    <p:sldId id="355" r:id="rId10"/>
    <p:sldId id="351" r:id="rId11"/>
    <p:sldId id="265" r:id="rId12"/>
  </p:sldIdLst>
  <p:sldSz cx="9144000" cy="6858000" type="screen4x3"/>
  <p:notesSz cx="7010400" cy="9296400"/>
  <p:custDataLst>
    <p:tags r:id="rId1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FF00"/>
    <a:srgbClr val="000000"/>
    <a:srgbClr val="229E54"/>
    <a:srgbClr val="003366"/>
    <a:srgbClr val="243190"/>
    <a:srgbClr val="41B1E9"/>
    <a:srgbClr val="49535F"/>
    <a:srgbClr val="E88E16"/>
    <a:srgbClr val="E00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3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3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1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0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2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34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88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9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0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29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16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61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8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07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04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16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36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342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226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448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121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3643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902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539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708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835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0141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04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08/08/2020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7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4.gif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80114" y="2967335"/>
            <a:ext cx="49638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6600" b="1" i="0" u="none" strike="noStrike" kern="1200" cap="none" spc="0" normalizeH="0" baseline="0" noProof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6600" b="1" noProof="1" smtClean="0">
                <a:solidFill>
                  <a:srgbClr val="49535F"/>
                </a:solidFill>
                <a:latin typeface="Calibri"/>
              </a:rPr>
              <a:t>Arreglos</a:t>
            </a:r>
            <a:endParaRPr kumimoji="0" lang="es-CL" sz="6600" b="1" i="0" u="none" strike="noStrike" kern="1200" cap="none" spc="0" normalizeH="0" baseline="0" noProof="1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5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Arreglos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036320" y="763554"/>
            <a:ext cx="80293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L" sz="3200" dirty="0" smtClean="0"/>
              <a:t>Los arreglos se usan para almacenar múltiples valores en una sola variable.</a:t>
            </a:r>
            <a:endParaRPr lang="es-CL" sz="3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504247" y="2458355"/>
            <a:ext cx="641977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s-CL" sz="3200" dirty="0" err="1" smtClean="0"/>
              <a:t>var</a:t>
            </a:r>
            <a:r>
              <a:rPr lang="es-CL" sz="3200" dirty="0" smtClean="0"/>
              <a:t> amigos = </a:t>
            </a:r>
            <a:r>
              <a:rPr lang="es-CL" sz="3200" dirty="0" smtClean="0">
                <a:solidFill>
                  <a:srgbClr val="FF0000"/>
                </a:solidFill>
              </a:rPr>
              <a:t>[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33CC33"/>
                </a:solidFill>
              </a:rPr>
              <a:t>'Pedro'</a:t>
            </a:r>
            <a:r>
              <a:rPr lang="es-CL" sz="3200" dirty="0" smtClean="0"/>
              <a:t> ,</a:t>
            </a:r>
            <a:r>
              <a:rPr lang="es-CL" sz="3200" dirty="0">
                <a:solidFill>
                  <a:srgbClr val="33CC33"/>
                </a:solidFill>
              </a:rPr>
              <a:t>'Juan'</a:t>
            </a:r>
            <a:r>
              <a:rPr lang="es-CL" sz="3200" dirty="0" smtClean="0"/>
              <a:t> ,</a:t>
            </a:r>
            <a:r>
              <a:rPr lang="es-CL" sz="3200" dirty="0">
                <a:solidFill>
                  <a:srgbClr val="33CC33"/>
                </a:solidFill>
              </a:rPr>
              <a:t>'Diego'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FF0000"/>
                </a:solidFill>
              </a:rPr>
              <a:t>]</a:t>
            </a:r>
            <a:endParaRPr lang="es-CL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59992"/>
              </p:ext>
            </p:extLst>
          </p:nvPr>
        </p:nvGraphicFramePr>
        <p:xfrm>
          <a:off x="2663266" y="5156482"/>
          <a:ext cx="504226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54">
                  <a:extLst>
                    <a:ext uri="{9D8B030D-6E8A-4147-A177-3AD203B41FA5}">
                      <a16:colId xmlns:a16="http://schemas.microsoft.com/office/drawing/2014/main" val="505095560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1525654878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3434546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smtClean="0"/>
                        <a:t>'Pedro'</a:t>
                      </a:r>
                      <a:endParaRPr lang="es-C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'Juan'</a:t>
                      </a:r>
                      <a:endParaRPr lang="es-CL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smtClean="0"/>
                        <a:t>'Diego'</a:t>
                      </a:r>
                      <a:endParaRPr lang="es-CL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9878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332615" y="47871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0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4994365" y="47871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14" name="Rectángulo 13"/>
          <p:cNvSpPr/>
          <p:nvPr/>
        </p:nvSpPr>
        <p:spPr>
          <a:xfrm>
            <a:off x="6753496" y="47871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1829056" y="4007737"/>
            <a:ext cx="88645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sz="1600" dirty="0" smtClean="0"/>
              <a:t>Índice o posición</a:t>
            </a:r>
            <a:endParaRPr lang="es-CL" sz="1600" dirty="0"/>
          </a:p>
        </p:txBody>
      </p:sp>
      <p:sp>
        <p:nvSpPr>
          <p:cNvPr id="15" name="Rectángulo 14"/>
          <p:cNvSpPr/>
          <p:nvPr/>
        </p:nvSpPr>
        <p:spPr>
          <a:xfrm>
            <a:off x="1618237" y="5147329"/>
            <a:ext cx="10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 smtClean="0"/>
              <a:t>amigos</a:t>
            </a:r>
            <a:endParaRPr lang="es-CL" sz="2400" dirty="0"/>
          </a:p>
        </p:txBody>
      </p:sp>
      <p:sp>
        <p:nvSpPr>
          <p:cNvPr id="11" name="Flecha doblada 10"/>
          <p:cNvSpPr/>
          <p:nvPr/>
        </p:nvSpPr>
        <p:spPr>
          <a:xfrm rot="5400000">
            <a:off x="2855683" y="4167955"/>
            <a:ext cx="568777" cy="849114"/>
          </a:xfrm>
          <a:prstGeom prst="bentArrow">
            <a:avLst>
              <a:gd name="adj1" fmla="val 9689"/>
              <a:gd name="adj2" fmla="val 15813"/>
              <a:gd name="adj3" fmla="val 31124"/>
              <a:gd name="adj4" fmla="val 51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613340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L" sz="3200" dirty="0" smtClean="0"/>
              <a:t>Un arreglo es una especie de lista de elementos</a:t>
            </a:r>
            <a:endParaRPr lang="es-CL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6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Arreglos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036320" y="763554"/>
            <a:ext cx="80293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L" sz="3200" dirty="0" smtClean="0"/>
              <a:t>En JavaScript los arreglos pueden almacenar valores de distintos tipos de dato.</a:t>
            </a:r>
            <a:endParaRPr lang="es-CL" sz="3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236618" y="2686658"/>
            <a:ext cx="654884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s-CL" sz="3200" dirty="0" err="1" smtClean="0"/>
              <a:t>var</a:t>
            </a:r>
            <a:r>
              <a:rPr lang="es-CL" sz="3200" dirty="0" smtClean="0"/>
              <a:t> registro = </a:t>
            </a:r>
            <a:r>
              <a:rPr lang="es-CL" sz="3200" dirty="0" smtClean="0">
                <a:solidFill>
                  <a:srgbClr val="FF0000"/>
                </a:solidFill>
              </a:rPr>
              <a:t>[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33CC33"/>
                </a:solidFill>
              </a:rPr>
              <a:t>'Pedro'</a:t>
            </a:r>
            <a:r>
              <a:rPr lang="es-CL" sz="3200" dirty="0" smtClean="0"/>
              <a:t> ,</a:t>
            </a:r>
            <a:r>
              <a:rPr lang="es-CL" sz="3200" dirty="0" smtClean="0">
                <a:solidFill>
                  <a:srgbClr val="33CC33"/>
                </a:solidFill>
              </a:rPr>
              <a:t> </a:t>
            </a:r>
            <a:r>
              <a:rPr lang="es-CL" sz="3200" dirty="0" smtClean="0">
                <a:solidFill>
                  <a:srgbClr val="FF0000"/>
                </a:solidFill>
              </a:rPr>
              <a:t>15</a:t>
            </a:r>
            <a:r>
              <a:rPr lang="es-CL" sz="3200" dirty="0" smtClean="0"/>
              <a:t> ,</a:t>
            </a:r>
            <a:r>
              <a:rPr lang="es-CL" sz="3200" dirty="0" smtClean="0">
                <a:solidFill>
                  <a:srgbClr val="33CC33"/>
                </a:solidFill>
              </a:rPr>
              <a:t> </a:t>
            </a:r>
            <a:r>
              <a:rPr lang="es-CL" sz="3200" dirty="0" err="1" smtClean="0">
                <a:solidFill>
                  <a:schemeClr val="accent1"/>
                </a:solidFill>
              </a:rPr>
              <a:t>null</a:t>
            </a:r>
            <a:r>
              <a:rPr lang="es-CL" sz="3200" dirty="0" smtClean="0"/>
              <a:t>,</a:t>
            </a:r>
            <a:r>
              <a:rPr lang="es-CL" sz="3200" dirty="0" smtClean="0">
                <a:solidFill>
                  <a:srgbClr val="33CC33"/>
                </a:solidFill>
              </a:rPr>
              <a:t> </a:t>
            </a:r>
            <a:r>
              <a:rPr lang="es-CL" sz="3200" dirty="0" smtClean="0">
                <a:solidFill>
                  <a:schemeClr val="tx2"/>
                </a:solidFill>
              </a:rPr>
              <a:t>true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FF0000"/>
                </a:solidFill>
              </a:rPr>
              <a:t>]</a:t>
            </a:r>
            <a:endParaRPr lang="es-CL" sz="32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692621"/>
              </p:ext>
            </p:extLst>
          </p:nvPr>
        </p:nvGraphicFramePr>
        <p:xfrm>
          <a:off x="2738232" y="5566450"/>
          <a:ext cx="44378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472">
                  <a:extLst>
                    <a:ext uri="{9D8B030D-6E8A-4147-A177-3AD203B41FA5}">
                      <a16:colId xmlns:a16="http://schemas.microsoft.com/office/drawing/2014/main" val="505095560"/>
                    </a:ext>
                  </a:extLst>
                </a:gridCol>
                <a:gridCol w="1109472">
                  <a:extLst>
                    <a:ext uri="{9D8B030D-6E8A-4147-A177-3AD203B41FA5}">
                      <a16:colId xmlns:a16="http://schemas.microsoft.com/office/drawing/2014/main" val="1525654878"/>
                    </a:ext>
                  </a:extLst>
                </a:gridCol>
                <a:gridCol w="1109472">
                  <a:extLst>
                    <a:ext uri="{9D8B030D-6E8A-4147-A177-3AD203B41FA5}">
                      <a16:colId xmlns:a16="http://schemas.microsoft.com/office/drawing/2014/main" val="1363435361"/>
                    </a:ext>
                  </a:extLst>
                </a:gridCol>
                <a:gridCol w="1109472">
                  <a:extLst>
                    <a:ext uri="{9D8B030D-6E8A-4147-A177-3AD203B41FA5}">
                      <a16:colId xmlns:a16="http://schemas.microsoft.com/office/drawing/2014/main" val="977820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smtClean="0"/>
                        <a:t>'Pedro'</a:t>
                      </a:r>
                      <a:endParaRPr lang="es-C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s-CL" sz="2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err="1" smtClean="0"/>
                        <a:t>null</a:t>
                      </a:r>
                      <a:endParaRPr lang="es-CL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b="0" dirty="0" smtClean="0"/>
                        <a:t>true</a:t>
                      </a:r>
                      <a:endParaRPr lang="es-CL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9878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155032" y="51971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0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4276913" y="51966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14" name="Rectángulo 13"/>
          <p:cNvSpPr/>
          <p:nvPr/>
        </p:nvSpPr>
        <p:spPr>
          <a:xfrm>
            <a:off x="5423588" y="51966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10" name="Rectángulo 9"/>
          <p:cNvSpPr/>
          <p:nvPr/>
        </p:nvSpPr>
        <p:spPr>
          <a:xfrm>
            <a:off x="1651473" y="4417705"/>
            <a:ext cx="88645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L" sz="1600" dirty="0" smtClean="0"/>
              <a:t>Índice o posición</a:t>
            </a:r>
            <a:endParaRPr lang="es-CL" sz="1600" dirty="0"/>
          </a:p>
        </p:txBody>
      </p:sp>
      <p:sp>
        <p:nvSpPr>
          <p:cNvPr id="15" name="Rectángulo 14"/>
          <p:cNvSpPr/>
          <p:nvPr/>
        </p:nvSpPr>
        <p:spPr>
          <a:xfrm>
            <a:off x="1650040" y="5557297"/>
            <a:ext cx="114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 smtClean="0"/>
              <a:t>registro</a:t>
            </a:r>
            <a:endParaRPr lang="es-CL" sz="2400" dirty="0"/>
          </a:p>
        </p:txBody>
      </p:sp>
      <p:sp>
        <p:nvSpPr>
          <p:cNvPr id="11" name="Flecha doblada 10"/>
          <p:cNvSpPr/>
          <p:nvPr/>
        </p:nvSpPr>
        <p:spPr>
          <a:xfrm rot="5400000">
            <a:off x="2678100" y="4577923"/>
            <a:ext cx="568777" cy="849114"/>
          </a:xfrm>
          <a:prstGeom prst="bentArrow">
            <a:avLst>
              <a:gd name="adj1" fmla="val 9689"/>
              <a:gd name="adj2" fmla="val 15813"/>
              <a:gd name="adj3" fmla="val 31124"/>
              <a:gd name="adj4" fmla="val 51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509300" y="51966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smtClean="0"/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Arreglos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036320" y="763554"/>
            <a:ext cx="8029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L" sz="2400" dirty="0" smtClean="0"/>
              <a:t>Para acceder a un elemento usamos el índice entre corchetes</a:t>
            </a:r>
            <a:endParaRPr lang="es-CL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6955" y="3498972"/>
            <a:ext cx="559961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b="1" dirty="0" err="1" smtClean="0">
                <a:solidFill>
                  <a:srgbClr val="49535F"/>
                </a:solidFill>
              </a:rPr>
              <a:t>var</a:t>
            </a:r>
            <a:r>
              <a:rPr lang="es-CL" sz="2800" b="1" dirty="0" smtClean="0">
                <a:solidFill>
                  <a:srgbClr val="49535F"/>
                </a:solidFill>
              </a:rPr>
              <a:t> amigos = [</a:t>
            </a:r>
            <a:r>
              <a:rPr lang="es-CL" sz="2800" b="1" dirty="0" smtClean="0">
                <a:solidFill>
                  <a:srgbClr val="00B050"/>
                </a:solidFill>
              </a:rPr>
              <a:t>'Pedro'</a:t>
            </a:r>
            <a:r>
              <a:rPr lang="es-CL" sz="2800" b="1" dirty="0" smtClean="0">
                <a:solidFill>
                  <a:srgbClr val="49535F"/>
                </a:solidFill>
              </a:rPr>
              <a:t>, </a:t>
            </a:r>
            <a:r>
              <a:rPr lang="es-CL" sz="2800" b="1" dirty="0" smtClean="0">
                <a:solidFill>
                  <a:srgbClr val="00B050"/>
                </a:solidFill>
              </a:rPr>
              <a:t>'Juan'</a:t>
            </a:r>
            <a:r>
              <a:rPr lang="es-CL" sz="2800" b="1" dirty="0" smtClean="0">
                <a:solidFill>
                  <a:srgbClr val="49535F"/>
                </a:solidFill>
              </a:rPr>
              <a:t>,</a:t>
            </a:r>
            <a:r>
              <a:rPr lang="es-CL" sz="2800" b="1" dirty="0">
                <a:solidFill>
                  <a:srgbClr val="00B050"/>
                </a:solidFill>
              </a:rPr>
              <a:t> </a:t>
            </a:r>
            <a:r>
              <a:rPr lang="es-CL" sz="2800" b="1" dirty="0" smtClean="0">
                <a:solidFill>
                  <a:srgbClr val="00B050"/>
                </a:solidFill>
              </a:rPr>
              <a:t>'Diego'</a:t>
            </a:r>
            <a:r>
              <a:rPr lang="es-CL" sz="2800" b="1" dirty="0" smtClean="0">
                <a:solidFill>
                  <a:srgbClr val="49535F"/>
                </a:solidFill>
              </a:rPr>
              <a:t>]</a:t>
            </a:r>
          </a:p>
          <a:p>
            <a:r>
              <a:rPr lang="es-CL" sz="2800" dirty="0">
                <a:solidFill>
                  <a:srgbClr val="49535F"/>
                </a:solidFill>
              </a:rPr>
              <a:t>c</a:t>
            </a:r>
            <a:r>
              <a:rPr lang="es-CL" sz="2800" dirty="0" smtClean="0">
                <a:solidFill>
                  <a:srgbClr val="49535F"/>
                </a:solidFill>
              </a:rPr>
              <a:t>onsole.log(</a:t>
            </a:r>
            <a:r>
              <a:rPr lang="es-CL" sz="2800" dirty="0">
                <a:solidFill>
                  <a:srgbClr val="00B050"/>
                </a:solidFill>
              </a:rPr>
              <a:t>'Mis amigos son: '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b="1" dirty="0" err="1" smtClean="0">
                <a:solidFill>
                  <a:srgbClr val="FF0000"/>
                </a:solidFill>
              </a:rPr>
              <a:t>for</a:t>
            </a:r>
            <a:r>
              <a:rPr lang="es-CL" sz="2800" dirty="0" smtClean="0">
                <a:solidFill>
                  <a:srgbClr val="49535F"/>
                </a:solidFill>
              </a:rPr>
              <a:t>(</a:t>
            </a:r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i=0</a:t>
            </a:r>
            <a:r>
              <a:rPr lang="es-CL" sz="2800" dirty="0">
                <a:solidFill>
                  <a:srgbClr val="49535F"/>
                </a:solidFill>
              </a:rPr>
              <a:t>; </a:t>
            </a:r>
            <a:r>
              <a:rPr lang="es-CL" sz="2800" dirty="0" smtClean="0">
                <a:solidFill>
                  <a:srgbClr val="49535F"/>
                </a:solidFill>
              </a:rPr>
              <a:t>i &lt; </a:t>
            </a:r>
            <a:r>
              <a:rPr lang="es-CL" sz="2800" dirty="0" err="1" smtClean="0">
                <a:solidFill>
                  <a:srgbClr val="49535F"/>
                </a:solidFill>
              </a:rPr>
              <a:t>amigos.length</a:t>
            </a:r>
            <a:r>
              <a:rPr lang="es-CL" sz="2800" dirty="0">
                <a:solidFill>
                  <a:srgbClr val="49535F"/>
                </a:solidFill>
              </a:rPr>
              <a:t>; i++){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console.log( i + </a:t>
            </a:r>
            <a:r>
              <a:rPr lang="es-CL" sz="2800" dirty="0" smtClean="0">
                <a:solidFill>
                  <a:srgbClr val="00B050"/>
                </a:solidFill>
              </a:rPr>
              <a:t>') '</a:t>
            </a:r>
            <a:r>
              <a:rPr lang="es-CL" sz="2800" dirty="0" smtClean="0">
                <a:solidFill>
                  <a:srgbClr val="49535F"/>
                </a:solidFill>
              </a:rPr>
              <a:t> + amigos[i])</a:t>
            </a:r>
            <a:endParaRPr lang="es-CL" sz="2800" dirty="0">
              <a:solidFill>
                <a:srgbClr val="49535F"/>
              </a:solidFill>
            </a:endParaRPr>
          </a:p>
          <a:p>
            <a:r>
              <a:rPr lang="es-CL" sz="2800" dirty="0" smtClean="0">
                <a:solidFill>
                  <a:srgbClr val="49535F"/>
                </a:solidFill>
              </a:rPr>
              <a:t>}</a:t>
            </a:r>
            <a:r>
              <a:rPr lang="it-IT" sz="2800" dirty="0" smtClean="0">
                <a:solidFill>
                  <a:srgbClr val="49535F"/>
                </a:solidFill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86" y="5493465"/>
            <a:ext cx="252276" cy="2522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101" y="3498972"/>
            <a:ext cx="2854251" cy="3229382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146955" y="1267155"/>
            <a:ext cx="559961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b="1" dirty="0" err="1" smtClean="0">
                <a:solidFill>
                  <a:srgbClr val="49535F"/>
                </a:solidFill>
              </a:rPr>
              <a:t>var</a:t>
            </a:r>
            <a:r>
              <a:rPr lang="es-CL" sz="2800" b="1" dirty="0" smtClean="0">
                <a:solidFill>
                  <a:srgbClr val="49535F"/>
                </a:solidFill>
              </a:rPr>
              <a:t> amigos = [</a:t>
            </a:r>
            <a:r>
              <a:rPr lang="es-CL" sz="2800" b="1" dirty="0" smtClean="0">
                <a:solidFill>
                  <a:srgbClr val="00B050"/>
                </a:solidFill>
              </a:rPr>
              <a:t>'Pedro'</a:t>
            </a:r>
            <a:r>
              <a:rPr lang="es-CL" sz="2800" b="1" dirty="0" smtClean="0">
                <a:solidFill>
                  <a:srgbClr val="49535F"/>
                </a:solidFill>
              </a:rPr>
              <a:t>, </a:t>
            </a:r>
            <a:r>
              <a:rPr lang="es-CL" sz="2800" b="1" dirty="0" smtClean="0">
                <a:solidFill>
                  <a:srgbClr val="00B050"/>
                </a:solidFill>
              </a:rPr>
              <a:t>'Juan'</a:t>
            </a:r>
            <a:r>
              <a:rPr lang="es-CL" sz="2800" b="1" dirty="0" smtClean="0">
                <a:solidFill>
                  <a:srgbClr val="49535F"/>
                </a:solidFill>
              </a:rPr>
              <a:t>,</a:t>
            </a:r>
            <a:r>
              <a:rPr lang="es-CL" sz="2800" b="1" dirty="0">
                <a:solidFill>
                  <a:srgbClr val="00B050"/>
                </a:solidFill>
              </a:rPr>
              <a:t> </a:t>
            </a:r>
            <a:r>
              <a:rPr lang="es-CL" sz="2800" b="1" dirty="0" smtClean="0">
                <a:solidFill>
                  <a:srgbClr val="00B050"/>
                </a:solidFill>
              </a:rPr>
              <a:t>'Diego'</a:t>
            </a:r>
            <a:r>
              <a:rPr lang="es-CL" sz="2800" b="1" dirty="0" smtClean="0">
                <a:solidFill>
                  <a:srgbClr val="49535F"/>
                </a:solidFill>
              </a:rPr>
              <a:t>]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console.log(amigos[1])</a:t>
            </a:r>
            <a:endParaRPr lang="es-CL" sz="2800" dirty="0">
              <a:solidFill>
                <a:srgbClr val="49535F"/>
              </a:solidFill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101" y="1225219"/>
            <a:ext cx="1692322" cy="134982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86" y="1947648"/>
            <a:ext cx="252276" cy="252276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46955" y="2893264"/>
            <a:ext cx="8029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CL" sz="2400" dirty="0" smtClean="0"/>
              <a:t>Para recorrer el arreglo usamos algún bucle, comúnmente </a:t>
            </a:r>
            <a:r>
              <a:rPr lang="es-CL" sz="2400" b="1" dirty="0" err="1" smtClean="0">
                <a:solidFill>
                  <a:srgbClr val="FF0000"/>
                </a:solidFill>
              </a:rPr>
              <a:t>for</a:t>
            </a:r>
            <a:endParaRPr lang="es-CL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16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Arreglos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1460242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L" sz="2400" dirty="0" smtClean="0"/>
              <a:t>Para acceder directamente al primer elemento</a:t>
            </a:r>
            <a:endParaRPr lang="es-CL" sz="2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766754" y="1977575"/>
            <a:ext cx="559961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b="1" dirty="0" err="1" smtClean="0">
                <a:solidFill>
                  <a:srgbClr val="49535F"/>
                </a:solidFill>
              </a:rPr>
              <a:t>var</a:t>
            </a:r>
            <a:r>
              <a:rPr lang="es-CL" sz="2800" b="1" dirty="0" smtClean="0">
                <a:solidFill>
                  <a:srgbClr val="49535F"/>
                </a:solidFill>
              </a:rPr>
              <a:t> amigos = [</a:t>
            </a:r>
            <a:r>
              <a:rPr lang="es-CL" sz="2800" b="1" dirty="0" smtClean="0">
                <a:solidFill>
                  <a:srgbClr val="00B050"/>
                </a:solidFill>
              </a:rPr>
              <a:t>'Pedro'</a:t>
            </a:r>
            <a:r>
              <a:rPr lang="es-CL" sz="2800" b="1" dirty="0" smtClean="0">
                <a:solidFill>
                  <a:srgbClr val="49535F"/>
                </a:solidFill>
              </a:rPr>
              <a:t>, </a:t>
            </a:r>
            <a:r>
              <a:rPr lang="es-CL" sz="2800" b="1" dirty="0" smtClean="0">
                <a:solidFill>
                  <a:srgbClr val="00B050"/>
                </a:solidFill>
              </a:rPr>
              <a:t>'Juan'</a:t>
            </a:r>
            <a:r>
              <a:rPr lang="es-CL" sz="2800" b="1" dirty="0" smtClean="0">
                <a:solidFill>
                  <a:srgbClr val="49535F"/>
                </a:solidFill>
              </a:rPr>
              <a:t>,</a:t>
            </a:r>
            <a:r>
              <a:rPr lang="es-CL" sz="2800" b="1" dirty="0">
                <a:solidFill>
                  <a:srgbClr val="00B050"/>
                </a:solidFill>
              </a:rPr>
              <a:t> </a:t>
            </a:r>
            <a:r>
              <a:rPr lang="es-CL" sz="2800" b="1" dirty="0" smtClean="0">
                <a:solidFill>
                  <a:srgbClr val="00B050"/>
                </a:solidFill>
              </a:rPr>
              <a:t>'Diego'</a:t>
            </a:r>
            <a:r>
              <a:rPr lang="es-CL" sz="2800" b="1" dirty="0" smtClean="0">
                <a:solidFill>
                  <a:srgbClr val="49535F"/>
                </a:solidFill>
              </a:rPr>
              <a:t>]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console.log(amigos</a:t>
            </a:r>
            <a:r>
              <a:rPr lang="es-CL" sz="2800" dirty="0" smtClean="0">
                <a:solidFill>
                  <a:srgbClr val="FF0000"/>
                </a:solidFill>
              </a:rPr>
              <a:t>[0]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CL" sz="2800" dirty="0">
              <a:solidFill>
                <a:srgbClr val="49535F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766756" y="4488763"/>
            <a:ext cx="559961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b="1" dirty="0" err="1" smtClean="0">
                <a:solidFill>
                  <a:srgbClr val="49535F"/>
                </a:solidFill>
              </a:rPr>
              <a:t>var</a:t>
            </a:r>
            <a:r>
              <a:rPr lang="es-CL" sz="2800" b="1" dirty="0" smtClean="0">
                <a:solidFill>
                  <a:srgbClr val="49535F"/>
                </a:solidFill>
              </a:rPr>
              <a:t> amigos = [</a:t>
            </a:r>
            <a:r>
              <a:rPr lang="es-CL" sz="2800" b="1" dirty="0" smtClean="0">
                <a:solidFill>
                  <a:srgbClr val="00B050"/>
                </a:solidFill>
              </a:rPr>
              <a:t>'Pedro'</a:t>
            </a:r>
            <a:r>
              <a:rPr lang="es-CL" sz="2800" b="1" dirty="0" smtClean="0">
                <a:solidFill>
                  <a:srgbClr val="49535F"/>
                </a:solidFill>
              </a:rPr>
              <a:t>, </a:t>
            </a:r>
            <a:r>
              <a:rPr lang="es-CL" sz="2800" b="1" dirty="0" smtClean="0">
                <a:solidFill>
                  <a:srgbClr val="00B050"/>
                </a:solidFill>
              </a:rPr>
              <a:t>'Juan'</a:t>
            </a:r>
            <a:r>
              <a:rPr lang="es-CL" sz="2800" b="1" dirty="0" smtClean="0">
                <a:solidFill>
                  <a:srgbClr val="49535F"/>
                </a:solidFill>
              </a:rPr>
              <a:t>,</a:t>
            </a:r>
            <a:r>
              <a:rPr lang="es-CL" sz="2800" b="1" dirty="0">
                <a:solidFill>
                  <a:srgbClr val="00B050"/>
                </a:solidFill>
              </a:rPr>
              <a:t> </a:t>
            </a:r>
            <a:r>
              <a:rPr lang="es-CL" sz="2800" b="1" dirty="0" smtClean="0">
                <a:solidFill>
                  <a:srgbClr val="00B050"/>
                </a:solidFill>
              </a:rPr>
              <a:t>'Diego'</a:t>
            </a:r>
            <a:r>
              <a:rPr lang="es-CL" sz="2800" b="1" dirty="0" smtClean="0">
                <a:solidFill>
                  <a:srgbClr val="49535F"/>
                </a:solidFill>
              </a:rPr>
              <a:t>]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console.log(amigos</a:t>
            </a:r>
            <a:r>
              <a:rPr lang="es-CL" sz="2800" dirty="0" smtClean="0">
                <a:solidFill>
                  <a:srgbClr val="FF0000"/>
                </a:solidFill>
              </a:rPr>
              <a:t>[amigos.length-1]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  <a:endParaRPr lang="es-CL" sz="2800" dirty="0">
              <a:solidFill>
                <a:srgbClr val="49535F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1" y="3968948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L" sz="2400" dirty="0" smtClean="0"/>
              <a:t>Para acceder directamente al último elemento</a:t>
            </a:r>
            <a:endParaRPr lang="es-CL" sz="2400" dirty="0"/>
          </a:p>
        </p:txBody>
      </p:sp>
      <p:grpSp>
        <p:nvGrpSpPr>
          <p:cNvPr id="27" name="Google Shape;199;p30"/>
          <p:cNvGrpSpPr/>
          <p:nvPr/>
        </p:nvGrpSpPr>
        <p:grpSpPr>
          <a:xfrm>
            <a:off x="3979817" y="5931294"/>
            <a:ext cx="5046310" cy="842160"/>
            <a:chOff x="3907190" y="5514835"/>
            <a:chExt cx="5046310" cy="842160"/>
          </a:xfrm>
        </p:grpSpPr>
        <p:sp>
          <p:nvSpPr>
            <p:cNvPr id="28" name="Google Shape;200;p30"/>
            <p:cNvSpPr/>
            <p:nvPr/>
          </p:nvSpPr>
          <p:spPr>
            <a:xfrm>
              <a:off x="4572000" y="5514835"/>
              <a:ext cx="4381500" cy="842160"/>
            </a:xfrm>
            <a:prstGeom prst="rect">
              <a:avLst/>
            </a:prstGeom>
            <a:solidFill>
              <a:srgbClr val="32A3CE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just"/>
              <a:r>
                <a:rPr lang="es-CL" sz="1600" dirty="0" smtClean="0">
                  <a:solidFill>
                    <a:schemeClr val="lt1"/>
                  </a:solidFill>
                  <a:ea typeface="Calibri"/>
                  <a:cs typeface="Calibri"/>
                  <a:sym typeface="Calibri"/>
                </a:rPr>
                <a:t>Todos </a:t>
              </a:r>
              <a:r>
                <a:rPr lang="es-CL" sz="1600" dirty="0">
                  <a:solidFill>
                    <a:schemeClr val="lt1"/>
                  </a:solidFill>
                  <a:ea typeface="Calibri"/>
                  <a:cs typeface="Calibri"/>
                  <a:sym typeface="Calibri"/>
                </a:rPr>
                <a:t>los arreglos </a:t>
              </a:r>
              <a:r>
                <a:rPr lang="es-CL" sz="1600" dirty="0" smtClean="0">
                  <a:solidFill>
                    <a:schemeClr val="lt1"/>
                  </a:solidFill>
                  <a:ea typeface="Calibri"/>
                  <a:cs typeface="Calibri"/>
                  <a:sym typeface="Calibri"/>
                </a:rPr>
                <a:t>almacenan su </a:t>
              </a:r>
              <a:r>
                <a:rPr lang="es-CL" sz="16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tamaño en la propiedad </a:t>
              </a:r>
              <a:r>
                <a:rPr lang="es-CL" sz="1600" i="1" dirty="0" err="1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length</a:t>
              </a:r>
              <a:endParaRPr sz="15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" name="Google Shape;201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07190" y="5603510"/>
              <a:ext cx="664810" cy="6648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0673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Arreglos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707886"/>
            <a:ext cx="9143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L" sz="2800" dirty="0" smtClean="0"/>
              <a:t>			Existe una versión especial de </a:t>
            </a:r>
            <a:r>
              <a:rPr lang="es-CL" sz="2800" i="1" dirty="0" err="1" smtClean="0"/>
              <a:t>for</a:t>
            </a:r>
            <a:r>
              <a:rPr lang="es-CL" sz="2800" dirty="0" smtClean="0"/>
              <a:t> dedicado a los objetos iterables. Es un </a:t>
            </a:r>
            <a:r>
              <a:rPr lang="es-CL" sz="2800" i="1" dirty="0" err="1" smtClean="0"/>
              <a:t>for</a:t>
            </a:r>
            <a:r>
              <a:rPr lang="es-CL" sz="2800" dirty="0" smtClean="0"/>
              <a:t> simplificado para recorrer arreglos y se llama </a:t>
            </a:r>
            <a:r>
              <a:rPr lang="es-CL" sz="2800" b="1" i="1" dirty="0" err="1" smtClean="0">
                <a:solidFill>
                  <a:srgbClr val="FF0000"/>
                </a:solidFill>
              </a:rPr>
              <a:t>for</a:t>
            </a:r>
            <a:r>
              <a:rPr lang="es-CL" sz="2800" b="1" i="1" dirty="0" smtClean="0">
                <a:solidFill>
                  <a:srgbClr val="FF0000"/>
                </a:solidFill>
              </a:rPr>
              <a:t> of</a:t>
            </a:r>
            <a:endParaRPr lang="es-CL" sz="2800" b="1" i="1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772192" y="2092881"/>
            <a:ext cx="559961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b="1" dirty="0" err="1" smtClean="0">
                <a:solidFill>
                  <a:srgbClr val="49535F"/>
                </a:solidFill>
              </a:rPr>
              <a:t>var</a:t>
            </a:r>
            <a:r>
              <a:rPr lang="es-CL" sz="2800" b="1" dirty="0" smtClean="0">
                <a:solidFill>
                  <a:srgbClr val="49535F"/>
                </a:solidFill>
              </a:rPr>
              <a:t> amigos = [</a:t>
            </a:r>
            <a:r>
              <a:rPr lang="es-CL" sz="2800" b="1" dirty="0" smtClean="0">
                <a:solidFill>
                  <a:srgbClr val="00B050"/>
                </a:solidFill>
              </a:rPr>
              <a:t>'Pedro'</a:t>
            </a:r>
            <a:r>
              <a:rPr lang="es-CL" sz="2800" b="1" dirty="0" smtClean="0">
                <a:solidFill>
                  <a:srgbClr val="49535F"/>
                </a:solidFill>
              </a:rPr>
              <a:t>, </a:t>
            </a:r>
            <a:r>
              <a:rPr lang="es-CL" sz="2800" b="1" dirty="0" smtClean="0">
                <a:solidFill>
                  <a:srgbClr val="00B050"/>
                </a:solidFill>
              </a:rPr>
              <a:t>'Juan'</a:t>
            </a:r>
            <a:r>
              <a:rPr lang="es-CL" sz="2800" b="1" dirty="0" smtClean="0">
                <a:solidFill>
                  <a:srgbClr val="49535F"/>
                </a:solidFill>
              </a:rPr>
              <a:t>,</a:t>
            </a:r>
            <a:r>
              <a:rPr lang="es-CL" sz="2800" b="1" dirty="0">
                <a:solidFill>
                  <a:srgbClr val="00B050"/>
                </a:solidFill>
              </a:rPr>
              <a:t> </a:t>
            </a:r>
            <a:r>
              <a:rPr lang="es-CL" sz="2800" b="1" dirty="0" smtClean="0">
                <a:solidFill>
                  <a:srgbClr val="00B050"/>
                </a:solidFill>
              </a:rPr>
              <a:t>'Diego'</a:t>
            </a:r>
            <a:r>
              <a:rPr lang="es-CL" sz="2800" b="1" dirty="0" smtClean="0">
                <a:solidFill>
                  <a:srgbClr val="49535F"/>
                </a:solidFill>
              </a:rPr>
              <a:t>]</a:t>
            </a:r>
          </a:p>
          <a:p>
            <a:r>
              <a:rPr lang="es-CL" sz="2800" b="1" dirty="0" err="1" smtClean="0">
                <a:solidFill>
                  <a:srgbClr val="FF0000"/>
                </a:solidFill>
              </a:rPr>
              <a:t>for</a:t>
            </a:r>
            <a:r>
              <a:rPr lang="es-CL" sz="2800" dirty="0" smtClean="0">
                <a:solidFill>
                  <a:srgbClr val="49535F"/>
                </a:solidFill>
              </a:rPr>
              <a:t>(amigo </a:t>
            </a:r>
            <a:r>
              <a:rPr lang="es-CL" sz="2800" b="1" dirty="0" smtClean="0">
                <a:solidFill>
                  <a:srgbClr val="FF0000"/>
                </a:solidFill>
              </a:rPr>
              <a:t>of</a:t>
            </a:r>
            <a:r>
              <a:rPr lang="es-CL" sz="2800" dirty="0" smtClean="0">
                <a:solidFill>
                  <a:srgbClr val="49535F"/>
                </a:solidFill>
              </a:rPr>
              <a:t> amigos) {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	console.log(amigo)</a:t>
            </a:r>
          </a:p>
          <a:p>
            <a:r>
              <a:rPr lang="es-CL" sz="2800" dirty="0">
                <a:solidFill>
                  <a:srgbClr val="49535F"/>
                </a:solidFill>
              </a:rPr>
              <a:t>}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14" y="3658511"/>
            <a:ext cx="252276" cy="25227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253" y="3988525"/>
            <a:ext cx="2691438" cy="2830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52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67941" y="0"/>
            <a:ext cx="2001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Arreglos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1F108C3-ACDF-3045-9E6B-791A2FE3C5EA}"/>
              </a:ext>
            </a:extLst>
          </p:cNvPr>
          <p:cNvSpPr/>
          <p:nvPr/>
        </p:nvSpPr>
        <p:spPr>
          <a:xfrm>
            <a:off x="0" y="757340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CL" sz="2400" dirty="0" smtClean="0"/>
              <a:t>Para agregar elementos al final de un arreglo usamos la función </a:t>
            </a:r>
            <a:r>
              <a:rPr lang="es-CL" sz="2400" b="1" dirty="0" err="1" smtClean="0">
                <a:solidFill>
                  <a:srgbClr val="FF0000"/>
                </a:solidFill>
              </a:rPr>
              <a:t>push</a:t>
            </a:r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662246" y="1268459"/>
            <a:ext cx="559961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b="1" dirty="0" smtClean="0">
                <a:solidFill>
                  <a:srgbClr val="49535F"/>
                </a:solidFill>
              </a:rPr>
              <a:t>amigos</a:t>
            </a:r>
            <a:r>
              <a:rPr lang="es-CL" sz="2800" dirty="0" smtClean="0">
                <a:solidFill>
                  <a:srgbClr val="49535F"/>
                </a:solidFill>
              </a:rPr>
              <a:t> = [</a:t>
            </a:r>
            <a:r>
              <a:rPr lang="es-CL" sz="2800" dirty="0" smtClean="0">
                <a:solidFill>
                  <a:srgbClr val="00B050"/>
                </a:solidFill>
              </a:rPr>
              <a:t>'Pedro'</a:t>
            </a:r>
            <a:r>
              <a:rPr lang="es-CL" sz="2800" dirty="0" smtClean="0">
                <a:solidFill>
                  <a:srgbClr val="49535F"/>
                </a:solidFill>
              </a:rPr>
              <a:t>, </a:t>
            </a:r>
            <a:r>
              <a:rPr lang="es-CL" sz="2800" dirty="0" smtClean="0">
                <a:solidFill>
                  <a:srgbClr val="00B050"/>
                </a:solidFill>
              </a:rPr>
              <a:t>'Juan'</a:t>
            </a:r>
            <a:r>
              <a:rPr lang="es-CL" sz="2800" dirty="0" smtClean="0">
                <a:solidFill>
                  <a:srgbClr val="49535F"/>
                </a:solidFill>
              </a:rPr>
              <a:t>,</a:t>
            </a:r>
            <a:r>
              <a:rPr lang="es-CL" sz="2800" dirty="0">
                <a:solidFill>
                  <a:srgbClr val="00B050"/>
                </a:solidFill>
              </a:rPr>
              <a:t> </a:t>
            </a:r>
            <a:r>
              <a:rPr lang="es-CL" sz="2800" dirty="0" smtClean="0">
                <a:solidFill>
                  <a:srgbClr val="00B050"/>
                </a:solidFill>
              </a:rPr>
              <a:t>'Diego'</a:t>
            </a:r>
            <a:r>
              <a:rPr lang="es-CL" sz="2800" dirty="0" smtClean="0">
                <a:solidFill>
                  <a:srgbClr val="49535F"/>
                </a:solidFill>
              </a:rPr>
              <a:t>]</a:t>
            </a:r>
          </a:p>
          <a:p>
            <a:r>
              <a:rPr lang="es-CL" sz="2800" dirty="0" err="1" smtClean="0">
                <a:solidFill>
                  <a:srgbClr val="49535F"/>
                </a:solidFill>
              </a:rPr>
              <a:t>var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 err="1" smtClean="0">
                <a:solidFill>
                  <a:srgbClr val="7030A0"/>
                </a:solidFill>
              </a:rPr>
              <a:t>nuevo_amigo</a:t>
            </a:r>
            <a:r>
              <a:rPr lang="es-CL" sz="2800" dirty="0" smtClean="0">
                <a:solidFill>
                  <a:srgbClr val="49535F"/>
                </a:solidFill>
              </a:rPr>
              <a:t> =</a:t>
            </a:r>
            <a:r>
              <a:rPr lang="es-CL" sz="2800" b="1" dirty="0" smtClean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rgbClr val="00B050"/>
                </a:solidFill>
              </a:rPr>
              <a:t>'Pepe'</a:t>
            </a:r>
          </a:p>
          <a:p>
            <a:endParaRPr lang="es-CL" sz="2800" b="1" dirty="0" smtClean="0">
              <a:solidFill>
                <a:srgbClr val="49535F"/>
              </a:solidFill>
            </a:endParaRPr>
          </a:p>
          <a:p>
            <a:r>
              <a:rPr lang="es-CL" sz="2800" b="1" dirty="0" err="1" smtClean="0">
                <a:solidFill>
                  <a:srgbClr val="49535F"/>
                </a:solidFill>
              </a:rPr>
              <a:t>amigos.</a:t>
            </a:r>
            <a:r>
              <a:rPr lang="es-CL" sz="2800" b="1" dirty="0" err="1" smtClean="0">
                <a:solidFill>
                  <a:srgbClr val="FF0000"/>
                </a:solidFill>
              </a:rPr>
              <a:t>push</a:t>
            </a:r>
            <a:r>
              <a:rPr lang="es-CL" sz="2800" b="1" dirty="0" smtClean="0">
                <a:solidFill>
                  <a:srgbClr val="49535F"/>
                </a:solidFill>
              </a:rPr>
              <a:t>(</a:t>
            </a:r>
            <a:r>
              <a:rPr lang="es-CL" sz="2800" dirty="0" err="1" smtClean="0">
                <a:solidFill>
                  <a:srgbClr val="7030A0"/>
                </a:solidFill>
              </a:rPr>
              <a:t>nuevo_amigo</a:t>
            </a:r>
            <a:r>
              <a:rPr lang="es-CL" sz="2800" b="1" dirty="0" smtClean="0">
                <a:solidFill>
                  <a:srgbClr val="49535F"/>
                </a:solidFill>
              </a:rPr>
              <a:t>)</a:t>
            </a:r>
          </a:p>
          <a:p>
            <a:r>
              <a:rPr lang="es-CL" sz="2800" dirty="0" smtClean="0">
                <a:solidFill>
                  <a:srgbClr val="49535F"/>
                </a:solidFill>
              </a:rPr>
              <a:t>console.log(</a:t>
            </a:r>
            <a:r>
              <a:rPr lang="es-CL" sz="2800" b="1" dirty="0" smtClean="0">
                <a:solidFill>
                  <a:srgbClr val="49535F"/>
                </a:solidFill>
              </a:rPr>
              <a:t>amigos</a:t>
            </a:r>
            <a:r>
              <a:rPr lang="es-CL" sz="2800" dirty="0" smtClean="0">
                <a:solidFill>
                  <a:srgbClr val="49535F"/>
                </a:solidFill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834" y="3715703"/>
            <a:ext cx="5252360" cy="31111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29" y="3262952"/>
            <a:ext cx="252276" cy="2522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55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201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Arreglos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0" y="3333094"/>
            <a:ext cx="307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949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29781</TotalTime>
  <Words>266</Words>
  <Application>Microsoft Office PowerPoint</Application>
  <PresentationFormat>Presentación en pantalla (4:3)</PresentationFormat>
  <Paragraphs>70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446</cp:revision>
  <cp:lastPrinted>2018-02-06T19:43:21Z</cp:lastPrinted>
  <dcterms:created xsi:type="dcterms:W3CDTF">2016-02-23T20:13:48Z</dcterms:created>
  <dcterms:modified xsi:type="dcterms:W3CDTF">2020-08-08T20:57:02Z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