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1"/>
  </p:notesMasterIdLst>
  <p:sldIdLst>
    <p:sldId id="256" r:id="rId2"/>
    <p:sldId id="260" r:id="rId3"/>
    <p:sldId id="259" r:id="rId4"/>
    <p:sldId id="272" r:id="rId5"/>
    <p:sldId id="258" r:id="rId6"/>
    <p:sldId id="273" r:id="rId7"/>
    <p:sldId id="276" r:id="rId8"/>
    <p:sldId id="277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847" autoAdjust="0"/>
  </p:normalViewPr>
  <p:slideViewPr>
    <p:cSldViewPr snapToGrid="0">
      <p:cViewPr varScale="1">
        <p:scale>
          <a:sx n="94" d="100"/>
          <a:sy n="94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45E57-EF72-4D18-9305-B98D7D0A11A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04D3-51D3-45BC-8357-415EE8FB3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8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D04D3-51D3-45BC-8357-415EE8FB3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341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010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3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3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9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2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BFF7-06B4-4D9B-95D6-3783C50DC14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1F6C44-8981-43D4-A41D-A144F375C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5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apitalbikeshare.com/system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B3D997-F8CC-471E-9CA7-1187EB897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69" r="1" b="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09CB2-32CD-4400-97C7-2E10782B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199" y="730379"/>
            <a:ext cx="6815731" cy="104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          Forecast:  Bike Rentals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2022D4D-7782-4759-8CAC-0778F969C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57" y="2015733"/>
            <a:ext cx="9799995" cy="456629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C75E42"/>
              </a:buClr>
              <a:buNone/>
            </a:pPr>
            <a:endParaRPr lang="en-US" sz="1400" dirty="0">
              <a:solidFill>
                <a:srgbClr val="FFFFFE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C75E42"/>
              </a:buClr>
              <a:buNone/>
            </a:pPr>
            <a:endParaRPr lang="en-US" sz="1400" dirty="0">
              <a:solidFill>
                <a:srgbClr val="FFFFFE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C75E42"/>
              </a:buClr>
              <a:buNone/>
            </a:pPr>
            <a:endParaRPr lang="en-US" sz="1400" dirty="0">
              <a:solidFill>
                <a:srgbClr val="FFFFFE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C75E42"/>
              </a:buClr>
              <a:buNone/>
            </a:pPr>
            <a:endParaRPr lang="en-US" sz="1400" dirty="0">
              <a:solidFill>
                <a:srgbClr val="FFFFFE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C75E42"/>
              </a:buClr>
              <a:buNone/>
            </a:pPr>
            <a:r>
              <a:rPr lang="en-US" sz="1400" dirty="0">
                <a:solidFill>
                  <a:srgbClr val="FFFFFE"/>
                </a:solidFill>
              </a:rPr>
              <a:t>                               </a:t>
            </a:r>
          </a:p>
          <a:p>
            <a:pPr marL="0" indent="0">
              <a:lnSpc>
                <a:spcPct val="110000"/>
              </a:lnSpc>
              <a:buClr>
                <a:srgbClr val="C75E42"/>
              </a:buClr>
              <a:buNone/>
            </a:pPr>
            <a:r>
              <a:rPr lang="en-US" sz="1400" dirty="0">
                <a:solidFill>
                  <a:srgbClr val="FFFFFE"/>
                </a:solidFill>
              </a:rPr>
              <a:t>                                                                                                     </a:t>
            </a:r>
          </a:p>
          <a:p>
            <a:pPr marL="0" indent="0">
              <a:lnSpc>
                <a:spcPct val="110000"/>
              </a:lnSpc>
              <a:buClr>
                <a:srgbClr val="C75E42"/>
              </a:buClr>
              <a:buNone/>
            </a:pPr>
            <a:r>
              <a:rPr lang="en-US" sz="1400" dirty="0">
                <a:solidFill>
                  <a:srgbClr val="FFFFFE"/>
                </a:solidFill>
              </a:rPr>
              <a:t>  </a:t>
            </a:r>
            <a:r>
              <a:rPr lang="en-US" sz="2600" u="sng" dirty="0">
                <a:solidFill>
                  <a:srgbClr val="FFFFFE"/>
                </a:solidFill>
              </a:rPr>
              <a:t>Project</a:t>
            </a:r>
            <a:r>
              <a:rPr lang="en-US" sz="1900" u="sng" dirty="0">
                <a:solidFill>
                  <a:srgbClr val="FFFFFE"/>
                </a:solidFill>
              </a:rPr>
              <a:t> </a:t>
            </a:r>
            <a:r>
              <a:rPr lang="en-US" sz="1500" u="sng" dirty="0">
                <a:solidFill>
                  <a:srgbClr val="FFFFFE"/>
                </a:solidFill>
              </a:rPr>
              <a:t> </a:t>
            </a:r>
            <a:r>
              <a:rPr lang="en-US" sz="2600" u="sng" dirty="0">
                <a:solidFill>
                  <a:srgbClr val="FFFFFE"/>
                </a:solidFill>
              </a:rPr>
              <a:t>Guide</a:t>
            </a:r>
            <a:r>
              <a:rPr lang="en-US" sz="1500" dirty="0">
                <a:solidFill>
                  <a:srgbClr val="FFFFFE"/>
                </a:solidFill>
              </a:rPr>
              <a:t>                                                                                    </a:t>
            </a:r>
            <a:r>
              <a:rPr lang="en-US" sz="2400" dirty="0">
                <a:solidFill>
                  <a:srgbClr val="FFFFFE"/>
                </a:solidFill>
              </a:rPr>
              <a:t>Presented by: </a:t>
            </a:r>
          </a:p>
          <a:p>
            <a:pPr marL="0" indent="0">
              <a:lnSpc>
                <a:spcPct val="110000"/>
              </a:lnSpc>
              <a:buClr>
                <a:srgbClr val="C75E42"/>
              </a:buClr>
              <a:buNone/>
            </a:pPr>
            <a:r>
              <a:rPr lang="en-US" sz="2400" dirty="0">
                <a:solidFill>
                  <a:srgbClr val="FFFFFE"/>
                </a:solidFill>
              </a:rPr>
              <a:t> </a:t>
            </a:r>
            <a:r>
              <a:rPr lang="en-US" sz="1500" dirty="0">
                <a:solidFill>
                  <a:srgbClr val="FFFFFE"/>
                </a:solidFill>
              </a:rPr>
              <a:t>Professor Mohammad Zia                                                                                     </a:t>
            </a:r>
            <a:r>
              <a:rPr lang="en-US" sz="1700" dirty="0">
                <a:solidFill>
                  <a:srgbClr val="FFFFFE"/>
                </a:solidFill>
              </a:rPr>
              <a:t>Group number:</a:t>
            </a:r>
            <a:r>
              <a:rPr lang="en-US" sz="2400" dirty="0">
                <a:solidFill>
                  <a:srgbClr val="FFFFFE"/>
                </a:solidFill>
              </a:rPr>
              <a:t> </a:t>
            </a:r>
            <a:r>
              <a:rPr lang="en-US" sz="1500" dirty="0">
                <a:solidFill>
                  <a:srgbClr val="FFFFFE"/>
                </a:solidFill>
              </a:rPr>
              <a:t>16</a:t>
            </a:r>
            <a:r>
              <a:rPr lang="en-US" sz="2400" dirty="0">
                <a:solidFill>
                  <a:srgbClr val="FFFFFE"/>
                </a:solidFill>
              </a:rPr>
              <a:t>                                                                    </a:t>
            </a:r>
          </a:p>
          <a:p>
            <a:pPr marL="0" indent="0">
              <a:lnSpc>
                <a:spcPct val="110000"/>
              </a:lnSpc>
              <a:buClr>
                <a:srgbClr val="C75E42"/>
              </a:buClr>
              <a:buNone/>
            </a:pPr>
            <a:r>
              <a:rPr lang="en-US" sz="1500">
                <a:solidFill>
                  <a:srgbClr val="FFFFFE"/>
                </a:solidFill>
              </a:rPr>
              <a:t>                                                                                                                                Vikas </a:t>
            </a:r>
            <a:r>
              <a:rPr lang="en-US" sz="1500" dirty="0">
                <a:solidFill>
                  <a:srgbClr val="FFFFFE"/>
                </a:solidFill>
              </a:rPr>
              <a:t>Deep Shukla</a:t>
            </a:r>
          </a:p>
        </p:txBody>
      </p:sp>
    </p:spTree>
    <p:extLst>
      <p:ext uri="{BB962C8B-B14F-4D97-AF65-F5344CB8AC3E}">
        <p14:creationId xmlns:p14="http://schemas.microsoft.com/office/powerpoint/2010/main" val="411032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>
            <a:extLst>
              <a:ext uri="{FF2B5EF4-FFF2-40B4-BE49-F238E27FC236}">
                <a16:creationId xmlns:a16="http://schemas.microsoft.com/office/drawing/2014/main" id="{D304AEEA-8DA9-4A9F-9559-A9553CCFD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09" r="-1" b="1421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68D00-7572-443A-8A3C-2371F40EE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9DD6-A72F-4657-983A-B6544EDC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Minimizing global warming </a:t>
            </a:r>
          </a:p>
          <a:p>
            <a:r>
              <a:rPr lang="en-US" dirty="0"/>
              <a:t>Enhancing the use of clean transport method like bike sharing system</a:t>
            </a:r>
          </a:p>
          <a:p>
            <a:r>
              <a:rPr lang="en-US" dirty="0"/>
              <a:t>Analyzing the features effecting bike rental system</a:t>
            </a:r>
          </a:p>
          <a:p>
            <a:r>
              <a:rPr lang="en-US" dirty="0"/>
              <a:t> Providing conclusion for increasing bike rental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78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1303-E250-4D39-BD16-685BBF36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99A9-2CB1-41F4-B7CF-21F2F197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93888" cy="4512060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set contains two-year historical log corresponding to years 2011 and 2012 from Capital Bikeshare system, Washington D.C., USA which is available on </a:t>
            </a:r>
            <a:r>
              <a:rPr lang="en-I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http://capitalbikeshare.com/system-data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There are total 17 features present in the dataset.</a:t>
            </a:r>
          </a:p>
          <a:p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1A3F3-7D50-43C0-A778-AD8484D4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45" y="3688471"/>
            <a:ext cx="7869337" cy="14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CE5A9-4BF8-41AD-8D41-749B4C0C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2F1A-DE7A-48EC-98B2-64C63984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C52E3C-8261-4223-9C4A-E0451F26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14" y="-61852"/>
            <a:ext cx="7652950" cy="715610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DD041D6-B852-4BEB-829F-C2B094DCFC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F88E4DF-943F-4A2D-8A4E-55078922E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D9E7-377B-4DB7-9FAA-CD902DE9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1"/>
            <a:ext cx="4660762" cy="870174"/>
          </a:xfrm>
        </p:spPr>
        <p:txBody>
          <a:bodyPr>
            <a:normAutofit/>
          </a:bodyPr>
          <a:lstStyle/>
          <a:p>
            <a:r>
              <a:rPr lang="en-US" dirty="0"/>
              <a:t>Overview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CCBA-40BB-4352-9AFA-064EA9FD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This project is aimed at analyzing the parameters on which bike rentals improves its performance.</a:t>
            </a:r>
          </a:p>
          <a:p>
            <a:pPr>
              <a:lnSpc>
                <a:spcPct val="110000"/>
              </a:lnSpc>
            </a:pPr>
            <a:r>
              <a:rPr lang="en-US" dirty="0"/>
              <a:t>The project evaluates the predictive performance of all the train data.</a:t>
            </a: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48D7947D-8CE2-4864-93A8-4C0303CA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3117-F98E-4E55-88A2-7FE225BD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1578"/>
            <a:ext cx="8596668" cy="1120346"/>
          </a:xfrm>
        </p:spPr>
        <p:txBody>
          <a:bodyPr>
            <a:normAutofit/>
          </a:bodyPr>
          <a:lstStyle/>
          <a:p>
            <a:r>
              <a:rPr lang="en-US" dirty="0"/>
              <a:t>Insights and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0131-F9E0-4150-A12E-E6FE8807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3028"/>
            <a:ext cx="8596668" cy="2537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tx1"/>
                </a:solidFill>
              </a:rPr>
              <a:t>                                          Moving towards Jupyter notebook</a:t>
            </a:r>
            <a:r>
              <a:rPr lang="en-US" dirty="0"/>
              <a:t>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F6E415B-5D32-47B3-BE7C-B4EF3DF3264F}"/>
              </a:ext>
            </a:extLst>
          </p:cNvPr>
          <p:cNvSpPr/>
          <p:nvPr/>
        </p:nvSpPr>
        <p:spPr>
          <a:xfrm>
            <a:off x="57665" y="6799513"/>
            <a:ext cx="4571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2C07F67-3040-4ED8-B982-08FD2C7FE8D0}"/>
              </a:ext>
            </a:extLst>
          </p:cNvPr>
          <p:cNvSpPr/>
          <p:nvPr/>
        </p:nvSpPr>
        <p:spPr>
          <a:xfrm>
            <a:off x="1103870" y="2710249"/>
            <a:ext cx="2644346" cy="827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F78C-20F5-46FC-BF07-B3CE87A0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1D6E-B07A-4862-90EB-181E6D05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Bike rental counts are higher during summer and fall.</a:t>
            </a:r>
          </a:p>
          <a:p>
            <a:r>
              <a:rPr lang="en-US" dirty="0"/>
              <a:t>Bike rental are higher during office opening and closing hours.</a:t>
            </a:r>
          </a:p>
          <a:p>
            <a:r>
              <a:rPr lang="en-US" dirty="0"/>
              <a:t>With increase in temperature bike rentals increase and decrease with increase in humidity.</a:t>
            </a:r>
          </a:p>
          <a:p>
            <a:r>
              <a:rPr lang="en-US" dirty="0"/>
              <a:t> As weather becomes harsh bike rentals decrease.</a:t>
            </a:r>
          </a:p>
          <a:p>
            <a:r>
              <a:rPr lang="en-US" dirty="0"/>
              <a:t>Percent of casual rides are more during nonworking days as compared to working days.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6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599-6F5B-4EC9-BBA2-BCAC7BBC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46D4-747D-425E-B9F6-7BCBA39F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winter and spring season, bike rental companies can run discount coupon to increase sales.</a:t>
            </a:r>
          </a:p>
          <a:p>
            <a:r>
              <a:rPr lang="en-US" dirty="0"/>
              <a:t>During office opening and closing hours, bike rental companies should increase their inventory to meet demand.</a:t>
            </a:r>
          </a:p>
          <a:p>
            <a:r>
              <a:rPr lang="en-US" dirty="0"/>
              <a:t>Bike rental companies can provide GPS tracking for customer security.</a:t>
            </a:r>
          </a:p>
          <a:p>
            <a:r>
              <a:rPr lang="en-US" dirty="0"/>
              <a:t>Companies can attract casual riders by providing free membership coupons.</a:t>
            </a:r>
          </a:p>
        </p:txBody>
      </p:sp>
    </p:spTree>
    <p:extLst>
      <p:ext uri="{BB962C8B-B14F-4D97-AF65-F5344CB8AC3E}">
        <p14:creationId xmlns:p14="http://schemas.microsoft.com/office/powerpoint/2010/main" val="27005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CD64-757B-4359-A412-D296F204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30378"/>
            <a:ext cx="8596668" cy="1326292"/>
          </a:xfrm>
        </p:spPr>
        <p:txBody>
          <a:bodyPr/>
          <a:lstStyle/>
          <a:p>
            <a:r>
              <a:rPr lang="en-US" dirty="0"/>
              <a:t>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965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269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          Forecast:  Bike Rentals</vt:lpstr>
      <vt:lpstr>Objective</vt:lpstr>
      <vt:lpstr>Overview of Dataset</vt:lpstr>
      <vt:lpstr>Entity Relationship diagram</vt:lpstr>
      <vt:lpstr>Overview of Problem</vt:lpstr>
      <vt:lpstr>Insights and Modelling</vt:lpstr>
      <vt:lpstr>Conclusion</vt:lpstr>
      <vt:lpstr>Suggestions</vt:lpstr>
      <vt:lpstr>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Forecast:  Bike Rentals</dc:title>
  <dc:creator>Vikas shukla</dc:creator>
  <cp:lastModifiedBy>Vikas shukla</cp:lastModifiedBy>
  <cp:revision>6</cp:revision>
  <dcterms:created xsi:type="dcterms:W3CDTF">2020-12-18T12:13:53Z</dcterms:created>
  <dcterms:modified xsi:type="dcterms:W3CDTF">2021-01-31T15:28:41Z</dcterms:modified>
</cp:coreProperties>
</file>