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6" r:id="rId5"/>
    <p:sldId id="259" r:id="rId6"/>
    <p:sldId id="260" r:id="rId7"/>
    <p:sldId id="261" r:id="rId8"/>
    <p:sldId id="262" r:id="rId9"/>
    <p:sldId id="263" r:id="rId10"/>
    <p:sldId id="264" r:id="rId11"/>
    <p:sldId id="265" r:id="rId12"/>
    <p:sldId id="266" r:id="rId13"/>
    <p:sldId id="268" r:id="rId14"/>
    <p:sldId id="267" r:id="rId15"/>
    <p:sldId id="277" r:id="rId16"/>
    <p:sldId id="269" r:id="rId17"/>
    <p:sldId id="271" r:id="rId18"/>
    <p:sldId id="278" r:id="rId19"/>
    <p:sldId id="272" r:id="rId20"/>
    <p:sldId id="279"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325009-037B-41ED-8339-14B7DDEBF98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D84F842C-CE30-42E7-A077-2884FB92EF27}">
      <dgm:prSet/>
      <dgm:spPr/>
      <dgm:t>
        <a:bodyPr/>
        <a:lstStyle/>
        <a:p>
          <a:r>
            <a:rPr lang="en-US"/>
            <a:t>Class-wise distribution of sample size</a:t>
          </a:r>
        </a:p>
      </dgm:t>
    </dgm:pt>
    <dgm:pt modelId="{D3DA0375-8898-4F1C-AA9A-B16132D2D5A5}" type="parTrans" cxnId="{D9BE2B14-7C14-46A8-BCB6-9F4992F33DCA}">
      <dgm:prSet/>
      <dgm:spPr/>
      <dgm:t>
        <a:bodyPr/>
        <a:lstStyle/>
        <a:p>
          <a:endParaRPr lang="en-US"/>
        </a:p>
      </dgm:t>
    </dgm:pt>
    <dgm:pt modelId="{DBD503F5-29B3-4FBE-9183-1E8235B1A2B6}" type="sibTrans" cxnId="{D9BE2B14-7C14-46A8-BCB6-9F4992F33DCA}">
      <dgm:prSet/>
      <dgm:spPr/>
      <dgm:t>
        <a:bodyPr/>
        <a:lstStyle/>
        <a:p>
          <a:endParaRPr lang="en-US"/>
        </a:p>
      </dgm:t>
    </dgm:pt>
    <dgm:pt modelId="{7BF93E86-F890-4303-8BAF-22F58084BD3B}">
      <dgm:prSet/>
      <dgm:spPr/>
      <dgm:t>
        <a:bodyPr/>
        <a:lstStyle/>
        <a:p>
          <a:r>
            <a:rPr lang="en-US" dirty="0"/>
            <a:t>Plot standard deviation for top 10% genes</a:t>
          </a:r>
        </a:p>
      </dgm:t>
    </dgm:pt>
    <dgm:pt modelId="{0C1CF017-7089-4AEB-A7D1-73107F699E6E}" type="parTrans" cxnId="{D6E92C3F-0214-46C1-8C70-87D1935DBE49}">
      <dgm:prSet/>
      <dgm:spPr/>
      <dgm:t>
        <a:bodyPr/>
        <a:lstStyle/>
        <a:p>
          <a:endParaRPr lang="en-US"/>
        </a:p>
      </dgm:t>
    </dgm:pt>
    <dgm:pt modelId="{3E0261EE-AA55-45C0-A759-12C9EAC5B3A6}" type="sibTrans" cxnId="{D6E92C3F-0214-46C1-8C70-87D1935DBE49}">
      <dgm:prSet/>
      <dgm:spPr/>
      <dgm:t>
        <a:bodyPr/>
        <a:lstStyle/>
        <a:p>
          <a:endParaRPr lang="en-US"/>
        </a:p>
      </dgm:t>
    </dgm:pt>
    <dgm:pt modelId="{2D5675AE-5530-4EA4-A8E3-89EA174C46BC}">
      <dgm:prSet/>
      <dgm:spPr/>
      <dgm:t>
        <a:bodyPr/>
        <a:lstStyle/>
        <a:p>
          <a:r>
            <a:rPr lang="en-US" dirty="0"/>
            <a:t>Average value distribution for top 10% genes are obtained for each of tumor type</a:t>
          </a:r>
        </a:p>
      </dgm:t>
    </dgm:pt>
    <dgm:pt modelId="{418B5D17-35BF-4B8B-8FE7-84E9D8DB9C95}" type="parTrans" cxnId="{572B126D-E41F-48D4-8306-63F58BA5517D}">
      <dgm:prSet/>
      <dgm:spPr/>
      <dgm:t>
        <a:bodyPr/>
        <a:lstStyle/>
        <a:p>
          <a:endParaRPr lang="en-US"/>
        </a:p>
      </dgm:t>
    </dgm:pt>
    <dgm:pt modelId="{44B36C7F-B352-4AA5-9EB6-7AB05EBDB79C}" type="sibTrans" cxnId="{572B126D-E41F-48D4-8306-63F58BA5517D}">
      <dgm:prSet/>
      <dgm:spPr/>
      <dgm:t>
        <a:bodyPr/>
        <a:lstStyle/>
        <a:p>
          <a:endParaRPr lang="en-US"/>
        </a:p>
      </dgm:t>
    </dgm:pt>
    <dgm:pt modelId="{EE7F7168-23B0-4207-B759-D40379C482D1}">
      <dgm:prSet/>
      <dgm:spPr/>
      <dgm:t>
        <a:bodyPr/>
        <a:lstStyle/>
        <a:p>
          <a:endParaRPr lang="en-US" dirty="0"/>
        </a:p>
      </dgm:t>
    </dgm:pt>
    <dgm:pt modelId="{AAF25F75-F9D5-4FBC-BECD-E6B377EF0CE2}" type="parTrans" cxnId="{4789CC6D-FFFF-442B-B9DC-0CB3B269AAFB}">
      <dgm:prSet/>
      <dgm:spPr/>
      <dgm:t>
        <a:bodyPr/>
        <a:lstStyle/>
        <a:p>
          <a:endParaRPr lang="en-US"/>
        </a:p>
      </dgm:t>
    </dgm:pt>
    <dgm:pt modelId="{04A112DE-3874-40F0-9569-AAC6F964F0A4}" type="sibTrans" cxnId="{4789CC6D-FFFF-442B-B9DC-0CB3B269AAFB}">
      <dgm:prSet/>
      <dgm:spPr/>
      <dgm:t>
        <a:bodyPr/>
        <a:lstStyle/>
        <a:p>
          <a:endParaRPr lang="en-US"/>
        </a:p>
      </dgm:t>
    </dgm:pt>
    <dgm:pt modelId="{F9B7D0CE-3C55-45A6-8C20-24ACEE385016}">
      <dgm:prSet/>
      <dgm:spPr/>
      <dgm:t>
        <a:bodyPr/>
        <a:lstStyle/>
        <a:p>
          <a:r>
            <a:rPr lang="en-US" dirty="0"/>
            <a:t>For Dimension reduction, we have applied PCA and captured  more than 95% of the total variance</a:t>
          </a:r>
        </a:p>
      </dgm:t>
    </dgm:pt>
    <dgm:pt modelId="{222A6822-C10F-4A6B-B49D-DB9AFC7B1A11}" type="parTrans" cxnId="{55513439-F0B7-430A-AC33-F8D731F28D49}">
      <dgm:prSet/>
      <dgm:spPr/>
      <dgm:t>
        <a:bodyPr/>
        <a:lstStyle/>
        <a:p>
          <a:endParaRPr lang="en-US"/>
        </a:p>
      </dgm:t>
    </dgm:pt>
    <dgm:pt modelId="{E6200D95-A599-407E-87F6-17526886367C}" type="sibTrans" cxnId="{55513439-F0B7-430A-AC33-F8D731F28D49}">
      <dgm:prSet/>
      <dgm:spPr/>
      <dgm:t>
        <a:bodyPr/>
        <a:lstStyle/>
        <a:p>
          <a:endParaRPr lang="en-US"/>
        </a:p>
      </dgm:t>
    </dgm:pt>
    <dgm:pt modelId="{DE968269-EFFA-4B9C-B352-B8881E6FE8B0}">
      <dgm:prSet/>
      <dgm:spPr/>
      <dgm:t>
        <a:bodyPr/>
        <a:lstStyle/>
        <a:p>
          <a:r>
            <a:rPr lang="en-US" dirty="0"/>
            <a:t>Applied K-Means Clustering and Hierarchical Clustering and calculate Adjusted Rand Index</a:t>
          </a:r>
        </a:p>
      </dgm:t>
    </dgm:pt>
    <dgm:pt modelId="{4063D29B-A665-466E-BCA9-F96E11CA1BB3}" type="parTrans" cxnId="{6DF4085B-E58A-4695-A120-2232E008F2B4}">
      <dgm:prSet/>
      <dgm:spPr/>
      <dgm:t>
        <a:bodyPr/>
        <a:lstStyle/>
        <a:p>
          <a:endParaRPr lang="en-US"/>
        </a:p>
      </dgm:t>
    </dgm:pt>
    <dgm:pt modelId="{1991ABE9-0117-4DD5-B2F9-A1FE586EE0AB}" type="sibTrans" cxnId="{6DF4085B-E58A-4695-A120-2232E008F2B4}">
      <dgm:prSet/>
      <dgm:spPr/>
      <dgm:t>
        <a:bodyPr/>
        <a:lstStyle/>
        <a:p>
          <a:endParaRPr lang="en-US"/>
        </a:p>
      </dgm:t>
    </dgm:pt>
    <dgm:pt modelId="{E2818C75-38CA-4D26-86D2-F462596E2B52}" type="pres">
      <dgm:prSet presAssocID="{FB325009-037B-41ED-8339-14B7DDEBF98C}" presName="linear" presStyleCnt="0">
        <dgm:presLayoutVars>
          <dgm:animLvl val="lvl"/>
          <dgm:resizeHandles val="exact"/>
        </dgm:presLayoutVars>
      </dgm:prSet>
      <dgm:spPr/>
    </dgm:pt>
    <dgm:pt modelId="{3147BB43-8FD3-4CD3-9D3F-C12B6FAF6772}" type="pres">
      <dgm:prSet presAssocID="{D84F842C-CE30-42E7-A077-2884FB92EF27}" presName="parentText" presStyleLbl="node1" presStyleIdx="0" presStyleCnt="6" custScaleY="135081">
        <dgm:presLayoutVars>
          <dgm:chMax val="0"/>
          <dgm:bulletEnabled val="1"/>
        </dgm:presLayoutVars>
      </dgm:prSet>
      <dgm:spPr/>
    </dgm:pt>
    <dgm:pt modelId="{149D64C8-F244-4273-AB67-D86A77C247EC}" type="pres">
      <dgm:prSet presAssocID="{DBD503F5-29B3-4FBE-9183-1E8235B1A2B6}" presName="spacer" presStyleCnt="0"/>
      <dgm:spPr/>
    </dgm:pt>
    <dgm:pt modelId="{0DA20376-1611-4661-B81C-538EAB28E4DF}" type="pres">
      <dgm:prSet presAssocID="{7BF93E86-F890-4303-8BAF-22F58084BD3B}" presName="parentText" presStyleLbl="node1" presStyleIdx="1" presStyleCnt="6" custScaleY="124421" custLinFactY="2390" custLinFactNeighborX="-1137" custLinFactNeighborY="100000">
        <dgm:presLayoutVars>
          <dgm:chMax val="0"/>
          <dgm:bulletEnabled val="1"/>
        </dgm:presLayoutVars>
      </dgm:prSet>
      <dgm:spPr/>
    </dgm:pt>
    <dgm:pt modelId="{9B1AFFC2-297D-4C24-B5FF-874016A69D6B}" type="pres">
      <dgm:prSet presAssocID="{3E0261EE-AA55-45C0-A759-12C9EAC5B3A6}" presName="spacer" presStyleCnt="0"/>
      <dgm:spPr/>
    </dgm:pt>
    <dgm:pt modelId="{E7B106DE-A44C-4A59-AC9B-FBEA572004AA}" type="pres">
      <dgm:prSet presAssocID="{2D5675AE-5530-4EA4-A8E3-89EA174C46BC}" presName="parentText" presStyleLbl="node1" presStyleIdx="2" presStyleCnt="6" custScaleY="136041" custLinFactY="11551" custLinFactNeighborX="319" custLinFactNeighborY="100000">
        <dgm:presLayoutVars>
          <dgm:chMax val="0"/>
          <dgm:bulletEnabled val="1"/>
        </dgm:presLayoutVars>
      </dgm:prSet>
      <dgm:spPr/>
    </dgm:pt>
    <dgm:pt modelId="{CF5A771E-595A-44F3-8A6C-11681E9677A5}" type="pres">
      <dgm:prSet presAssocID="{44B36C7F-B352-4AA5-9EB6-7AB05EBDB79C}" presName="spacer" presStyleCnt="0"/>
      <dgm:spPr/>
    </dgm:pt>
    <dgm:pt modelId="{35C71E61-23CC-4D6D-BB72-69102F5B72BB}" type="pres">
      <dgm:prSet presAssocID="{EE7F7168-23B0-4207-B759-D40379C482D1}" presName="parentText" presStyleLbl="node1" presStyleIdx="3" presStyleCnt="6" custLinFactY="160897" custLinFactNeighborX="172" custLinFactNeighborY="200000">
        <dgm:presLayoutVars>
          <dgm:chMax val="0"/>
          <dgm:bulletEnabled val="1"/>
        </dgm:presLayoutVars>
      </dgm:prSet>
      <dgm:spPr/>
    </dgm:pt>
    <dgm:pt modelId="{22A33D5A-44AF-40D6-A5D4-166D4FEBF7A0}" type="pres">
      <dgm:prSet presAssocID="{04A112DE-3874-40F0-9569-AAC6F964F0A4}" presName="spacer" presStyleCnt="0"/>
      <dgm:spPr/>
    </dgm:pt>
    <dgm:pt modelId="{35C26B5C-6A3B-45EC-9549-93E6A82DAE30}" type="pres">
      <dgm:prSet presAssocID="{F9B7D0CE-3C55-45A6-8C20-24ACEE385016}" presName="parentText" presStyleLbl="node1" presStyleIdx="4" presStyleCnt="6" custScaleY="133951" custLinFactY="-74570" custLinFactNeighborX="319" custLinFactNeighborY="-100000">
        <dgm:presLayoutVars>
          <dgm:chMax val="0"/>
          <dgm:bulletEnabled val="1"/>
        </dgm:presLayoutVars>
      </dgm:prSet>
      <dgm:spPr/>
    </dgm:pt>
    <dgm:pt modelId="{4D2D8882-F3C9-421F-89CB-60D1A690B15C}" type="pres">
      <dgm:prSet presAssocID="{E6200D95-A599-407E-87F6-17526886367C}" presName="spacer" presStyleCnt="0"/>
      <dgm:spPr/>
    </dgm:pt>
    <dgm:pt modelId="{E74D149A-B93B-4698-B79F-144217911766}" type="pres">
      <dgm:prSet presAssocID="{DE968269-EFFA-4B9C-B352-B8881E6FE8B0}" presName="parentText" presStyleLbl="node1" presStyleIdx="5" presStyleCnt="6" custScaleY="124499" custLinFactY="-62906" custLinFactNeighborX="247" custLinFactNeighborY="-100000">
        <dgm:presLayoutVars>
          <dgm:chMax val="0"/>
          <dgm:bulletEnabled val="1"/>
        </dgm:presLayoutVars>
      </dgm:prSet>
      <dgm:spPr/>
    </dgm:pt>
  </dgm:ptLst>
  <dgm:cxnLst>
    <dgm:cxn modelId="{D9BE2B14-7C14-46A8-BCB6-9F4992F33DCA}" srcId="{FB325009-037B-41ED-8339-14B7DDEBF98C}" destId="{D84F842C-CE30-42E7-A077-2884FB92EF27}" srcOrd="0" destOrd="0" parTransId="{D3DA0375-8898-4F1C-AA9A-B16132D2D5A5}" sibTransId="{DBD503F5-29B3-4FBE-9183-1E8235B1A2B6}"/>
    <dgm:cxn modelId="{BB96C72A-2A95-46EA-9F96-701BDC0AF56C}" type="presOf" srcId="{7BF93E86-F890-4303-8BAF-22F58084BD3B}" destId="{0DA20376-1611-4661-B81C-538EAB28E4DF}" srcOrd="0" destOrd="0" presId="urn:microsoft.com/office/officeart/2005/8/layout/vList2"/>
    <dgm:cxn modelId="{83AF1A31-EA05-46E3-88EC-D5DD60992DE7}" type="presOf" srcId="{D84F842C-CE30-42E7-A077-2884FB92EF27}" destId="{3147BB43-8FD3-4CD3-9D3F-C12B6FAF6772}" srcOrd="0" destOrd="0" presId="urn:microsoft.com/office/officeart/2005/8/layout/vList2"/>
    <dgm:cxn modelId="{55513439-F0B7-430A-AC33-F8D731F28D49}" srcId="{FB325009-037B-41ED-8339-14B7DDEBF98C}" destId="{F9B7D0CE-3C55-45A6-8C20-24ACEE385016}" srcOrd="4" destOrd="0" parTransId="{222A6822-C10F-4A6B-B49D-DB9AFC7B1A11}" sibTransId="{E6200D95-A599-407E-87F6-17526886367C}"/>
    <dgm:cxn modelId="{D6E92C3F-0214-46C1-8C70-87D1935DBE49}" srcId="{FB325009-037B-41ED-8339-14B7DDEBF98C}" destId="{7BF93E86-F890-4303-8BAF-22F58084BD3B}" srcOrd="1" destOrd="0" parTransId="{0C1CF017-7089-4AEB-A7D1-73107F699E6E}" sibTransId="{3E0261EE-AA55-45C0-A759-12C9EAC5B3A6}"/>
    <dgm:cxn modelId="{6DF4085B-E58A-4695-A120-2232E008F2B4}" srcId="{FB325009-037B-41ED-8339-14B7DDEBF98C}" destId="{DE968269-EFFA-4B9C-B352-B8881E6FE8B0}" srcOrd="5" destOrd="0" parTransId="{4063D29B-A665-466E-BCA9-F96E11CA1BB3}" sibTransId="{1991ABE9-0117-4DD5-B2F9-A1FE586EE0AB}"/>
    <dgm:cxn modelId="{572B126D-E41F-48D4-8306-63F58BA5517D}" srcId="{FB325009-037B-41ED-8339-14B7DDEBF98C}" destId="{2D5675AE-5530-4EA4-A8E3-89EA174C46BC}" srcOrd="2" destOrd="0" parTransId="{418B5D17-35BF-4B8B-8FE7-84E9D8DB9C95}" sibTransId="{44B36C7F-B352-4AA5-9EB6-7AB05EBDB79C}"/>
    <dgm:cxn modelId="{4789CC6D-FFFF-442B-B9DC-0CB3B269AAFB}" srcId="{FB325009-037B-41ED-8339-14B7DDEBF98C}" destId="{EE7F7168-23B0-4207-B759-D40379C482D1}" srcOrd="3" destOrd="0" parTransId="{AAF25F75-F9D5-4FBC-BECD-E6B377EF0CE2}" sibTransId="{04A112DE-3874-40F0-9569-AAC6F964F0A4}"/>
    <dgm:cxn modelId="{7D3F9C93-6662-437B-B2B4-CB236D403A5E}" type="presOf" srcId="{DE968269-EFFA-4B9C-B352-B8881E6FE8B0}" destId="{E74D149A-B93B-4698-B79F-144217911766}" srcOrd="0" destOrd="0" presId="urn:microsoft.com/office/officeart/2005/8/layout/vList2"/>
    <dgm:cxn modelId="{30E54CCB-1FC1-41CA-B7CE-3D8505412FAF}" type="presOf" srcId="{F9B7D0CE-3C55-45A6-8C20-24ACEE385016}" destId="{35C26B5C-6A3B-45EC-9549-93E6A82DAE30}" srcOrd="0" destOrd="0" presId="urn:microsoft.com/office/officeart/2005/8/layout/vList2"/>
    <dgm:cxn modelId="{828B90D0-FD2B-4C34-9264-2059DF3A34C1}" type="presOf" srcId="{EE7F7168-23B0-4207-B759-D40379C482D1}" destId="{35C71E61-23CC-4D6D-BB72-69102F5B72BB}" srcOrd="0" destOrd="0" presId="urn:microsoft.com/office/officeart/2005/8/layout/vList2"/>
    <dgm:cxn modelId="{CB6929E3-6F44-4202-AE83-CAC240585D93}" type="presOf" srcId="{FB325009-037B-41ED-8339-14B7DDEBF98C}" destId="{E2818C75-38CA-4D26-86D2-F462596E2B52}" srcOrd="0" destOrd="0" presId="urn:microsoft.com/office/officeart/2005/8/layout/vList2"/>
    <dgm:cxn modelId="{70B0D9E5-990C-4B17-B11A-A56038FBD0DE}" type="presOf" srcId="{2D5675AE-5530-4EA4-A8E3-89EA174C46BC}" destId="{E7B106DE-A44C-4A59-AC9B-FBEA572004AA}" srcOrd="0" destOrd="0" presId="urn:microsoft.com/office/officeart/2005/8/layout/vList2"/>
    <dgm:cxn modelId="{09D6DA29-51B9-4231-9584-62D3A1F08EDE}" type="presParOf" srcId="{E2818C75-38CA-4D26-86D2-F462596E2B52}" destId="{3147BB43-8FD3-4CD3-9D3F-C12B6FAF6772}" srcOrd="0" destOrd="0" presId="urn:microsoft.com/office/officeart/2005/8/layout/vList2"/>
    <dgm:cxn modelId="{289BA0FE-9F35-4B39-A148-3292939861F4}" type="presParOf" srcId="{E2818C75-38CA-4D26-86D2-F462596E2B52}" destId="{149D64C8-F244-4273-AB67-D86A77C247EC}" srcOrd="1" destOrd="0" presId="urn:microsoft.com/office/officeart/2005/8/layout/vList2"/>
    <dgm:cxn modelId="{238546C7-03DA-42F3-9867-4DC4B6098463}" type="presParOf" srcId="{E2818C75-38CA-4D26-86D2-F462596E2B52}" destId="{0DA20376-1611-4661-B81C-538EAB28E4DF}" srcOrd="2" destOrd="0" presId="urn:microsoft.com/office/officeart/2005/8/layout/vList2"/>
    <dgm:cxn modelId="{50130F58-CC8B-4357-85CB-F82015AF1C56}" type="presParOf" srcId="{E2818C75-38CA-4D26-86D2-F462596E2B52}" destId="{9B1AFFC2-297D-4C24-B5FF-874016A69D6B}" srcOrd="3" destOrd="0" presId="urn:microsoft.com/office/officeart/2005/8/layout/vList2"/>
    <dgm:cxn modelId="{382FAC42-7AD9-459F-A0F7-5168F14FDB75}" type="presParOf" srcId="{E2818C75-38CA-4D26-86D2-F462596E2B52}" destId="{E7B106DE-A44C-4A59-AC9B-FBEA572004AA}" srcOrd="4" destOrd="0" presId="urn:microsoft.com/office/officeart/2005/8/layout/vList2"/>
    <dgm:cxn modelId="{4EE0B766-82F0-45EF-89CF-76DB027BB19A}" type="presParOf" srcId="{E2818C75-38CA-4D26-86D2-F462596E2B52}" destId="{CF5A771E-595A-44F3-8A6C-11681E9677A5}" srcOrd="5" destOrd="0" presId="urn:microsoft.com/office/officeart/2005/8/layout/vList2"/>
    <dgm:cxn modelId="{6678CB40-2F62-4C95-B942-5C8C83D28ACB}" type="presParOf" srcId="{E2818C75-38CA-4D26-86D2-F462596E2B52}" destId="{35C71E61-23CC-4D6D-BB72-69102F5B72BB}" srcOrd="6" destOrd="0" presId="urn:microsoft.com/office/officeart/2005/8/layout/vList2"/>
    <dgm:cxn modelId="{81D78644-07EE-4D8B-A2A6-CFA11BA37B0C}" type="presParOf" srcId="{E2818C75-38CA-4D26-86D2-F462596E2B52}" destId="{22A33D5A-44AF-40D6-A5D4-166D4FEBF7A0}" srcOrd="7" destOrd="0" presId="urn:microsoft.com/office/officeart/2005/8/layout/vList2"/>
    <dgm:cxn modelId="{11A6AF19-ABBA-4544-B2CC-131FC77B4F3F}" type="presParOf" srcId="{E2818C75-38CA-4D26-86D2-F462596E2B52}" destId="{35C26B5C-6A3B-45EC-9549-93E6A82DAE30}" srcOrd="8" destOrd="0" presId="urn:microsoft.com/office/officeart/2005/8/layout/vList2"/>
    <dgm:cxn modelId="{9FEE8914-26E0-42D9-86BC-50092ABBE7D7}" type="presParOf" srcId="{E2818C75-38CA-4D26-86D2-F462596E2B52}" destId="{4D2D8882-F3C9-421F-89CB-60D1A690B15C}" srcOrd="9" destOrd="0" presId="urn:microsoft.com/office/officeart/2005/8/layout/vList2"/>
    <dgm:cxn modelId="{A7586625-C785-4F16-A1F2-F5958E07CE37}" type="presParOf" srcId="{E2818C75-38CA-4D26-86D2-F462596E2B52}" destId="{E74D149A-B93B-4698-B79F-144217911766}"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346850-80EF-4751-972D-5B6330710D2B}"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2ADD03D8-CD06-484E-B035-F210B12BFDEF}">
      <dgm:prSet/>
      <dgm:spPr/>
      <dgm:t>
        <a:bodyPr/>
        <a:lstStyle/>
        <a:p>
          <a:r>
            <a:rPr lang="en-US" b="0" i="0"/>
            <a:t>The Rand Index computes a similarity measure between two clusterings by considering all pairs of samples and counting pairs that are assigned in the same or different clusters in the predicted and true clusterings.</a:t>
          </a:r>
          <a:endParaRPr lang="en-US"/>
        </a:p>
      </dgm:t>
    </dgm:pt>
    <dgm:pt modelId="{18E52BD5-D39F-4DF8-8A8F-2A76AA263BCC}" type="parTrans" cxnId="{79CC97CF-7FCB-4AA2-BF4B-04EAD35C295C}">
      <dgm:prSet/>
      <dgm:spPr/>
      <dgm:t>
        <a:bodyPr/>
        <a:lstStyle/>
        <a:p>
          <a:endParaRPr lang="en-US"/>
        </a:p>
      </dgm:t>
    </dgm:pt>
    <dgm:pt modelId="{7E2090B9-C512-4FCB-8641-5241A81C14D1}" type="sibTrans" cxnId="{79CC97CF-7FCB-4AA2-BF4B-04EAD35C295C}">
      <dgm:prSet/>
      <dgm:spPr/>
      <dgm:t>
        <a:bodyPr/>
        <a:lstStyle/>
        <a:p>
          <a:endParaRPr lang="en-US"/>
        </a:p>
      </dgm:t>
    </dgm:pt>
    <dgm:pt modelId="{A29D9669-C35E-40CA-ABA3-72AE198085A1}">
      <dgm:prSet/>
      <dgm:spPr/>
      <dgm:t>
        <a:bodyPr/>
        <a:lstStyle/>
        <a:p>
          <a:r>
            <a:rPr lang="en-US" b="0" i="0" dirty="0"/>
            <a:t> Rand Index of K-Means clustering– 0.9814</a:t>
          </a:r>
          <a:endParaRPr lang="en-US" dirty="0"/>
        </a:p>
      </dgm:t>
    </dgm:pt>
    <dgm:pt modelId="{EE9D593D-C587-448C-BFB3-8C94C85D69DB}" type="parTrans" cxnId="{1C958CFC-F376-4DFB-9DA8-06B9AD20B88B}">
      <dgm:prSet/>
      <dgm:spPr/>
      <dgm:t>
        <a:bodyPr/>
        <a:lstStyle/>
        <a:p>
          <a:endParaRPr lang="en-US"/>
        </a:p>
      </dgm:t>
    </dgm:pt>
    <dgm:pt modelId="{8B1334FB-3AD4-474E-B6DC-186CD523C354}" type="sibTrans" cxnId="{1C958CFC-F376-4DFB-9DA8-06B9AD20B88B}">
      <dgm:prSet/>
      <dgm:spPr/>
      <dgm:t>
        <a:bodyPr/>
        <a:lstStyle/>
        <a:p>
          <a:endParaRPr lang="en-US"/>
        </a:p>
      </dgm:t>
    </dgm:pt>
    <dgm:pt modelId="{16E4C7D5-D2BE-45BB-A444-A72EA8F636E4}">
      <dgm:prSet/>
      <dgm:spPr/>
      <dgm:t>
        <a:bodyPr/>
        <a:lstStyle/>
        <a:p>
          <a:r>
            <a:rPr lang="en-US" dirty="0"/>
            <a:t>Rand Index of Hierarchical clustering – 0.9888   </a:t>
          </a:r>
        </a:p>
      </dgm:t>
    </dgm:pt>
    <dgm:pt modelId="{42F7DA65-C9D8-4065-B6FE-7F80035FEFB3}" type="parTrans" cxnId="{E3FBAE19-E0E1-4105-B923-F39B8CD62E6F}">
      <dgm:prSet/>
      <dgm:spPr/>
      <dgm:t>
        <a:bodyPr/>
        <a:lstStyle/>
        <a:p>
          <a:endParaRPr lang="en-US"/>
        </a:p>
      </dgm:t>
    </dgm:pt>
    <dgm:pt modelId="{54B35601-B595-43AA-A7CF-B85039C494A2}" type="sibTrans" cxnId="{E3FBAE19-E0E1-4105-B923-F39B8CD62E6F}">
      <dgm:prSet/>
      <dgm:spPr/>
      <dgm:t>
        <a:bodyPr/>
        <a:lstStyle/>
        <a:p>
          <a:endParaRPr lang="en-US"/>
        </a:p>
      </dgm:t>
    </dgm:pt>
    <dgm:pt modelId="{05AE0394-7E29-49A2-839D-3A568ABEA027}" type="pres">
      <dgm:prSet presAssocID="{84346850-80EF-4751-972D-5B6330710D2B}" presName="linear" presStyleCnt="0">
        <dgm:presLayoutVars>
          <dgm:animLvl val="lvl"/>
          <dgm:resizeHandles val="exact"/>
        </dgm:presLayoutVars>
      </dgm:prSet>
      <dgm:spPr/>
    </dgm:pt>
    <dgm:pt modelId="{3C5B3E7C-A9BF-4A52-907F-3E08D16605C5}" type="pres">
      <dgm:prSet presAssocID="{2ADD03D8-CD06-484E-B035-F210B12BFDEF}" presName="parentText" presStyleLbl="node1" presStyleIdx="0" presStyleCnt="3">
        <dgm:presLayoutVars>
          <dgm:chMax val="0"/>
          <dgm:bulletEnabled val="1"/>
        </dgm:presLayoutVars>
      </dgm:prSet>
      <dgm:spPr/>
    </dgm:pt>
    <dgm:pt modelId="{6FB2990E-0105-47F0-9B5C-45E45193F7F6}" type="pres">
      <dgm:prSet presAssocID="{7E2090B9-C512-4FCB-8641-5241A81C14D1}" presName="spacer" presStyleCnt="0"/>
      <dgm:spPr/>
    </dgm:pt>
    <dgm:pt modelId="{46BA254E-641E-4787-9097-DF1C04C7282E}" type="pres">
      <dgm:prSet presAssocID="{A29D9669-C35E-40CA-ABA3-72AE198085A1}" presName="parentText" presStyleLbl="node1" presStyleIdx="1" presStyleCnt="3">
        <dgm:presLayoutVars>
          <dgm:chMax val="0"/>
          <dgm:bulletEnabled val="1"/>
        </dgm:presLayoutVars>
      </dgm:prSet>
      <dgm:spPr/>
    </dgm:pt>
    <dgm:pt modelId="{5ACDBDC9-4D76-4B4E-BA8D-504640FE1FC1}" type="pres">
      <dgm:prSet presAssocID="{8B1334FB-3AD4-474E-B6DC-186CD523C354}" presName="spacer" presStyleCnt="0"/>
      <dgm:spPr/>
    </dgm:pt>
    <dgm:pt modelId="{51883EB7-4CA4-40EF-9923-2E288C4170BF}" type="pres">
      <dgm:prSet presAssocID="{16E4C7D5-D2BE-45BB-A444-A72EA8F636E4}" presName="parentText" presStyleLbl="node1" presStyleIdx="2" presStyleCnt="3">
        <dgm:presLayoutVars>
          <dgm:chMax val="0"/>
          <dgm:bulletEnabled val="1"/>
        </dgm:presLayoutVars>
      </dgm:prSet>
      <dgm:spPr/>
    </dgm:pt>
  </dgm:ptLst>
  <dgm:cxnLst>
    <dgm:cxn modelId="{E3FBAE19-E0E1-4105-B923-F39B8CD62E6F}" srcId="{84346850-80EF-4751-972D-5B6330710D2B}" destId="{16E4C7D5-D2BE-45BB-A444-A72EA8F636E4}" srcOrd="2" destOrd="0" parTransId="{42F7DA65-C9D8-4065-B6FE-7F80035FEFB3}" sibTransId="{54B35601-B595-43AA-A7CF-B85039C494A2}"/>
    <dgm:cxn modelId="{50629B1C-9A8E-4AEF-90AE-964709A32E23}" type="presOf" srcId="{2ADD03D8-CD06-484E-B035-F210B12BFDEF}" destId="{3C5B3E7C-A9BF-4A52-907F-3E08D16605C5}" srcOrd="0" destOrd="0" presId="urn:microsoft.com/office/officeart/2005/8/layout/vList2"/>
    <dgm:cxn modelId="{D770CFA1-AACB-4F67-97B1-AB618D07363A}" type="presOf" srcId="{84346850-80EF-4751-972D-5B6330710D2B}" destId="{05AE0394-7E29-49A2-839D-3A568ABEA027}" srcOrd="0" destOrd="0" presId="urn:microsoft.com/office/officeart/2005/8/layout/vList2"/>
    <dgm:cxn modelId="{C20489BD-97B5-4B27-A7A6-BDE45A0F4D05}" type="presOf" srcId="{16E4C7D5-D2BE-45BB-A444-A72EA8F636E4}" destId="{51883EB7-4CA4-40EF-9923-2E288C4170BF}" srcOrd="0" destOrd="0" presId="urn:microsoft.com/office/officeart/2005/8/layout/vList2"/>
    <dgm:cxn modelId="{79CC97CF-7FCB-4AA2-BF4B-04EAD35C295C}" srcId="{84346850-80EF-4751-972D-5B6330710D2B}" destId="{2ADD03D8-CD06-484E-B035-F210B12BFDEF}" srcOrd="0" destOrd="0" parTransId="{18E52BD5-D39F-4DF8-8A8F-2A76AA263BCC}" sibTransId="{7E2090B9-C512-4FCB-8641-5241A81C14D1}"/>
    <dgm:cxn modelId="{E6E6A7F7-E7D3-4738-8071-992A6550B792}" type="presOf" srcId="{A29D9669-C35E-40CA-ABA3-72AE198085A1}" destId="{46BA254E-641E-4787-9097-DF1C04C7282E}" srcOrd="0" destOrd="0" presId="urn:microsoft.com/office/officeart/2005/8/layout/vList2"/>
    <dgm:cxn modelId="{1C958CFC-F376-4DFB-9DA8-06B9AD20B88B}" srcId="{84346850-80EF-4751-972D-5B6330710D2B}" destId="{A29D9669-C35E-40CA-ABA3-72AE198085A1}" srcOrd="1" destOrd="0" parTransId="{EE9D593D-C587-448C-BFB3-8C94C85D69DB}" sibTransId="{8B1334FB-3AD4-474E-B6DC-186CD523C354}"/>
    <dgm:cxn modelId="{9EB26BA6-2539-47D9-A63B-F172A440343D}" type="presParOf" srcId="{05AE0394-7E29-49A2-839D-3A568ABEA027}" destId="{3C5B3E7C-A9BF-4A52-907F-3E08D16605C5}" srcOrd="0" destOrd="0" presId="urn:microsoft.com/office/officeart/2005/8/layout/vList2"/>
    <dgm:cxn modelId="{9833A650-05AA-4793-9C54-D9EB0512664B}" type="presParOf" srcId="{05AE0394-7E29-49A2-839D-3A568ABEA027}" destId="{6FB2990E-0105-47F0-9B5C-45E45193F7F6}" srcOrd="1" destOrd="0" presId="urn:microsoft.com/office/officeart/2005/8/layout/vList2"/>
    <dgm:cxn modelId="{6A6F82DB-AD38-4D81-B40F-2AD8886148E2}" type="presParOf" srcId="{05AE0394-7E29-49A2-839D-3A568ABEA027}" destId="{46BA254E-641E-4787-9097-DF1C04C7282E}" srcOrd="2" destOrd="0" presId="urn:microsoft.com/office/officeart/2005/8/layout/vList2"/>
    <dgm:cxn modelId="{364C6712-C9C7-49BD-A275-3B3B96156C67}" type="presParOf" srcId="{05AE0394-7E29-49A2-839D-3A568ABEA027}" destId="{5ACDBDC9-4D76-4B4E-BA8D-504640FE1FC1}" srcOrd="3" destOrd="0" presId="urn:microsoft.com/office/officeart/2005/8/layout/vList2"/>
    <dgm:cxn modelId="{630989AA-0FBD-4995-A49F-E8A9B72CC269}" type="presParOf" srcId="{05AE0394-7E29-49A2-839D-3A568ABEA027}" destId="{51883EB7-4CA4-40EF-9923-2E288C4170B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47BB43-8FD3-4CD3-9D3F-C12B6FAF6772}">
      <dsp:nvSpPr>
        <dsp:cNvPr id="0" name=""/>
        <dsp:cNvSpPr/>
      </dsp:nvSpPr>
      <dsp:spPr>
        <a:xfrm>
          <a:off x="0" y="63557"/>
          <a:ext cx="6367912" cy="107322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Class-wise distribution of sample size</a:t>
          </a:r>
        </a:p>
      </dsp:txBody>
      <dsp:txXfrm>
        <a:off x="52390" y="115947"/>
        <a:ext cx="6263132" cy="968442"/>
      </dsp:txXfrm>
    </dsp:sp>
    <dsp:sp modelId="{0DA20376-1611-4661-B81C-538EAB28E4DF}">
      <dsp:nvSpPr>
        <dsp:cNvPr id="0" name=""/>
        <dsp:cNvSpPr/>
      </dsp:nvSpPr>
      <dsp:spPr>
        <a:xfrm>
          <a:off x="0" y="1270968"/>
          <a:ext cx="6367912" cy="988528"/>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Plot standard deviation for top 10% genes</a:t>
          </a:r>
        </a:p>
      </dsp:txBody>
      <dsp:txXfrm>
        <a:off x="48256" y="1319224"/>
        <a:ext cx="6271400" cy="892016"/>
      </dsp:txXfrm>
    </dsp:sp>
    <dsp:sp modelId="{E7B106DE-A44C-4A59-AC9B-FBEA572004AA}">
      <dsp:nvSpPr>
        <dsp:cNvPr id="0" name=""/>
        <dsp:cNvSpPr/>
      </dsp:nvSpPr>
      <dsp:spPr>
        <a:xfrm>
          <a:off x="0" y="2389882"/>
          <a:ext cx="6367912" cy="1080849"/>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Average value distribution for top 10% genes are obtained for each of tumor type</a:t>
          </a:r>
        </a:p>
      </dsp:txBody>
      <dsp:txXfrm>
        <a:off x="52763" y="2442645"/>
        <a:ext cx="6262386" cy="975323"/>
      </dsp:txXfrm>
    </dsp:sp>
    <dsp:sp modelId="{35C71E61-23CC-4D6D-BB72-69102F5B72BB}">
      <dsp:nvSpPr>
        <dsp:cNvPr id="0" name=""/>
        <dsp:cNvSpPr/>
      </dsp:nvSpPr>
      <dsp:spPr>
        <a:xfrm>
          <a:off x="0" y="4772490"/>
          <a:ext cx="6367912" cy="794503"/>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endParaRPr lang="en-US" sz="2000" kern="1200" dirty="0"/>
        </a:p>
      </dsp:txBody>
      <dsp:txXfrm>
        <a:off x="38784" y="4811274"/>
        <a:ext cx="6290344" cy="716935"/>
      </dsp:txXfrm>
    </dsp:sp>
    <dsp:sp modelId="{35C26B5C-6A3B-45EC-9549-93E6A82DAE30}">
      <dsp:nvSpPr>
        <dsp:cNvPr id="0" name=""/>
        <dsp:cNvSpPr/>
      </dsp:nvSpPr>
      <dsp:spPr>
        <a:xfrm>
          <a:off x="0" y="3581001"/>
          <a:ext cx="6367912" cy="1064244"/>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For Dimension reduction, we have applied PCA and captured  more than 95% of the total variance</a:t>
          </a:r>
        </a:p>
      </dsp:txBody>
      <dsp:txXfrm>
        <a:off x="51952" y="3632953"/>
        <a:ext cx="6264008" cy="960340"/>
      </dsp:txXfrm>
    </dsp:sp>
    <dsp:sp modelId="{E74D149A-B93B-4698-B79F-144217911766}">
      <dsp:nvSpPr>
        <dsp:cNvPr id="0" name=""/>
        <dsp:cNvSpPr/>
      </dsp:nvSpPr>
      <dsp:spPr>
        <a:xfrm>
          <a:off x="0" y="4795516"/>
          <a:ext cx="6367912" cy="98914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Applied K-Means Clustering and Hierarchical Clustering and calculate Adjusted Rand Index</a:t>
          </a:r>
        </a:p>
      </dsp:txBody>
      <dsp:txXfrm>
        <a:off x="48286" y="4843802"/>
        <a:ext cx="6271340" cy="8925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5B3E7C-A9BF-4A52-907F-3E08D16605C5}">
      <dsp:nvSpPr>
        <dsp:cNvPr id="0" name=""/>
        <dsp:cNvSpPr/>
      </dsp:nvSpPr>
      <dsp:spPr>
        <a:xfrm>
          <a:off x="0" y="282306"/>
          <a:ext cx="5704812" cy="19047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The Rand Index computes a similarity measure between two clusterings by considering all pairs of samples and counting pairs that are assigned in the same or different clusters in the predicted and true clusterings.</a:t>
          </a:r>
          <a:endParaRPr lang="en-US" sz="2200" kern="1200"/>
        </a:p>
      </dsp:txBody>
      <dsp:txXfrm>
        <a:off x="92983" y="375289"/>
        <a:ext cx="5518846" cy="1718794"/>
      </dsp:txXfrm>
    </dsp:sp>
    <dsp:sp modelId="{46BA254E-641E-4787-9097-DF1C04C7282E}">
      <dsp:nvSpPr>
        <dsp:cNvPr id="0" name=""/>
        <dsp:cNvSpPr/>
      </dsp:nvSpPr>
      <dsp:spPr>
        <a:xfrm>
          <a:off x="0" y="2250426"/>
          <a:ext cx="5704812" cy="190476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dirty="0"/>
            <a:t> Rand Index of K-Means clustering– 0.9814</a:t>
          </a:r>
          <a:endParaRPr lang="en-US" sz="2200" kern="1200" dirty="0"/>
        </a:p>
      </dsp:txBody>
      <dsp:txXfrm>
        <a:off x="92983" y="2343409"/>
        <a:ext cx="5518846" cy="1718794"/>
      </dsp:txXfrm>
    </dsp:sp>
    <dsp:sp modelId="{51883EB7-4CA4-40EF-9923-2E288C4170BF}">
      <dsp:nvSpPr>
        <dsp:cNvPr id="0" name=""/>
        <dsp:cNvSpPr/>
      </dsp:nvSpPr>
      <dsp:spPr>
        <a:xfrm>
          <a:off x="0" y="4218546"/>
          <a:ext cx="5704812" cy="19047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Rand Index of Hierarchical clustering – 0.9888   </a:t>
          </a:r>
        </a:p>
      </dsp:txBody>
      <dsp:txXfrm>
        <a:off x="92983" y="4311529"/>
        <a:ext cx="5518846" cy="171879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029EA-420C-4A9B-A1FD-9AEEFB71E8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1268D3-0B62-4C75-BCEC-32AAF899F6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6122A2-8291-485E-BC78-ED5943CADDAF}"/>
              </a:ext>
            </a:extLst>
          </p:cNvPr>
          <p:cNvSpPr>
            <a:spLocks noGrp="1"/>
          </p:cNvSpPr>
          <p:nvPr>
            <p:ph type="dt" sz="half" idx="10"/>
          </p:nvPr>
        </p:nvSpPr>
        <p:spPr/>
        <p:txBody>
          <a:bodyPr/>
          <a:lstStyle/>
          <a:p>
            <a:fld id="{02EF5063-F12D-46FF-88E8-145276D946AD}" type="datetimeFigureOut">
              <a:rPr lang="en-US" smtClean="0"/>
              <a:t>8/14/2021</a:t>
            </a:fld>
            <a:endParaRPr lang="en-US"/>
          </a:p>
        </p:txBody>
      </p:sp>
      <p:sp>
        <p:nvSpPr>
          <p:cNvPr id="5" name="Footer Placeholder 4">
            <a:extLst>
              <a:ext uri="{FF2B5EF4-FFF2-40B4-BE49-F238E27FC236}">
                <a16:creationId xmlns:a16="http://schemas.microsoft.com/office/drawing/2014/main" id="{7280BF76-CC9F-4735-A518-25207340C9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B26943-2C06-48EA-B7B9-890875001F14}"/>
              </a:ext>
            </a:extLst>
          </p:cNvPr>
          <p:cNvSpPr>
            <a:spLocks noGrp="1"/>
          </p:cNvSpPr>
          <p:nvPr>
            <p:ph type="sldNum" sz="quarter" idx="12"/>
          </p:nvPr>
        </p:nvSpPr>
        <p:spPr/>
        <p:txBody>
          <a:bodyPr/>
          <a:lstStyle/>
          <a:p>
            <a:fld id="{0EC69BBC-F07B-4456-9AE0-5D9CA730EE78}" type="slidenum">
              <a:rPr lang="en-US" smtClean="0"/>
              <a:t>‹#›</a:t>
            </a:fld>
            <a:endParaRPr lang="en-US"/>
          </a:p>
        </p:txBody>
      </p:sp>
    </p:spTree>
    <p:extLst>
      <p:ext uri="{BB962C8B-B14F-4D97-AF65-F5344CB8AC3E}">
        <p14:creationId xmlns:p14="http://schemas.microsoft.com/office/powerpoint/2010/main" val="1949378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D0F7B-7302-41BB-A257-D6CB93DE5F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9FB67D-7C8E-4D75-92CF-0B87E1FF4F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233071-AEAA-49B2-9B34-DD6CA9DF025A}"/>
              </a:ext>
            </a:extLst>
          </p:cNvPr>
          <p:cNvSpPr>
            <a:spLocks noGrp="1"/>
          </p:cNvSpPr>
          <p:nvPr>
            <p:ph type="dt" sz="half" idx="10"/>
          </p:nvPr>
        </p:nvSpPr>
        <p:spPr/>
        <p:txBody>
          <a:bodyPr/>
          <a:lstStyle/>
          <a:p>
            <a:fld id="{02EF5063-F12D-46FF-88E8-145276D946AD}" type="datetimeFigureOut">
              <a:rPr lang="en-US" smtClean="0"/>
              <a:t>8/14/2021</a:t>
            </a:fld>
            <a:endParaRPr lang="en-US"/>
          </a:p>
        </p:txBody>
      </p:sp>
      <p:sp>
        <p:nvSpPr>
          <p:cNvPr id="5" name="Footer Placeholder 4">
            <a:extLst>
              <a:ext uri="{FF2B5EF4-FFF2-40B4-BE49-F238E27FC236}">
                <a16:creationId xmlns:a16="http://schemas.microsoft.com/office/drawing/2014/main" id="{0CDADED4-81C8-41CA-B306-1D750DE02F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AA684C-19CC-4EE0-82AE-DCF1CABB09F4}"/>
              </a:ext>
            </a:extLst>
          </p:cNvPr>
          <p:cNvSpPr>
            <a:spLocks noGrp="1"/>
          </p:cNvSpPr>
          <p:nvPr>
            <p:ph type="sldNum" sz="quarter" idx="12"/>
          </p:nvPr>
        </p:nvSpPr>
        <p:spPr/>
        <p:txBody>
          <a:bodyPr/>
          <a:lstStyle/>
          <a:p>
            <a:fld id="{0EC69BBC-F07B-4456-9AE0-5D9CA730EE78}" type="slidenum">
              <a:rPr lang="en-US" smtClean="0"/>
              <a:t>‹#›</a:t>
            </a:fld>
            <a:endParaRPr lang="en-US"/>
          </a:p>
        </p:txBody>
      </p:sp>
    </p:spTree>
    <p:extLst>
      <p:ext uri="{BB962C8B-B14F-4D97-AF65-F5344CB8AC3E}">
        <p14:creationId xmlns:p14="http://schemas.microsoft.com/office/powerpoint/2010/main" val="3065199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C475E7-7C2A-4BE4-925C-A1374111C7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5B506F-003D-4D16-BAD6-7F73B53E12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040DC-71E4-4842-B2D0-B272149793FE}"/>
              </a:ext>
            </a:extLst>
          </p:cNvPr>
          <p:cNvSpPr>
            <a:spLocks noGrp="1"/>
          </p:cNvSpPr>
          <p:nvPr>
            <p:ph type="dt" sz="half" idx="10"/>
          </p:nvPr>
        </p:nvSpPr>
        <p:spPr/>
        <p:txBody>
          <a:bodyPr/>
          <a:lstStyle/>
          <a:p>
            <a:fld id="{02EF5063-F12D-46FF-88E8-145276D946AD}" type="datetimeFigureOut">
              <a:rPr lang="en-US" smtClean="0"/>
              <a:t>8/14/2021</a:t>
            </a:fld>
            <a:endParaRPr lang="en-US"/>
          </a:p>
        </p:txBody>
      </p:sp>
      <p:sp>
        <p:nvSpPr>
          <p:cNvPr id="5" name="Footer Placeholder 4">
            <a:extLst>
              <a:ext uri="{FF2B5EF4-FFF2-40B4-BE49-F238E27FC236}">
                <a16:creationId xmlns:a16="http://schemas.microsoft.com/office/drawing/2014/main" id="{C2795DE4-7FCD-4D54-AFA4-D687CDF4F1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AFEB9A-D0CC-4791-A118-9599B7DB08E6}"/>
              </a:ext>
            </a:extLst>
          </p:cNvPr>
          <p:cNvSpPr>
            <a:spLocks noGrp="1"/>
          </p:cNvSpPr>
          <p:nvPr>
            <p:ph type="sldNum" sz="quarter" idx="12"/>
          </p:nvPr>
        </p:nvSpPr>
        <p:spPr/>
        <p:txBody>
          <a:bodyPr/>
          <a:lstStyle/>
          <a:p>
            <a:fld id="{0EC69BBC-F07B-4456-9AE0-5D9CA730EE78}" type="slidenum">
              <a:rPr lang="en-US" smtClean="0"/>
              <a:t>‹#›</a:t>
            </a:fld>
            <a:endParaRPr lang="en-US"/>
          </a:p>
        </p:txBody>
      </p:sp>
    </p:spTree>
    <p:extLst>
      <p:ext uri="{BB962C8B-B14F-4D97-AF65-F5344CB8AC3E}">
        <p14:creationId xmlns:p14="http://schemas.microsoft.com/office/powerpoint/2010/main" val="3865547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63866-9F92-495A-9CDC-C7D321490D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EB579E-4C99-41FB-96A1-BB83C2D684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304CE6-814B-49F2-9959-9B522A907496}"/>
              </a:ext>
            </a:extLst>
          </p:cNvPr>
          <p:cNvSpPr>
            <a:spLocks noGrp="1"/>
          </p:cNvSpPr>
          <p:nvPr>
            <p:ph type="dt" sz="half" idx="10"/>
          </p:nvPr>
        </p:nvSpPr>
        <p:spPr/>
        <p:txBody>
          <a:bodyPr/>
          <a:lstStyle/>
          <a:p>
            <a:fld id="{02EF5063-F12D-46FF-88E8-145276D946AD}" type="datetimeFigureOut">
              <a:rPr lang="en-US" smtClean="0"/>
              <a:t>8/14/2021</a:t>
            </a:fld>
            <a:endParaRPr lang="en-US"/>
          </a:p>
        </p:txBody>
      </p:sp>
      <p:sp>
        <p:nvSpPr>
          <p:cNvPr id="5" name="Footer Placeholder 4">
            <a:extLst>
              <a:ext uri="{FF2B5EF4-FFF2-40B4-BE49-F238E27FC236}">
                <a16:creationId xmlns:a16="http://schemas.microsoft.com/office/drawing/2014/main" id="{28F8B0BA-A920-417A-B100-90719689B2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6267E-6363-4739-92B3-B6CE5BDE8D20}"/>
              </a:ext>
            </a:extLst>
          </p:cNvPr>
          <p:cNvSpPr>
            <a:spLocks noGrp="1"/>
          </p:cNvSpPr>
          <p:nvPr>
            <p:ph type="sldNum" sz="quarter" idx="12"/>
          </p:nvPr>
        </p:nvSpPr>
        <p:spPr/>
        <p:txBody>
          <a:bodyPr/>
          <a:lstStyle/>
          <a:p>
            <a:fld id="{0EC69BBC-F07B-4456-9AE0-5D9CA730EE78}" type="slidenum">
              <a:rPr lang="en-US" smtClean="0"/>
              <a:t>‹#›</a:t>
            </a:fld>
            <a:endParaRPr lang="en-US"/>
          </a:p>
        </p:txBody>
      </p:sp>
    </p:spTree>
    <p:extLst>
      <p:ext uri="{BB962C8B-B14F-4D97-AF65-F5344CB8AC3E}">
        <p14:creationId xmlns:p14="http://schemas.microsoft.com/office/powerpoint/2010/main" val="1172986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1891D-344D-4EED-9226-E3211090AB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50321C-52B0-4EDE-B195-F538C3A73A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4AEFF9-ECF5-4E05-93F5-C1F2F84E2A7C}"/>
              </a:ext>
            </a:extLst>
          </p:cNvPr>
          <p:cNvSpPr>
            <a:spLocks noGrp="1"/>
          </p:cNvSpPr>
          <p:nvPr>
            <p:ph type="dt" sz="half" idx="10"/>
          </p:nvPr>
        </p:nvSpPr>
        <p:spPr/>
        <p:txBody>
          <a:bodyPr/>
          <a:lstStyle/>
          <a:p>
            <a:fld id="{02EF5063-F12D-46FF-88E8-145276D946AD}" type="datetimeFigureOut">
              <a:rPr lang="en-US" smtClean="0"/>
              <a:t>8/14/2021</a:t>
            </a:fld>
            <a:endParaRPr lang="en-US"/>
          </a:p>
        </p:txBody>
      </p:sp>
      <p:sp>
        <p:nvSpPr>
          <p:cNvPr id="5" name="Footer Placeholder 4">
            <a:extLst>
              <a:ext uri="{FF2B5EF4-FFF2-40B4-BE49-F238E27FC236}">
                <a16:creationId xmlns:a16="http://schemas.microsoft.com/office/drawing/2014/main" id="{00F9DDF2-619C-43C7-BCA5-BC46F8587E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04A0F8-3F16-49D9-A8BE-137C0B12A1AD}"/>
              </a:ext>
            </a:extLst>
          </p:cNvPr>
          <p:cNvSpPr>
            <a:spLocks noGrp="1"/>
          </p:cNvSpPr>
          <p:nvPr>
            <p:ph type="sldNum" sz="quarter" idx="12"/>
          </p:nvPr>
        </p:nvSpPr>
        <p:spPr/>
        <p:txBody>
          <a:bodyPr/>
          <a:lstStyle/>
          <a:p>
            <a:fld id="{0EC69BBC-F07B-4456-9AE0-5D9CA730EE78}" type="slidenum">
              <a:rPr lang="en-US" smtClean="0"/>
              <a:t>‹#›</a:t>
            </a:fld>
            <a:endParaRPr lang="en-US"/>
          </a:p>
        </p:txBody>
      </p:sp>
    </p:spTree>
    <p:extLst>
      <p:ext uri="{BB962C8B-B14F-4D97-AF65-F5344CB8AC3E}">
        <p14:creationId xmlns:p14="http://schemas.microsoft.com/office/powerpoint/2010/main" val="1041379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5333D-A9F2-437E-95AA-B97707EC6B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377EB1-C354-4AD9-9BA4-5C3183A0A9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F616F6-BD71-44F0-8274-8BF5FE2E84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B3CBA7-374E-4D28-B1CE-75F340A6CD8D}"/>
              </a:ext>
            </a:extLst>
          </p:cNvPr>
          <p:cNvSpPr>
            <a:spLocks noGrp="1"/>
          </p:cNvSpPr>
          <p:nvPr>
            <p:ph type="dt" sz="half" idx="10"/>
          </p:nvPr>
        </p:nvSpPr>
        <p:spPr/>
        <p:txBody>
          <a:bodyPr/>
          <a:lstStyle/>
          <a:p>
            <a:fld id="{02EF5063-F12D-46FF-88E8-145276D946AD}" type="datetimeFigureOut">
              <a:rPr lang="en-US" smtClean="0"/>
              <a:t>8/14/2021</a:t>
            </a:fld>
            <a:endParaRPr lang="en-US"/>
          </a:p>
        </p:txBody>
      </p:sp>
      <p:sp>
        <p:nvSpPr>
          <p:cNvPr id="6" name="Footer Placeholder 5">
            <a:extLst>
              <a:ext uri="{FF2B5EF4-FFF2-40B4-BE49-F238E27FC236}">
                <a16:creationId xmlns:a16="http://schemas.microsoft.com/office/drawing/2014/main" id="{5E25FC4E-CD73-4EEA-9ADD-ACFCF63C4A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41C5AC-12C6-4F57-9526-52CCDB10EC9E}"/>
              </a:ext>
            </a:extLst>
          </p:cNvPr>
          <p:cNvSpPr>
            <a:spLocks noGrp="1"/>
          </p:cNvSpPr>
          <p:nvPr>
            <p:ph type="sldNum" sz="quarter" idx="12"/>
          </p:nvPr>
        </p:nvSpPr>
        <p:spPr/>
        <p:txBody>
          <a:bodyPr/>
          <a:lstStyle/>
          <a:p>
            <a:fld id="{0EC69BBC-F07B-4456-9AE0-5D9CA730EE78}" type="slidenum">
              <a:rPr lang="en-US" smtClean="0"/>
              <a:t>‹#›</a:t>
            </a:fld>
            <a:endParaRPr lang="en-US"/>
          </a:p>
        </p:txBody>
      </p:sp>
    </p:spTree>
    <p:extLst>
      <p:ext uri="{BB962C8B-B14F-4D97-AF65-F5344CB8AC3E}">
        <p14:creationId xmlns:p14="http://schemas.microsoft.com/office/powerpoint/2010/main" val="2991653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E4BB7-E573-48F1-9077-B30DD8E348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48E5CD-B6EC-4B65-8E66-3D25F067B6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2209DD-37BE-48DB-AA4E-27FEF181B6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9D947A-4714-4F12-9A05-ACEE88C2B0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A85A94-6507-4FA6-9218-73E0215A1C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1B3A03-C014-483C-9C19-84EFAFA41A1F}"/>
              </a:ext>
            </a:extLst>
          </p:cNvPr>
          <p:cNvSpPr>
            <a:spLocks noGrp="1"/>
          </p:cNvSpPr>
          <p:nvPr>
            <p:ph type="dt" sz="half" idx="10"/>
          </p:nvPr>
        </p:nvSpPr>
        <p:spPr/>
        <p:txBody>
          <a:bodyPr/>
          <a:lstStyle/>
          <a:p>
            <a:fld id="{02EF5063-F12D-46FF-88E8-145276D946AD}" type="datetimeFigureOut">
              <a:rPr lang="en-US" smtClean="0"/>
              <a:t>8/14/2021</a:t>
            </a:fld>
            <a:endParaRPr lang="en-US"/>
          </a:p>
        </p:txBody>
      </p:sp>
      <p:sp>
        <p:nvSpPr>
          <p:cNvPr id="8" name="Footer Placeholder 7">
            <a:extLst>
              <a:ext uri="{FF2B5EF4-FFF2-40B4-BE49-F238E27FC236}">
                <a16:creationId xmlns:a16="http://schemas.microsoft.com/office/drawing/2014/main" id="{B871B0F2-AB56-4820-A0B8-1BD0E00939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4605DF-226E-410C-B9C1-9818A6E02B2B}"/>
              </a:ext>
            </a:extLst>
          </p:cNvPr>
          <p:cNvSpPr>
            <a:spLocks noGrp="1"/>
          </p:cNvSpPr>
          <p:nvPr>
            <p:ph type="sldNum" sz="quarter" idx="12"/>
          </p:nvPr>
        </p:nvSpPr>
        <p:spPr/>
        <p:txBody>
          <a:bodyPr/>
          <a:lstStyle/>
          <a:p>
            <a:fld id="{0EC69BBC-F07B-4456-9AE0-5D9CA730EE78}" type="slidenum">
              <a:rPr lang="en-US" smtClean="0"/>
              <a:t>‹#›</a:t>
            </a:fld>
            <a:endParaRPr lang="en-US"/>
          </a:p>
        </p:txBody>
      </p:sp>
    </p:spTree>
    <p:extLst>
      <p:ext uri="{BB962C8B-B14F-4D97-AF65-F5344CB8AC3E}">
        <p14:creationId xmlns:p14="http://schemas.microsoft.com/office/powerpoint/2010/main" val="3451558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D2B8D-5688-4F17-88EC-469CE327AF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58D163-1385-414B-B815-7C163D8FB2B8}"/>
              </a:ext>
            </a:extLst>
          </p:cNvPr>
          <p:cNvSpPr>
            <a:spLocks noGrp="1"/>
          </p:cNvSpPr>
          <p:nvPr>
            <p:ph type="dt" sz="half" idx="10"/>
          </p:nvPr>
        </p:nvSpPr>
        <p:spPr/>
        <p:txBody>
          <a:bodyPr/>
          <a:lstStyle/>
          <a:p>
            <a:fld id="{02EF5063-F12D-46FF-88E8-145276D946AD}" type="datetimeFigureOut">
              <a:rPr lang="en-US" smtClean="0"/>
              <a:t>8/14/2021</a:t>
            </a:fld>
            <a:endParaRPr lang="en-US"/>
          </a:p>
        </p:txBody>
      </p:sp>
      <p:sp>
        <p:nvSpPr>
          <p:cNvPr id="4" name="Footer Placeholder 3">
            <a:extLst>
              <a:ext uri="{FF2B5EF4-FFF2-40B4-BE49-F238E27FC236}">
                <a16:creationId xmlns:a16="http://schemas.microsoft.com/office/drawing/2014/main" id="{F6BB6737-F5A7-4A47-8C73-7C82E5ACF0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1056AE-8FBB-45DD-B156-749F286214CB}"/>
              </a:ext>
            </a:extLst>
          </p:cNvPr>
          <p:cNvSpPr>
            <a:spLocks noGrp="1"/>
          </p:cNvSpPr>
          <p:nvPr>
            <p:ph type="sldNum" sz="quarter" idx="12"/>
          </p:nvPr>
        </p:nvSpPr>
        <p:spPr/>
        <p:txBody>
          <a:bodyPr/>
          <a:lstStyle/>
          <a:p>
            <a:fld id="{0EC69BBC-F07B-4456-9AE0-5D9CA730EE78}" type="slidenum">
              <a:rPr lang="en-US" smtClean="0"/>
              <a:t>‹#›</a:t>
            </a:fld>
            <a:endParaRPr lang="en-US"/>
          </a:p>
        </p:txBody>
      </p:sp>
    </p:spTree>
    <p:extLst>
      <p:ext uri="{BB962C8B-B14F-4D97-AF65-F5344CB8AC3E}">
        <p14:creationId xmlns:p14="http://schemas.microsoft.com/office/powerpoint/2010/main" val="3534711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AA1AE2-3134-4018-B382-67B064DEDF8B}"/>
              </a:ext>
            </a:extLst>
          </p:cNvPr>
          <p:cNvSpPr>
            <a:spLocks noGrp="1"/>
          </p:cNvSpPr>
          <p:nvPr>
            <p:ph type="dt" sz="half" idx="10"/>
          </p:nvPr>
        </p:nvSpPr>
        <p:spPr/>
        <p:txBody>
          <a:bodyPr/>
          <a:lstStyle/>
          <a:p>
            <a:fld id="{02EF5063-F12D-46FF-88E8-145276D946AD}" type="datetimeFigureOut">
              <a:rPr lang="en-US" smtClean="0"/>
              <a:t>8/14/2021</a:t>
            </a:fld>
            <a:endParaRPr lang="en-US"/>
          </a:p>
        </p:txBody>
      </p:sp>
      <p:sp>
        <p:nvSpPr>
          <p:cNvPr id="3" name="Footer Placeholder 2">
            <a:extLst>
              <a:ext uri="{FF2B5EF4-FFF2-40B4-BE49-F238E27FC236}">
                <a16:creationId xmlns:a16="http://schemas.microsoft.com/office/drawing/2014/main" id="{3FB2D876-6669-4CC1-8E75-9242640A2F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A5FF68-53C4-41F8-94F8-426B57C66DDE}"/>
              </a:ext>
            </a:extLst>
          </p:cNvPr>
          <p:cNvSpPr>
            <a:spLocks noGrp="1"/>
          </p:cNvSpPr>
          <p:nvPr>
            <p:ph type="sldNum" sz="quarter" idx="12"/>
          </p:nvPr>
        </p:nvSpPr>
        <p:spPr/>
        <p:txBody>
          <a:bodyPr/>
          <a:lstStyle/>
          <a:p>
            <a:fld id="{0EC69BBC-F07B-4456-9AE0-5D9CA730EE78}" type="slidenum">
              <a:rPr lang="en-US" smtClean="0"/>
              <a:t>‹#›</a:t>
            </a:fld>
            <a:endParaRPr lang="en-US"/>
          </a:p>
        </p:txBody>
      </p:sp>
    </p:spTree>
    <p:extLst>
      <p:ext uri="{BB962C8B-B14F-4D97-AF65-F5344CB8AC3E}">
        <p14:creationId xmlns:p14="http://schemas.microsoft.com/office/powerpoint/2010/main" val="3077479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1FAD9-766E-47AE-99A8-683DC5FEA3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11B74B-9857-4D37-96C0-8920702B11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BB30AB-684B-42B1-AEA4-FDA0ED3274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474052-A140-49E6-845A-D86DC42C1AD8}"/>
              </a:ext>
            </a:extLst>
          </p:cNvPr>
          <p:cNvSpPr>
            <a:spLocks noGrp="1"/>
          </p:cNvSpPr>
          <p:nvPr>
            <p:ph type="dt" sz="half" idx="10"/>
          </p:nvPr>
        </p:nvSpPr>
        <p:spPr/>
        <p:txBody>
          <a:bodyPr/>
          <a:lstStyle/>
          <a:p>
            <a:fld id="{02EF5063-F12D-46FF-88E8-145276D946AD}" type="datetimeFigureOut">
              <a:rPr lang="en-US" smtClean="0"/>
              <a:t>8/14/2021</a:t>
            </a:fld>
            <a:endParaRPr lang="en-US"/>
          </a:p>
        </p:txBody>
      </p:sp>
      <p:sp>
        <p:nvSpPr>
          <p:cNvPr id="6" name="Footer Placeholder 5">
            <a:extLst>
              <a:ext uri="{FF2B5EF4-FFF2-40B4-BE49-F238E27FC236}">
                <a16:creationId xmlns:a16="http://schemas.microsoft.com/office/drawing/2014/main" id="{B8E701DD-4A12-4411-BCEA-402218D4D6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1A21EF-AEBB-43A2-ABC4-18861D194D96}"/>
              </a:ext>
            </a:extLst>
          </p:cNvPr>
          <p:cNvSpPr>
            <a:spLocks noGrp="1"/>
          </p:cNvSpPr>
          <p:nvPr>
            <p:ph type="sldNum" sz="quarter" idx="12"/>
          </p:nvPr>
        </p:nvSpPr>
        <p:spPr/>
        <p:txBody>
          <a:bodyPr/>
          <a:lstStyle/>
          <a:p>
            <a:fld id="{0EC69BBC-F07B-4456-9AE0-5D9CA730EE78}" type="slidenum">
              <a:rPr lang="en-US" smtClean="0"/>
              <a:t>‹#›</a:t>
            </a:fld>
            <a:endParaRPr lang="en-US"/>
          </a:p>
        </p:txBody>
      </p:sp>
    </p:spTree>
    <p:extLst>
      <p:ext uri="{BB962C8B-B14F-4D97-AF65-F5344CB8AC3E}">
        <p14:creationId xmlns:p14="http://schemas.microsoft.com/office/powerpoint/2010/main" val="2231442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26962-665D-4983-AFA9-22CCB9EFB6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70B70E-DA54-4F2E-BB00-3E5E0CB63C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3C5067-42C1-48CA-984D-B1600B754F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DD89D2-8737-4DBC-A7C1-FF7A76F4C84B}"/>
              </a:ext>
            </a:extLst>
          </p:cNvPr>
          <p:cNvSpPr>
            <a:spLocks noGrp="1"/>
          </p:cNvSpPr>
          <p:nvPr>
            <p:ph type="dt" sz="half" idx="10"/>
          </p:nvPr>
        </p:nvSpPr>
        <p:spPr/>
        <p:txBody>
          <a:bodyPr/>
          <a:lstStyle/>
          <a:p>
            <a:fld id="{02EF5063-F12D-46FF-88E8-145276D946AD}" type="datetimeFigureOut">
              <a:rPr lang="en-US" smtClean="0"/>
              <a:t>8/14/2021</a:t>
            </a:fld>
            <a:endParaRPr lang="en-US"/>
          </a:p>
        </p:txBody>
      </p:sp>
      <p:sp>
        <p:nvSpPr>
          <p:cNvPr id="6" name="Footer Placeholder 5">
            <a:extLst>
              <a:ext uri="{FF2B5EF4-FFF2-40B4-BE49-F238E27FC236}">
                <a16:creationId xmlns:a16="http://schemas.microsoft.com/office/drawing/2014/main" id="{54EA5FFB-8BF3-4F9A-96A6-9E8F67F39C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0A5067-7F88-4902-94B0-4CAC7D28CED5}"/>
              </a:ext>
            </a:extLst>
          </p:cNvPr>
          <p:cNvSpPr>
            <a:spLocks noGrp="1"/>
          </p:cNvSpPr>
          <p:nvPr>
            <p:ph type="sldNum" sz="quarter" idx="12"/>
          </p:nvPr>
        </p:nvSpPr>
        <p:spPr/>
        <p:txBody>
          <a:bodyPr/>
          <a:lstStyle/>
          <a:p>
            <a:fld id="{0EC69BBC-F07B-4456-9AE0-5D9CA730EE78}" type="slidenum">
              <a:rPr lang="en-US" smtClean="0"/>
              <a:t>‹#›</a:t>
            </a:fld>
            <a:endParaRPr lang="en-US"/>
          </a:p>
        </p:txBody>
      </p:sp>
    </p:spTree>
    <p:extLst>
      <p:ext uri="{BB962C8B-B14F-4D97-AF65-F5344CB8AC3E}">
        <p14:creationId xmlns:p14="http://schemas.microsoft.com/office/powerpoint/2010/main" val="3345564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851145-D8E4-45F7-A1DC-64F9672F0E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927690-D0C6-4F70-A4D3-6DEF2AF972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BD7E35-62C1-4342-AD64-349E847793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EF5063-F12D-46FF-88E8-145276D946AD}" type="datetimeFigureOut">
              <a:rPr lang="en-US" smtClean="0"/>
              <a:t>8/14/2021</a:t>
            </a:fld>
            <a:endParaRPr lang="en-US"/>
          </a:p>
        </p:txBody>
      </p:sp>
      <p:sp>
        <p:nvSpPr>
          <p:cNvPr id="5" name="Footer Placeholder 4">
            <a:extLst>
              <a:ext uri="{FF2B5EF4-FFF2-40B4-BE49-F238E27FC236}">
                <a16:creationId xmlns:a16="http://schemas.microsoft.com/office/drawing/2014/main" id="{1129CEF4-CA3B-4FA0-8BE7-F6CA11C4D4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BD8D43-1963-4BB0-901A-3AB2AF88D9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C69BBC-F07B-4456-9AE0-5D9CA730EE78}" type="slidenum">
              <a:rPr lang="en-US" smtClean="0"/>
              <a:t>‹#›</a:t>
            </a:fld>
            <a:endParaRPr lang="en-US"/>
          </a:p>
        </p:txBody>
      </p:sp>
    </p:spTree>
    <p:extLst>
      <p:ext uri="{BB962C8B-B14F-4D97-AF65-F5344CB8AC3E}">
        <p14:creationId xmlns:p14="http://schemas.microsoft.com/office/powerpoint/2010/main" val="3943829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diagramLayout" Target="../diagrams/layout2.xml"/><Relationship Id="rId7" Type="http://schemas.openxmlformats.org/officeDocument/2006/relationships/image" Target="../media/image2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map&#10;&#10;Description automatically generated">
            <a:extLst>
              <a:ext uri="{FF2B5EF4-FFF2-40B4-BE49-F238E27FC236}">
                <a16:creationId xmlns:a16="http://schemas.microsoft.com/office/drawing/2014/main" id="{F84976CA-40ED-4C7D-8BB6-E8791937D651}"/>
              </a:ext>
            </a:extLst>
          </p:cNvPr>
          <p:cNvPicPr>
            <a:picLocks noChangeAspect="1"/>
          </p:cNvPicPr>
          <p:nvPr/>
        </p:nvPicPr>
        <p:blipFill rotWithShape="1">
          <a:blip r:embed="rId2">
            <a:extLst>
              <a:ext uri="{28A0092B-C50C-407E-A947-70E740481C1C}">
                <a14:useLocalDpi xmlns:a14="http://schemas.microsoft.com/office/drawing/2010/main" val="0"/>
              </a:ext>
            </a:extLst>
          </a:blip>
          <a:srcRect t="10256" r="9089" b="14432"/>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7EBE332-FE28-44C1-BACF-EC9C2C4B683D}"/>
              </a:ext>
            </a:extLst>
          </p:cNvPr>
          <p:cNvSpPr>
            <a:spLocks noGrp="1"/>
          </p:cNvSpPr>
          <p:nvPr>
            <p:ph type="ctrTitle"/>
          </p:nvPr>
        </p:nvSpPr>
        <p:spPr>
          <a:xfrm>
            <a:off x="477981" y="1122363"/>
            <a:ext cx="4023360" cy="3204134"/>
          </a:xfrm>
        </p:spPr>
        <p:txBody>
          <a:bodyPr anchor="b">
            <a:normAutofit/>
          </a:bodyPr>
          <a:lstStyle/>
          <a:p>
            <a:pPr algn="l"/>
            <a:r>
              <a:rPr lang="en-US" sz="4800" b="1" dirty="0">
                <a:latin typeface="Arial" panose="020B0604020202020204" pitchFamily="34" charset="0"/>
              </a:rPr>
              <a:t>G</a:t>
            </a:r>
            <a:r>
              <a:rPr lang="en-US" sz="4800" b="1" i="0" dirty="0">
                <a:effectLst/>
                <a:latin typeface="Arial" panose="020B0604020202020204" pitchFamily="34" charset="0"/>
              </a:rPr>
              <a:t>ene Expression </a:t>
            </a:r>
            <a:r>
              <a:rPr lang="en-US" sz="4800" b="1" dirty="0">
                <a:latin typeface="Arial" panose="020B0604020202020204" pitchFamily="34" charset="0"/>
              </a:rPr>
              <a:t>C</a:t>
            </a:r>
            <a:r>
              <a:rPr lang="en-US" sz="4800" b="1" i="0" dirty="0">
                <a:effectLst/>
                <a:latin typeface="Arial" panose="020B0604020202020204" pitchFamily="34" charset="0"/>
              </a:rPr>
              <a:t>ancer RNA-Sequence</a:t>
            </a:r>
            <a:endParaRPr lang="en-US" sz="4800" dirty="0"/>
          </a:p>
        </p:txBody>
      </p:sp>
      <p:sp>
        <p:nvSpPr>
          <p:cNvPr id="3" name="Subtitle 2">
            <a:extLst>
              <a:ext uri="{FF2B5EF4-FFF2-40B4-BE49-F238E27FC236}">
                <a16:creationId xmlns:a16="http://schemas.microsoft.com/office/drawing/2014/main" id="{2ECEC0B8-3DF6-435D-8359-1C3EB2BEE60D}"/>
              </a:ext>
            </a:extLst>
          </p:cNvPr>
          <p:cNvSpPr>
            <a:spLocks noGrp="1"/>
          </p:cNvSpPr>
          <p:nvPr>
            <p:ph type="subTitle" idx="1"/>
          </p:nvPr>
        </p:nvSpPr>
        <p:spPr>
          <a:xfrm>
            <a:off x="477980" y="4872922"/>
            <a:ext cx="4023359" cy="1208141"/>
          </a:xfrm>
        </p:spPr>
        <p:txBody>
          <a:bodyPr>
            <a:normAutofit/>
          </a:bodyPr>
          <a:lstStyle/>
          <a:p>
            <a:pPr algn="l"/>
            <a:r>
              <a:rPr lang="en-US" sz="1300" b="1" dirty="0">
                <a:latin typeface="Adobe Caslon Pro" panose="0205050205050A020403" pitchFamily="18" charset="0"/>
                <a:ea typeface="+mj-ea"/>
                <a:cs typeface="Aldhabi" panose="020B0604020202020204" pitchFamily="2" charset="-78"/>
              </a:rPr>
              <a:t>             </a:t>
            </a:r>
            <a:r>
              <a:rPr lang="en-US" sz="1300" b="1" dirty="0">
                <a:latin typeface="Adobe Caslon Pro" panose="0205050205050A020403" pitchFamily="18" charset="0"/>
                <a:ea typeface="Adobe Ming Std L" panose="02020300000000000000" pitchFamily="18" charset="-128"/>
                <a:cs typeface="Aldhabi" panose="020B0604020202020204" pitchFamily="2" charset="-78"/>
              </a:rPr>
              <a:t>Presented by:</a:t>
            </a:r>
          </a:p>
          <a:p>
            <a:pPr algn="l"/>
            <a:r>
              <a:rPr lang="en-US" sz="1300" b="1" dirty="0">
                <a:latin typeface="Adobe Caslon Pro" panose="0205050205050A020403" pitchFamily="18" charset="0"/>
                <a:ea typeface="Adobe Ming Std L" panose="02020300000000000000" pitchFamily="18" charset="-128"/>
                <a:cs typeface="Aldhabi" panose="020B0604020202020204" pitchFamily="2" charset="-78"/>
              </a:rPr>
              <a:t>            Team 34</a:t>
            </a:r>
          </a:p>
          <a:p>
            <a:pPr algn="l"/>
            <a:r>
              <a:rPr lang="en-US" sz="1300" b="1">
                <a:latin typeface="Adobe Caslon Pro" panose="0205050205050A020403" pitchFamily="18" charset="0"/>
                <a:ea typeface="Adobe Ming Std L" panose="02020300000000000000" pitchFamily="18" charset="-128"/>
                <a:cs typeface="Aldhabi" panose="020B0604020202020204" pitchFamily="2" charset="-78"/>
              </a:rPr>
              <a:t>            Vikas </a:t>
            </a:r>
            <a:r>
              <a:rPr lang="en-US" sz="1300" b="1" dirty="0">
                <a:latin typeface="Adobe Caslon Pro" panose="0205050205050A020403" pitchFamily="18" charset="0"/>
                <a:ea typeface="Adobe Ming Std L" panose="02020300000000000000" pitchFamily="18" charset="-128"/>
                <a:cs typeface="Aldhabi" panose="020B0604020202020204" pitchFamily="2" charset="-78"/>
              </a:rPr>
              <a:t>Deep Shukla</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7409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1C4807-4350-46A6-8930-32D4C94129C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Average value for Top Genes for BRCA</a:t>
            </a:r>
            <a:endParaRPr lang="en-US" sz="3200" kern="1200" dirty="0">
              <a:solidFill>
                <a:schemeClr val="bg1"/>
              </a:solidFill>
              <a:latin typeface="+mj-lt"/>
              <a:ea typeface="+mj-ea"/>
              <a:cs typeface="+mj-cs"/>
            </a:endParaRPr>
          </a:p>
        </p:txBody>
      </p:sp>
      <p:pic>
        <p:nvPicPr>
          <p:cNvPr id="3074" name="Picture 2">
            <a:extLst>
              <a:ext uri="{FF2B5EF4-FFF2-40B4-BE49-F238E27FC236}">
                <a16:creationId xmlns:a16="http://schemas.microsoft.com/office/drawing/2014/main" id="{9CE9437A-5BA3-4BAD-8DB6-27EB9F73EE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50397" y="1675227"/>
            <a:ext cx="8491206"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135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871EAA-BA54-4595-BD01-383C1C2E915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Average value for Top Genes of COAD</a:t>
            </a:r>
          </a:p>
        </p:txBody>
      </p:sp>
      <p:pic>
        <p:nvPicPr>
          <p:cNvPr id="4100" name="Picture 4">
            <a:extLst>
              <a:ext uri="{FF2B5EF4-FFF2-40B4-BE49-F238E27FC236}">
                <a16:creationId xmlns:a16="http://schemas.microsoft.com/office/drawing/2014/main" id="{A37BD37E-F3A3-4EB2-A982-86CC72E12B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50397" y="1675227"/>
            <a:ext cx="8491206"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3876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CD71AD-FE4D-42AE-B0B3-F73026A26AD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Average value for Top Genes of KIRK</a:t>
            </a:r>
          </a:p>
        </p:txBody>
      </p:sp>
      <p:pic>
        <p:nvPicPr>
          <p:cNvPr id="5122" name="Picture 2">
            <a:extLst>
              <a:ext uri="{FF2B5EF4-FFF2-40B4-BE49-F238E27FC236}">
                <a16:creationId xmlns:a16="http://schemas.microsoft.com/office/drawing/2014/main" id="{85397579-2D12-4F82-A930-197D57D4E1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50397" y="1675227"/>
            <a:ext cx="8491206"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026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632E70-EE92-430C-884E-2CF9EF48FD4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Average value for Top Genes of LUAD</a:t>
            </a:r>
          </a:p>
        </p:txBody>
      </p:sp>
      <p:pic>
        <p:nvPicPr>
          <p:cNvPr id="6146" name="Picture 2">
            <a:extLst>
              <a:ext uri="{FF2B5EF4-FFF2-40B4-BE49-F238E27FC236}">
                <a16:creationId xmlns:a16="http://schemas.microsoft.com/office/drawing/2014/main" id="{D18B444C-6C36-4DFD-9C8F-217300A4DB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50397" y="1675227"/>
            <a:ext cx="8491206"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241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4BACA0-4B93-4034-BB9A-B6E233A31CD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Average value for Top Genes of PRAD</a:t>
            </a:r>
          </a:p>
        </p:txBody>
      </p:sp>
      <p:pic>
        <p:nvPicPr>
          <p:cNvPr id="7170" name="Picture 2">
            <a:extLst>
              <a:ext uri="{FF2B5EF4-FFF2-40B4-BE49-F238E27FC236}">
                <a16:creationId xmlns:a16="http://schemas.microsoft.com/office/drawing/2014/main" id="{70D82D8D-1D03-4B77-B91F-53C8619748A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87961" y="1675227"/>
            <a:ext cx="8616078"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5532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BE27D-D9B3-4176-BB32-C3DAAB4B2910}"/>
              </a:ext>
            </a:extLst>
          </p:cNvPr>
          <p:cNvSpPr>
            <a:spLocks noGrp="1"/>
          </p:cNvSpPr>
          <p:nvPr>
            <p:ph type="title"/>
          </p:nvPr>
        </p:nvSpPr>
        <p:spPr/>
        <p:txBody>
          <a:bodyPr/>
          <a:lstStyle/>
          <a:p>
            <a:r>
              <a:rPr lang="en-US" dirty="0"/>
              <a:t>Input data to clustering</a:t>
            </a:r>
          </a:p>
        </p:txBody>
      </p:sp>
      <p:pic>
        <p:nvPicPr>
          <p:cNvPr id="5" name="Content Placeholder 4">
            <a:extLst>
              <a:ext uri="{FF2B5EF4-FFF2-40B4-BE49-F238E27FC236}">
                <a16:creationId xmlns:a16="http://schemas.microsoft.com/office/drawing/2014/main" id="{B251D23C-6F95-4737-BE7F-231604768622}"/>
              </a:ext>
            </a:extLst>
          </p:cNvPr>
          <p:cNvPicPr>
            <a:picLocks noGrp="1" noChangeAspect="1"/>
          </p:cNvPicPr>
          <p:nvPr>
            <p:ph idx="1"/>
          </p:nvPr>
        </p:nvPicPr>
        <p:blipFill>
          <a:blip r:embed="rId2"/>
          <a:stretch>
            <a:fillRect/>
          </a:stretch>
        </p:blipFill>
        <p:spPr>
          <a:xfrm>
            <a:off x="447472" y="2229644"/>
            <a:ext cx="6410528" cy="2789828"/>
          </a:xfrm>
        </p:spPr>
      </p:pic>
      <p:pic>
        <p:nvPicPr>
          <p:cNvPr id="7" name="Picture 6">
            <a:extLst>
              <a:ext uri="{FF2B5EF4-FFF2-40B4-BE49-F238E27FC236}">
                <a16:creationId xmlns:a16="http://schemas.microsoft.com/office/drawing/2014/main" id="{97B0A192-264B-4A68-ADAD-7CD80AFFB543}"/>
              </a:ext>
            </a:extLst>
          </p:cNvPr>
          <p:cNvPicPr>
            <a:picLocks noChangeAspect="1"/>
          </p:cNvPicPr>
          <p:nvPr/>
        </p:nvPicPr>
        <p:blipFill>
          <a:blip r:embed="rId3"/>
          <a:stretch>
            <a:fillRect/>
          </a:stretch>
        </p:blipFill>
        <p:spPr>
          <a:xfrm>
            <a:off x="6858000" y="2229644"/>
            <a:ext cx="5145932" cy="2789828"/>
          </a:xfrm>
          <a:prstGeom prst="rect">
            <a:avLst/>
          </a:prstGeom>
        </p:spPr>
      </p:pic>
      <p:sp>
        <p:nvSpPr>
          <p:cNvPr id="8" name="Rectangle 7">
            <a:extLst>
              <a:ext uri="{FF2B5EF4-FFF2-40B4-BE49-F238E27FC236}">
                <a16:creationId xmlns:a16="http://schemas.microsoft.com/office/drawing/2014/main" id="{0AEED961-A224-4E4C-8ACB-8C3EF704BC2B}"/>
              </a:ext>
            </a:extLst>
          </p:cNvPr>
          <p:cNvSpPr/>
          <p:nvPr/>
        </p:nvSpPr>
        <p:spPr>
          <a:xfrm>
            <a:off x="0" y="471340"/>
            <a:ext cx="12192000" cy="1219348"/>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4000" dirty="0"/>
              <a:t>Input data to clustering   </a:t>
            </a:r>
          </a:p>
        </p:txBody>
      </p:sp>
    </p:spTree>
    <p:extLst>
      <p:ext uri="{BB962C8B-B14F-4D97-AF65-F5344CB8AC3E}">
        <p14:creationId xmlns:p14="http://schemas.microsoft.com/office/powerpoint/2010/main" val="58788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FB79D7-ECEE-47C3-AA8D-D05CB5FF528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Variance capture by principal components</a:t>
            </a:r>
          </a:p>
        </p:txBody>
      </p:sp>
      <p:pic>
        <p:nvPicPr>
          <p:cNvPr id="8194" name="Picture 2">
            <a:extLst>
              <a:ext uri="{FF2B5EF4-FFF2-40B4-BE49-F238E27FC236}">
                <a16:creationId xmlns:a16="http://schemas.microsoft.com/office/drawing/2014/main" id="{E263F03F-C2F9-48F4-A672-B6962499C14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585" r="3" b="3"/>
          <a:stretch/>
        </p:blipFill>
        <p:spPr bwMode="auto">
          <a:xfrm>
            <a:off x="2352591" y="1675227"/>
            <a:ext cx="7486817"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283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Shape 140">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3" name="Freeform: Shape 142">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97D1A0-FAC9-40A8-B44A-0A58E5786F2B}"/>
              </a:ext>
            </a:extLst>
          </p:cNvPr>
          <p:cNvSpPr>
            <a:spLocks noGrp="1"/>
          </p:cNvSpPr>
          <p:nvPr>
            <p:ph type="title"/>
          </p:nvPr>
        </p:nvSpPr>
        <p:spPr>
          <a:xfrm>
            <a:off x="204281" y="338327"/>
            <a:ext cx="4477447" cy="2819651"/>
          </a:xfrm>
        </p:spPr>
        <p:txBody>
          <a:bodyPr vert="horz" lIns="91440" tIns="45720" rIns="91440" bIns="45720" rtlCol="0" anchor="b">
            <a:normAutofit fontScale="90000"/>
          </a:bodyPr>
          <a:lstStyle/>
          <a:p>
            <a:r>
              <a:rPr lang="en-US" sz="2700" b="1" kern="1200" dirty="0" err="1">
                <a:solidFill>
                  <a:schemeClr val="tx1"/>
                </a:solidFill>
                <a:latin typeface="+mj-lt"/>
                <a:ea typeface="+mj-ea"/>
                <a:cs typeface="+mj-cs"/>
              </a:rPr>
              <a:t>KMeans</a:t>
            </a:r>
            <a:r>
              <a:rPr lang="en-US" sz="2700" b="1" kern="1200" dirty="0">
                <a:solidFill>
                  <a:schemeClr val="tx1"/>
                </a:solidFill>
                <a:latin typeface="+mj-lt"/>
                <a:ea typeface="+mj-ea"/>
                <a:cs typeface="+mj-cs"/>
              </a:rPr>
              <a:t> Clustering by applying Elbow method</a:t>
            </a:r>
            <a:br>
              <a:rPr lang="en-US" sz="1400" b="0" i="0" kern="1200" dirty="0">
                <a:solidFill>
                  <a:schemeClr val="tx1"/>
                </a:solidFill>
                <a:effectLst/>
                <a:latin typeface="+mj-lt"/>
                <a:ea typeface="+mj-ea"/>
                <a:cs typeface="+mj-cs"/>
              </a:rPr>
            </a:br>
            <a:br>
              <a:rPr lang="en-US" sz="1400" b="0" i="0" kern="1200" dirty="0">
                <a:solidFill>
                  <a:schemeClr val="tx1"/>
                </a:solidFill>
                <a:effectLst/>
                <a:latin typeface="+mj-lt"/>
                <a:ea typeface="+mj-ea"/>
                <a:cs typeface="+mj-cs"/>
              </a:rPr>
            </a:br>
            <a:r>
              <a:rPr lang="en-US" sz="2000" b="0" i="0" kern="1200" dirty="0">
                <a:solidFill>
                  <a:schemeClr val="tx1"/>
                </a:solidFill>
                <a:effectLst/>
                <a:latin typeface="+mj-lt"/>
                <a:ea typeface="+mj-ea"/>
                <a:cs typeface="+mj-cs"/>
              </a:rPr>
              <a:t>The </a:t>
            </a:r>
            <a:r>
              <a:rPr lang="en-US" sz="2000" b="1" dirty="0"/>
              <a:t>E</a:t>
            </a:r>
            <a:r>
              <a:rPr lang="en-US" sz="2000" b="1" i="0" kern="1200" dirty="0">
                <a:solidFill>
                  <a:schemeClr val="tx1"/>
                </a:solidFill>
                <a:effectLst/>
                <a:latin typeface="+mj-lt"/>
                <a:ea typeface="+mj-ea"/>
                <a:cs typeface="+mj-cs"/>
              </a:rPr>
              <a:t>lbow method</a:t>
            </a:r>
            <a:r>
              <a:rPr lang="en-US" sz="2000" b="0" i="0" kern="1200" dirty="0">
                <a:solidFill>
                  <a:schemeClr val="tx1"/>
                </a:solidFill>
                <a:effectLst/>
                <a:latin typeface="+mj-lt"/>
                <a:ea typeface="+mj-ea"/>
                <a:cs typeface="+mj-cs"/>
              </a:rPr>
              <a:t> runs </a:t>
            </a:r>
            <a:r>
              <a:rPr lang="en-US" sz="2000" b="1" i="0" kern="1200" dirty="0">
                <a:solidFill>
                  <a:schemeClr val="tx1"/>
                </a:solidFill>
                <a:effectLst/>
                <a:latin typeface="+mj-lt"/>
                <a:ea typeface="+mj-ea"/>
                <a:cs typeface="+mj-cs"/>
              </a:rPr>
              <a:t>k</a:t>
            </a:r>
            <a:r>
              <a:rPr lang="en-US" sz="2000" b="0" i="0" kern="1200" dirty="0">
                <a:solidFill>
                  <a:schemeClr val="tx1"/>
                </a:solidFill>
                <a:effectLst/>
                <a:latin typeface="+mj-lt"/>
                <a:ea typeface="+mj-ea"/>
                <a:cs typeface="+mj-cs"/>
              </a:rPr>
              <a:t>-</a:t>
            </a:r>
            <a:r>
              <a:rPr lang="en-US" sz="2000" b="1" i="0" kern="1200" dirty="0">
                <a:solidFill>
                  <a:schemeClr val="tx1"/>
                </a:solidFill>
                <a:effectLst/>
                <a:latin typeface="+mj-lt"/>
                <a:ea typeface="+mj-ea"/>
                <a:cs typeface="+mj-cs"/>
              </a:rPr>
              <a:t>means</a:t>
            </a:r>
            <a:r>
              <a:rPr lang="en-US" sz="2000" b="0" i="0" kern="1200" dirty="0">
                <a:solidFill>
                  <a:schemeClr val="tx1"/>
                </a:solidFill>
                <a:effectLst/>
                <a:latin typeface="+mj-lt"/>
                <a:ea typeface="+mj-ea"/>
                <a:cs typeface="+mj-cs"/>
              </a:rPr>
              <a:t> clustering on the dataset for a range of values for </a:t>
            </a:r>
            <a:r>
              <a:rPr lang="en-US" sz="2000" b="1" i="0" kern="1200" dirty="0">
                <a:solidFill>
                  <a:schemeClr val="tx1"/>
                </a:solidFill>
                <a:effectLst/>
                <a:latin typeface="+mj-lt"/>
                <a:ea typeface="+mj-ea"/>
                <a:cs typeface="+mj-cs"/>
              </a:rPr>
              <a:t>k</a:t>
            </a:r>
            <a:r>
              <a:rPr lang="en-US" sz="2000" b="0" i="0" kern="1200" dirty="0">
                <a:solidFill>
                  <a:schemeClr val="tx1"/>
                </a:solidFill>
                <a:effectLst/>
                <a:latin typeface="+mj-lt"/>
                <a:ea typeface="+mj-ea"/>
                <a:cs typeface="+mj-cs"/>
              </a:rPr>
              <a:t>  and then for each value of </a:t>
            </a:r>
            <a:r>
              <a:rPr lang="en-US" sz="2000" b="1" i="0" kern="1200" dirty="0">
                <a:solidFill>
                  <a:schemeClr val="tx1"/>
                </a:solidFill>
                <a:effectLst/>
                <a:latin typeface="+mj-lt"/>
                <a:ea typeface="+mj-ea"/>
                <a:cs typeface="+mj-cs"/>
              </a:rPr>
              <a:t>k</a:t>
            </a:r>
            <a:r>
              <a:rPr lang="en-US" sz="2000" b="0" i="0" kern="1200" dirty="0">
                <a:solidFill>
                  <a:schemeClr val="tx1"/>
                </a:solidFill>
                <a:effectLst/>
                <a:latin typeface="+mj-lt"/>
                <a:ea typeface="+mj-ea"/>
                <a:cs typeface="+mj-cs"/>
              </a:rPr>
              <a:t> computes an average score for all clusters. </a:t>
            </a:r>
            <a:r>
              <a:rPr lang="en-US" sz="2000" kern="1200" dirty="0">
                <a:solidFill>
                  <a:schemeClr val="tx1"/>
                </a:solidFill>
                <a:latin typeface="+mj-lt"/>
                <a:ea typeface="+mj-ea"/>
                <a:cs typeface="+mj-cs"/>
              </a:rPr>
              <a:t>T</a:t>
            </a:r>
            <a:r>
              <a:rPr lang="en-US" sz="2000" b="0" i="0" kern="1200" dirty="0">
                <a:solidFill>
                  <a:schemeClr val="tx1"/>
                </a:solidFill>
                <a:effectLst/>
                <a:latin typeface="+mj-lt"/>
                <a:ea typeface="+mj-ea"/>
                <a:cs typeface="+mj-cs"/>
              </a:rPr>
              <a:t>he distortion score is computed by the sum of square distances from each point to its assigned center.</a:t>
            </a:r>
            <a:br>
              <a:rPr lang="en-US" sz="1400" b="0" i="0" kern="1200" dirty="0">
                <a:solidFill>
                  <a:schemeClr val="tx1"/>
                </a:solidFill>
                <a:effectLst/>
                <a:latin typeface="+mj-lt"/>
                <a:ea typeface="+mj-ea"/>
                <a:cs typeface="+mj-cs"/>
              </a:rPr>
            </a:br>
            <a:br>
              <a:rPr lang="en-US" sz="1400" b="0" i="0" kern="1200" dirty="0">
                <a:solidFill>
                  <a:schemeClr val="tx1"/>
                </a:solidFill>
                <a:effectLst/>
                <a:latin typeface="+mj-lt"/>
                <a:ea typeface="+mj-ea"/>
                <a:cs typeface="+mj-cs"/>
              </a:rPr>
            </a:br>
            <a:r>
              <a:rPr lang="en-US" sz="2000" b="1" i="0" kern="1200" dirty="0">
                <a:solidFill>
                  <a:schemeClr val="tx1"/>
                </a:solidFill>
                <a:effectLst/>
                <a:latin typeface="+mj-lt"/>
                <a:ea typeface="+mj-ea"/>
                <a:cs typeface="+mj-cs"/>
              </a:rPr>
              <a:t>Cluster count: 2 to 15</a:t>
            </a:r>
            <a:endParaRPr lang="en-US" sz="2000" b="1" kern="1200" dirty="0">
              <a:solidFill>
                <a:schemeClr val="tx1"/>
              </a:solidFill>
              <a:latin typeface="+mj-lt"/>
              <a:ea typeface="+mj-ea"/>
              <a:cs typeface="+mj-cs"/>
            </a:endParaRPr>
          </a:p>
        </p:txBody>
      </p:sp>
      <p:sp>
        <p:nvSpPr>
          <p:cNvPr id="10246" name="Content Placeholder 10245">
            <a:extLst>
              <a:ext uri="{FF2B5EF4-FFF2-40B4-BE49-F238E27FC236}">
                <a16:creationId xmlns:a16="http://schemas.microsoft.com/office/drawing/2014/main" id="{15587DA5-5226-4BF5-A035-F59627BE0318}"/>
              </a:ext>
            </a:extLst>
          </p:cNvPr>
          <p:cNvSpPr>
            <a:spLocks noGrp="1"/>
          </p:cNvSpPr>
          <p:nvPr>
            <p:ph idx="1"/>
          </p:nvPr>
        </p:nvSpPr>
        <p:spPr>
          <a:xfrm>
            <a:off x="87549" y="3501957"/>
            <a:ext cx="3926667" cy="1070042"/>
          </a:xfrm>
        </p:spPr>
        <p:txBody>
          <a:bodyPr vert="horz" lIns="91440" tIns="45720" rIns="91440" bIns="45720" rtlCol="0" anchor="t">
            <a:normAutofit/>
          </a:bodyPr>
          <a:lstStyle/>
          <a:p>
            <a:pPr marL="0" indent="0">
              <a:buNone/>
            </a:pPr>
            <a:r>
              <a:rPr lang="en-US" sz="3200" b="1" kern="1200" dirty="0">
                <a:solidFill>
                  <a:schemeClr val="tx1"/>
                </a:solidFill>
                <a:latin typeface="+mn-lt"/>
                <a:ea typeface="+mn-ea"/>
                <a:cs typeface="+mn-cs"/>
              </a:rPr>
              <a:t>Optimum number of Cluster is 5</a:t>
            </a:r>
          </a:p>
        </p:txBody>
      </p:sp>
      <p:pic>
        <p:nvPicPr>
          <p:cNvPr id="2050" name="Picture 2">
            <a:extLst>
              <a:ext uri="{FF2B5EF4-FFF2-40B4-BE49-F238E27FC236}">
                <a16:creationId xmlns:a16="http://schemas.microsoft.com/office/drawing/2014/main" id="{92E2FD28-0661-4E25-9255-1A364349C6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932977"/>
            <a:ext cx="5700238" cy="3796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629289"/>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B2F9D-3E49-4186-805A-E7ED821E8DF2}"/>
              </a:ext>
            </a:extLst>
          </p:cNvPr>
          <p:cNvSpPr>
            <a:spLocks noGrp="1"/>
          </p:cNvSpPr>
          <p:nvPr>
            <p:ph type="title"/>
          </p:nvPr>
        </p:nvSpPr>
        <p:spPr>
          <a:xfrm>
            <a:off x="311285" y="365125"/>
            <a:ext cx="11042515" cy="1325563"/>
          </a:xfrm>
        </p:spPr>
        <p:txBody>
          <a:bodyPr/>
          <a:lstStyle/>
          <a:p>
            <a:r>
              <a:rPr lang="en-US"/>
              <a:t>Distribution of clusters based on PC1 &amp; PC2 scores</a:t>
            </a:r>
            <a:endParaRPr lang="en-US" dirty="0"/>
          </a:p>
        </p:txBody>
      </p:sp>
      <p:pic>
        <p:nvPicPr>
          <p:cNvPr id="1026" name="Picture 2">
            <a:extLst>
              <a:ext uri="{FF2B5EF4-FFF2-40B4-BE49-F238E27FC236}">
                <a16:creationId xmlns:a16="http://schemas.microsoft.com/office/drawing/2014/main" id="{ECAF788B-D2FF-4834-A273-C384BC6D3F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732" y="1820363"/>
            <a:ext cx="3739098" cy="32172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C8F4183-8EA6-4A75-B19C-456AED4989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74935" y="1820364"/>
            <a:ext cx="3739099" cy="32172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1D7656A-5DDD-4D0B-B679-9876E45856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8322" y="1820364"/>
            <a:ext cx="4019955" cy="321726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3A2AD69-6E1E-43AF-B8C4-2B02F5D217BD}"/>
              </a:ext>
            </a:extLst>
          </p:cNvPr>
          <p:cNvPicPr>
            <a:picLocks noChangeAspect="1"/>
          </p:cNvPicPr>
          <p:nvPr/>
        </p:nvPicPr>
        <p:blipFill>
          <a:blip r:embed="rId4"/>
          <a:stretch>
            <a:fillRect/>
          </a:stretch>
        </p:blipFill>
        <p:spPr>
          <a:xfrm>
            <a:off x="1435943" y="5448503"/>
            <a:ext cx="1323975" cy="552450"/>
          </a:xfrm>
          <a:prstGeom prst="rect">
            <a:avLst/>
          </a:prstGeom>
        </p:spPr>
      </p:pic>
      <p:pic>
        <p:nvPicPr>
          <p:cNvPr id="7" name="Picture 6">
            <a:extLst>
              <a:ext uri="{FF2B5EF4-FFF2-40B4-BE49-F238E27FC236}">
                <a16:creationId xmlns:a16="http://schemas.microsoft.com/office/drawing/2014/main" id="{63AC0652-49C8-4D8E-A889-99CBBCD18A20}"/>
              </a:ext>
            </a:extLst>
          </p:cNvPr>
          <p:cNvPicPr>
            <a:picLocks noChangeAspect="1"/>
          </p:cNvPicPr>
          <p:nvPr/>
        </p:nvPicPr>
        <p:blipFill>
          <a:blip r:embed="rId5"/>
          <a:stretch>
            <a:fillRect/>
          </a:stretch>
        </p:blipFill>
        <p:spPr>
          <a:xfrm>
            <a:off x="5086350" y="5281815"/>
            <a:ext cx="2019300" cy="885825"/>
          </a:xfrm>
          <a:prstGeom prst="rect">
            <a:avLst/>
          </a:prstGeom>
        </p:spPr>
      </p:pic>
      <p:pic>
        <p:nvPicPr>
          <p:cNvPr id="9" name="Picture 8">
            <a:extLst>
              <a:ext uri="{FF2B5EF4-FFF2-40B4-BE49-F238E27FC236}">
                <a16:creationId xmlns:a16="http://schemas.microsoft.com/office/drawing/2014/main" id="{EA830DA2-7BAA-4B02-92F9-6B87D3439AC8}"/>
              </a:ext>
            </a:extLst>
          </p:cNvPr>
          <p:cNvPicPr>
            <a:picLocks noChangeAspect="1"/>
          </p:cNvPicPr>
          <p:nvPr/>
        </p:nvPicPr>
        <p:blipFill>
          <a:blip r:embed="rId6"/>
          <a:stretch>
            <a:fillRect/>
          </a:stretch>
        </p:blipFill>
        <p:spPr>
          <a:xfrm>
            <a:off x="9432082" y="5419927"/>
            <a:ext cx="1695450" cy="609600"/>
          </a:xfrm>
          <a:prstGeom prst="rect">
            <a:avLst/>
          </a:prstGeom>
        </p:spPr>
      </p:pic>
    </p:spTree>
    <p:extLst>
      <p:ext uri="{BB962C8B-B14F-4D97-AF65-F5344CB8AC3E}">
        <p14:creationId xmlns:p14="http://schemas.microsoft.com/office/powerpoint/2010/main" val="4189278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C19FFF77-2205-4CBF-A74E-27FAB10E44D4}"/>
              </a:ext>
            </a:extLst>
          </p:cNvPr>
          <p:cNvSpPr>
            <a:spLocks noGrp="1"/>
          </p:cNvSpPr>
          <p:nvPr>
            <p:ph type="title"/>
          </p:nvPr>
        </p:nvSpPr>
        <p:spPr>
          <a:xfrm>
            <a:off x="786385" y="841248"/>
            <a:ext cx="3515244" cy="5340097"/>
          </a:xfrm>
        </p:spPr>
        <p:txBody>
          <a:bodyPr anchor="ctr">
            <a:normAutofit fontScale="90000"/>
          </a:bodyPr>
          <a:lstStyle/>
          <a:p>
            <a:r>
              <a:rPr lang="en-US" sz="4800" dirty="0">
                <a:solidFill>
                  <a:schemeClr val="bg1"/>
                </a:solidFill>
              </a:rPr>
              <a:t>Rand Index</a:t>
            </a:r>
            <a:br>
              <a:rPr lang="en-US" sz="4800" dirty="0">
                <a:solidFill>
                  <a:schemeClr val="bg1"/>
                </a:solidFill>
              </a:rPr>
            </a:br>
            <a:br>
              <a:rPr lang="en-US" sz="4800" dirty="0">
                <a:solidFill>
                  <a:schemeClr val="bg1"/>
                </a:solidFill>
              </a:rPr>
            </a:br>
            <a:br>
              <a:rPr lang="en-US" sz="4800" dirty="0">
                <a:solidFill>
                  <a:schemeClr val="bg1"/>
                </a:solidFill>
              </a:rPr>
            </a:br>
            <a:br>
              <a:rPr lang="en-US" sz="4800" dirty="0">
                <a:solidFill>
                  <a:schemeClr val="bg1"/>
                </a:solidFill>
              </a:rPr>
            </a:br>
            <a:r>
              <a:rPr lang="en-US" sz="2400" dirty="0">
                <a:solidFill>
                  <a:schemeClr val="bg1"/>
                </a:solidFill>
              </a:rPr>
              <a:t>TP – True Positive</a:t>
            </a:r>
            <a:br>
              <a:rPr lang="en-US" sz="2400" dirty="0">
                <a:solidFill>
                  <a:schemeClr val="bg1"/>
                </a:solidFill>
              </a:rPr>
            </a:br>
            <a:r>
              <a:rPr lang="en-US" sz="2400" dirty="0">
                <a:solidFill>
                  <a:schemeClr val="bg1"/>
                </a:solidFill>
              </a:rPr>
              <a:t>TN – True Negative</a:t>
            </a:r>
            <a:br>
              <a:rPr lang="en-US" sz="2400" dirty="0">
                <a:solidFill>
                  <a:schemeClr val="bg1"/>
                </a:solidFill>
              </a:rPr>
            </a:br>
            <a:r>
              <a:rPr lang="en-US" sz="2400" dirty="0">
                <a:solidFill>
                  <a:schemeClr val="bg1"/>
                </a:solidFill>
              </a:rPr>
              <a:t>FP – False Positive </a:t>
            </a:r>
            <a:br>
              <a:rPr lang="en-US" sz="2400" dirty="0">
                <a:solidFill>
                  <a:schemeClr val="bg1"/>
                </a:solidFill>
              </a:rPr>
            </a:br>
            <a:r>
              <a:rPr lang="en-US" sz="2400" dirty="0">
                <a:solidFill>
                  <a:schemeClr val="bg1"/>
                </a:solidFill>
              </a:rPr>
              <a:t>FN – False Negative</a:t>
            </a:r>
            <a:br>
              <a:rPr lang="en-US" sz="2400" dirty="0">
                <a:solidFill>
                  <a:schemeClr val="bg1"/>
                </a:solidFill>
              </a:rPr>
            </a:br>
            <a:br>
              <a:rPr lang="en-US" sz="4800" dirty="0">
                <a:solidFill>
                  <a:schemeClr val="bg1"/>
                </a:solidFill>
              </a:rPr>
            </a:br>
            <a:br>
              <a:rPr lang="en-US" sz="4800" dirty="0">
                <a:solidFill>
                  <a:schemeClr val="bg1"/>
                </a:solidFill>
              </a:rPr>
            </a:br>
            <a:endParaRPr lang="en-US" sz="4800" dirty="0">
              <a:solidFill>
                <a:schemeClr val="bg1"/>
              </a:solidFill>
            </a:endParaRPr>
          </a:p>
        </p:txBody>
      </p:sp>
      <p:graphicFrame>
        <p:nvGraphicFramePr>
          <p:cNvPr id="7" name="Content Placeholder 2">
            <a:extLst>
              <a:ext uri="{FF2B5EF4-FFF2-40B4-BE49-F238E27FC236}">
                <a16:creationId xmlns:a16="http://schemas.microsoft.com/office/drawing/2014/main" id="{D3BDDC1B-A99A-43F1-8C4D-A2B65D0F03C5}"/>
              </a:ext>
            </a:extLst>
          </p:cNvPr>
          <p:cNvGraphicFramePr>
            <a:graphicFrameLocks noGrp="1"/>
          </p:cNvGraphicFramePr>
          <p:nvPr>
            <p:ph idx="1"/>
            <p:extLst>
              <p:ext uri="{D42A27DB-BD31-4B8C-83A1-F6EECF244321}">
                <p14:modId xmlns:p14="http://schemas.microsoft.com/office/powerpoint/2010/main" val="475936921"/>
              </p:ext>
            </p:extLst>
          </p:nvPr>
        </p:nvGraphicFramePr>
        <p:xfrm>
          <a:off x="4985887" y="231006"/>
          <a:ext cx="5704812"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Graphic 5" descr="Angel face with solid fill with solid fill">
            <a:extLst>
              <a:ext uri="{FF2B5EF4-FFF2-40B4-BE49-F238E27FC236}">
                <a16:creationId xmlns:a16="http://schemas.microsoft.com/office/drawing/2014/main" id="{AF358EAE-8C3B-45E0-A81E-A24BB60716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04034" y="3214992"/>
            <a:ext cx="914400" cy="914400"/>
          </a:xfrm>
          <a:prstGeom prst="rect">
            <a:avLst/>
          </a:prstGeom>
        </p:spPr>
      </p:pic>
      <p:pic>
        <p:nvPicPr>
          <p:cNvPr id="4" name="Picture 3">
            <a:extLst>
              <a:ext uri="{FF2B5EF4-FFF2-40B4-BE49-F238E27FC236}">
                <a16:creationId xmlns:a16="http://schemas.microsoft.com/office/drawing/2014/main" id="{A3C99B7A-5BDD-4F64-B49B-6C73D46002C3}"/>
              </a:ext>
            </a:extLst>
          </p:cNvPr>
          <p:cNvPicPr>
            <a:picLocks noChangeAspect="1"/>
          </p:cNvPicPr>
          <p:nvPr/>
        </p:nvPicPr>
        <p:blipFill>
          <a:blip r:embed="rId9"/>
          <a:stretch>
            <a:fillRect/>
          </a:stretch>
        </p:blipFill>
        <p:spPr>
          <a:xfrm>
            <a:off x="656708" y="1996418"/>
            <a:ext cx="3162300" cy="666750"/>
          </a:xfrm>
          <a:prstGeom prst="rect">
            <a:avLst/>
          </a:prstGeom>
        </p:spPr>
      </p:pic>
    </p:spTree>
    <p:extLst>
      <p:ext uri="{BB962C8B-B14F-4D97-AF65-F5344CB8AC3E}">
        <p14:creationId xmlns:p14="http://schemas.microsoft.com/office/powerpoint/2010/main" val="1774722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2">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5667D1-8C3D-4C26-8EBC-F3F90765EC80}"/>
              </a:ext>
            </a:extLst>
          </p:cNvPr>
          <p:cNvSpPr>
            <a:spLocks noGrp="1"/>
          </p:cNvSpPr>
          <p:nvPr>
            <p:ph type="title"/>
          </p:nvPr>
        </p:nvSpPr>
        <p:spPr>
          <a:xfrm>
            <a:off x="841248" y="426720"/>
            <a:ext cx="10506456" cy="1551387"/>
          </a:xfrm>
        </p:spPr>
        <p:txBody>
          <a:bodyPr anchor="b">
            <a:normAutofit/>
          </a:bodyPr>
          <a:lstStyle/>
          <a:p>
            <a:r>
              <a:rPr lang="en-US" sz="6000" b="1" dirty="0">
                <a:latin typeface="Arial" panose="020B0604020202020204" pitchFamily="34" charset="0"/>
              </a:rPr>
              <a:t>Objective</a:t>
            </a:r>
          </a:p>
        </p:txBody>
      </p:sp>
      <p:sp>
        <p:nvSpPr>
          <p:cNvPr id="34" name="Rectangle 2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5" name="Rectangle 2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A09858A-E71B-480E-A931-49E058405025}"/>
              </a:ext>
            </a:extLst>
          </p:cNvPr>
          <p:cNvSpPr>
            <a:spLocks noGrp="1"/>
          </p:cNvSpPr>
          <p:nvPr>
            <p:ph idx="1"/>
          </p:nvPr>
        </p:nvSpPr>
        <p:spPr>
          <a:xfrm>
            <a:off x="718699" y="3101516"/>
            <a:ext cx="10509504" cy="3329764"/>
          </a:xfrm>
        </p:spPr>
        <p:txBody>
          <a:bodyPr>
            <a:normAutofit/>
          </a:bodyPr>
          <a:lstStyle/>
          <a:p>
            <a:r>
              <a:rPr lang="en-US" sz="2200" b="0" i="0" dirty="0">
                <a:effectLst/>
                <a:latin typeface="Arial" panose="020B0604020202020204" pitchFamily="34" charset="0"/>
                <a:cs typeface="Arial" panose="020B0604020202020204" pitchFamily="34" charset="0"/>
              </a:rPr>
              <a:t>Monitoring Gene </a:t>
            </a:r>
            <a:r>
              <a:rPr lang="en-US" sz="2200" dirty="0">
                <a:latin typeface="Arial" panose="020B0604020202020204" pitchFamily="34" charset="0"/>
                <a:cs typeface="Arial" panose="020B0604020202020204" pitchFamily="34" charset="0"/>
              </a:rPr>
              <a:t>E</a:t>
            </a:r>
            <a:r>
              <a:rPr lang="en-US" sz="2200" b="0" i="0" dirty="0">
                <a:effectLst/>
                <a:latin typeface="Arial" panose="020B0604020202020204" pitchFamily="34" charset="0"/>
                <a:cs typeface="Arial" panose="020B0604020202020204" pitchFamily="34" charset="0"/>
              </a:rPr>
              <a:t>xpression and Transcriptome changes with Cancer RNA Sequencing (RNA-Seq) can aid in understanding tumor classification and progression. Cancers accumulate numerous genetic changes, but typically only a few drive tumor progression. Cancer RNA-Seq can help to determine which variants are expressed in cancer samples.</a:t>
            </a:r>
          </a:p>
          <a:p>
            <a:r>
              <a:rPr lang="en-US" sz="2200" dirty="0">
                <a:latin typeface="Arial" panose="020B0604020202020204" pitchFamily="34" charset="0"/>
                <a:cs typeface="Arial" panose="020B0604020202020204" pitchFamily="34" charset="0"/>
              </a:rPr>
              <a:t>Multiple Unsupervised Machine Learning techniques are applied to analyze the Cancer Genomic Data in order to retrieve insights related to various tumor types.</a:t>
            </a:r>
          </a:p>
        </p:txBody>
      </p:sp>
    </p:spTree>
    <p:extLst>
      <p:ext uri="{BB962C8B-B14F-4D97-AF65-F5344CB8AC3E}">
        <p14:creationId xmlns:p14="http://schemas.microsoft.com/office/powerpoint/2010/main" val="1891631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8220F41-F6CF-42CB-84B7-597E1DC6EA85}"/>
              </a:ext>
            </a:extLst>
          </p:cNvPr>
          <p:cNvSpPr>
            <a:spLocks noGrp="1"/>
          </p:cNvSpPr>
          <p:nvPr>
            <p:ph type="title"/>
          </p:nvPr>
        </p:nvSpPr>
        <p:spPr>
          <a:xfrm>
            <a:off x="767290" y="1166932"/>
            <a:ext cx="3582073" cy="4279709"/>
          </a:xfrm>
        </p:spPr>
        <p:txBody>
          <a:bodyPr anchor="ctr">
            <a:normAutofit/>
          </a:bodyPr>
          <a:lstStyle/>
          <a:p>
            <a:r>
              <a:rPr lang="en-US" sz="4800" dirty="0">
                <a:solidFill>
                  <a:schemeClr val="bg1"/>
                </a:solidFill>
              </a:rPr>
              <a:t>Applications</a:t>
            </a:r>
          </a:p>
        </p:txBody>
      </p:sp>
      <p:sp>
        <p:nvSpPr>
          <p:cNvPr id="3" name="Content Placeholder 2">
            <a:extLst>
              <a:ext uri="{FF2B5EF4-FFF2-40B4-BE49-F238E27FC236}">
                <a16:creationId xmlns:a16="http://schemas.microsoft.com/office/drawing/2014/main" id="{7D6D67CB-D792-449E-BF20-2435A4A44589}"/>
              </a:ext>
            </a:extLst>
          </p:cNvPr>
          <p:cNvSpPr>
            <a:spLocks noGrp="1"/>
          </p:cNvSpPr>
          <p:nvPr>
            <p:ph idx="1"/>
          </p:nvPr>
        </p:nvSpPr>
        <p:spPr>
          <a:xfrm>
            <a:off x="5573864" y="1166933"/>
            <a:ext cx="5716988" cy="4279709"/>
          </a:xfrm>
        </p:spPr>
        <p:txBody>
          <a:bodyPr anchor="ctr">
            <a:normAutofit/>
          </a:bodyPr>
          <a:lstStyle/>
          <a:p>
            <a:r>
              <a:rPr lang="en-US" sz="2400" dirty="0"/>
              <a:t>Unsupervised Machine Learning techniques are very powerful and efficient tools in predicting different morbidities like Cancer or Tumor for very large number of patients’ data collected from various Health Care institutes and Hospitals.</a:t>
            </a:r>
          </a:p>
          <a:p>
            <a:r>
              <a:rPr lang="en-US" sz="2400" dirty="0"/>
              <a:t>This project can be more advanced in nature if tumor images are directly considered as inputs; followed by applying image based Supervised Classification algorithms to determine the type of the tumor. </a:t>
            </a:r>
          </a:p>
        </p:txBody>
      </p:sp>
    </p:spTree>
    <p:extLst>
      <p:ext uri="{BB962C8B-B14F-4D97-AF65-F5344CB8AC3E}">
        <p14:creationId xmlns:p14="http://schemas.microsoft.com/office/powerpoint/2010/main" val="3830875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069259-1010-4E31-8E15-E6B6D1CB4BBE}"/>
              </a:ext>
            </a:extLst>
          </p:cNvPr>
          <p:cNvSpPr>
            <a:spLocks noGrp="1"/>
          </p:cNvSpPr>
          <p:nvPr>
            <p:ph type="title"/>
          </p:nvPr>
        </p:nvSpPr>
        <p:spPr>
          <a:xfrm>
            <a:off x="838200" y="585216"/>
            <a:ext cx="10515600" cy="1325563"/>
          </a:xfrm>
        </p:spPr>
        <p:txBody>
          <a:bodyPr>
            <a:normAutofit/>
          </a:bodyPr>
          <a:lstStyle/>
          <a:p>
            <a:endParaRPr lang="en-US" dirty="0">
              <a:solidFill>
                <a:schemeClr val="bg1"/>
              </a:solidFill>
            </a:endParaRPr>
          </a:p>
        </p:txBody>
      </p:sp>
      <p:pic>
        <p:nvPicPr>
          <p:cNvPr id="5" name="Content Placeholder 4">
            <a:extLst>
              <a:ext uri="{FF2B5EF4-FFF2-40B4-BE49-F238E27FC236}">
                <a16:creationId xmlns:a16="http://schemas.microsoft.com/office/drawing/2014/main" id="{8C541296-DA0C-4BC8-8708-6B4233F5034E}"/>
              </a:ext>
            </a:extLst>
          </p:cNvPr>
          <p:cNvPicPr>
            <a:picLocks noChangeAspect="1"/>
          </p:cNvPicPr>
          <p:nvPr/>
        </p:nvPicPr>
        <p:blipFill rotWithShape="1">
          <a:blip r:embed="rId2"/>
          <a:srcRect r="2033" b="1"/>
          <a:stretch/>
        </p:blipFill>
        <p:spPr>
          <a:xfrm>
            <a:off x="838200" y="2516777"/>
            <a:ext cx="6236208" cy="3660185"/>
          </a:xfrm>
          <a:prstGeom prst="rect">
            <a:avLst/>
          </a:prstGeom>
        </p:spPr>
      </p:pic>
      <p:sp>
        <p:nvSpPr>
          <p:cNvPr id="9" name="Content Placeholder 8">
            <a:extLst>
              <a:ext uri="{FF2B5EF4-FFF2-40B4-BE49-F238E27FC236}">
                <a16:creationId xmlns:a16="http://schemas.microsoft.com/office/drawing/2014/main" id="{FEC31927-2084-40F8-88B1-9014B47476DD}"/>
              </a:ext>
            </a:extLst>
          </p:cNvPr>
          <p:cNvSpPr>
            <a:spLocks noGrp="1"/>
          </p:cNvSpPr>
          <p:nvPr>
            <p:ph idx="1"/>
          </p:nvPr>
        </p:nvSpPr>
        <p:spPr>
          <a:xfrm>
            <a:off x="7546848" y="2516777"/>
            <a:ext cx="3803904" cy="3660185"/>
          </a:xfrm>
        </p:spPr>
        <p:txBody>
          <a:bodyPr anchor="ctr">
            <a:normAutofit/>
          </a:bodyPr>
          <a:lstStyle/>
          <a:p>
            <a:endParaRPr lang="en-US" sz="2200"/>
          </a:p>
        </p:txBody>
      </p:sp>
    </p:spTree>
    <p:extLst>
      <p:ext uri="{BB962C8B-B14F-4D97-AF65-F5344CB8AC3E}">
        <p14:creationId xmlns:p14="http://schemas.microsoft.com/office/powerpoint/2010/main" val="3170659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D4EA92-D527-465B-9FFE-EBD749377F82}"/>
              </a:ext>
            </a:extLst>
          </p:cNvPr>
          <p:cNvSpPr>
            <a:spLocks noGrp="1"/>
          </p:cNvSpPr>
          <p:nvPr>
            <p:ph type="title"/>
          </p:nvPr>
        </p:nvSpPr>
        <p:spPr>
          <a:xfrm>
            <a:off x="1115568" y="548640"/>
            <a:ext cx="10168128" cy="1179576"/>
          </a:xfrm>
        </p:spPr>
        <p:txBody>
          <a:bodyPr>
            <a:normAutofit/>
          </a:bodyPr>
          <a:lstStyle/>
          <a:p>
            <a:r>
              <a:rPr lang="en-US" sz="6000" b="1" dirty="0">
                <a:latin typeface="Arial" panose="020B0604020202020204" pitchFamily="34" charset="0"/>
              </a:rPr>
              <a:t>Overview of Dataset</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9A60226-0CEB-4CE9-A146-7CCD9408F5DA}"/>
              </a:ext>
            </a:extLst>
          </p:cNvPr>
          <p:cNvSpPr>
            <a:spLocks noGrp="1"/>
          </p:cNvSpPr>
          <p:nvPr>
            <p:ph idx="1"/>
          </p:nvPr>
        </p:nvSpPr>
        <p:spPr>
          <a:xfrm>
            <a:off x="1115568" y="2168165"/>
            <a:ext cx="10168128" cy="4008798"/>
          </a:xfrm>
        </p:spPr>
        <p:txBody>
          <a:bodyPr>
            <a:noAutofit/>
          </a:bodyPr>
          <a:lstStyle/>
          <a:p>
            <a:r>
              <a:rPr lang="en-US" sz="2000" dirty="0"/>
              <a:t>The data set has five different labels. There are 801 rows and 20531 columns. The original data set is maintained by the Cancer Genome Atlas Pan-Cancer Analysis Project. The dataset is provided by UCI Machine Learning Repository (</a:t>
            </a:r>
            <a:r>
              <a:rPr lang="en-US" sz="2000" dirty="0">
                <a:solidFill>
                  <a:srgbClr val="0070C0"/>
                </a:solidFill>
              </a:rPr>
              <a:t>http://archive.ics.uci.edu/ml/datasets/gene+expression+cancer+RNA-Seq</a:t>
            </a:r>
            <a:r>
              <a:rPr lang="en-US" sz="2000" dirty="0"/>
              <a:t>) and its parameters are different gene sequence. </a:t>
            </a:r>
          </a:p>
          <a:p>
            <a:r>
              <a:rPr lang="en-US" sz="2000" dirty="0"/>
              <a:t>We are planning to use Exploratory Data Analysis by using NumPy, Pandas and Matplotlib. We would like to use clustering approach to predict different type of tumors based on gene sequence. The outcome is expected to be more actionable and result in operational changes followed by a better use in medical for diagnosing tumor. With an intention to give an estimation of type of tumor from  clustering algorithm, the project proposes a method to show tumor types. Samples (instances) are stored row-wise. Variables (attributes) of each sample are RNA-Seq gene expression levels measured by </a:t>
            </a:r>
            <a:r>
              <a:rPr lang="en-US" sz="2000" dirty="0" err="1"/>
              <a:t>illumina</a:t>
            </a:r>
            <a:r>
              <a:rPr lang="en-US" sz="2000" dirty="0"/>
              <a:t> </a:t>
            </a:r>
            <a:r>
              <a:rPr lang="en-US" sz="2000" dirty="0" err="1"/>
              <a:t>HiSeq</a:t>
            </a:r>
            <a:r>
              <a:rPr lang="en-US" sz="2000" dirty="0"/>
              <a:t> platform. A dummy name (gene XX) is given to each attribute.</a:t>
            </a:r>
            <a:endParaRPr lang="en-US" sz="2000"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4217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B3349A9D-733D-4589-99F1-0F5B1027B73E}"/>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rPr>
              <a:t>Scope of Project</a:t>
            </a:r>
          </a:p>
        </p:txBody>
      </p:sp>
      <p:graphicFrame>
        <p:nvGraphicFramePr>
          <p:cNvPr id="5" name="Content Placeholder 2">
            <a:extLst>
              <a:ext uri="{FF2B5EF4-FFF2-40B4-BE49-F238E27FC236}">
                <a16:creationId xmlns:a16="http://schemas.microsoft.com/office/drawing/2014/main" id="{8401F622-1FF6-45E8-B000-6E00AA36A30B}"/>
              </a:ext>
            </a:extLst>
          </p:cNvPr>
          <p:cNvGraphicFramePr>
            <a:graphicFrameLocks noGrp="1"/>
          </p:cNvGraphicFramePr>
          <p:nvPr>
            <p:ph idx="1"/>
            <p:extLst>
              <p:ext uri="{D42A27DB-BD31-4B8C-83A1-F6EECF244321}">
                <p14:modId xmlns:p14="http://schemas.microsoft.com/office/powerpoint/2010/main" val="4226628031"/>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6123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746E2A38-ACC8-44E6-85E2-A79CBAF15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1118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5D1C3B-8204-44DD-9F09-3FE54B27C82D}"/>
              </a:ext>
            </a:extLst>
          </p:cNvPr>
          <p:cNvSpPr>
            <a:spLocks noGrp="1"/>
          </p:cNvSpPr>
          <p:nvPr>
            <p:ph type="title"/>
          </p:nvPr>
        </p:nvSpPr>
        <p:spPr>
          <a:xfrm>
            <a:off x="704087" y="438559"/>
            <a:ext cx="3649704" cy="1881559"/>
          </a:xfrm>
        </p:spPr>
        <p:txBody>
          <a:bodyPr vert="horz" lIns="91440" tIns="45720" rIns="91440" bIns="45720" rtlCol="0">
            <a:normAutofit/>
          </a:bodyPr>
          <a:lstStyle/>
          <a:p>
            <a:r>
              <a:rPr lang="en-US" sz="3200" b="1" dirty="0">
                <a:solidFill>
                  <a:schemeClr val="bg1"/>
                </a:solidFill>
              </a:rPr>
              <a:t>Dataset</a:t>
            </a:r>
          </a:p>
        </p:txBody>
      </p:sp>
      <p:sp>
        <p:nvSpPr>
          <p:cNvPr id="20" name="Content Placeholder 19">
            <a:extLst>
              <a:ext uri="{FF2B5EF4-FFF2-40B4-BE49-F238E27FC236}">
                <a16:creationId xmlns:a16="http://schemas.microsoft.com/office/drawing/2014/main" id="{7F62C430-0F38-4C23-80F0-23A5B364BE55}"/>
              </a:ext>
            </a:extLst>
          </p:cNvPr>
          <p:cNvSpPr>
            <a:spLocks noGrp="1"/>
          </p:cNvSpPr>
          <p:nvPr>
            <p:ph idx="1"/>
          </p:nvPr>
        </p:nvSpPr>
        <p:spPr>
          <a:xfrm>
            <a:off x="4742597" y="438559"/>
            <a:ext cx="6745314" cy="1881559"/>
          </a:xfrm>
        </p:spPr>
        <p:txBody>
          <a:bodyPr anchor="ctr">
            <a:normAutofit/>
          </a:bodyPr>
          <a:lstStyle/>
          <a:p>
            <a:endParaRPr lang="en-US" sz="2000" dirty="0">
              <a:solidFill>
                <a:schemeClr val="bg1"/>
              </a:solidFill>
            </a:endParaRPr>
          </a:p>
        </p:txBody>
      </p:sp>
      <p:pic>
        <p:nvPicPr>
          <p:cNvPr id="5" name="Content Placeholder 4">
            <a:extLst>
              <a:ext uri="{FF2B5EF4-FFF2-40B4-BE49-F238E27FC236}">
                <a16:creationId xmlns:a16="http://schemas.microsoft.com/office/drawing/2014/main" id="{EAB43486-3AD6-4291-A132-F31DBACD4ED1}"/>
              </a:ext>
            </a:extLst>
          </p:cNvPr>
          <p:cNvPicPr>
            <a:picLocks noChangeAspect="1"/>
          </p:cNvPicPr>
          <p:nvPr/>
        </p:nvPicPr>
        <p:blipFill>
          <a:blip r:embed="rId2"/>
          <a:stretch>
            <a:fillRect/>
          </a:stretch>
        </p:blipFill>
        <p:spPr>
          <a:xfrm>
            <a:off x="548639" y="3238659"/>
            <a:ext cx="5422392" cy="2569592"/>
          </a:xfrm>
          <a:prstGeom prst="rect">
            <a:avLst/>
          </a:prstGeom>
        </p:spPr>
      </p:pic>
      <p:pic>
        <p:nvPicPr>
          <p:cNvPr id="7" name="Picture 6">
            <a:extLst>
              <a:ext uri="{FF2B5EF4-FFF2-40B4-BE49-F238E27FC236}">
                <a16:creationId xmlns:a16="http://schemas.microsoft.com/office/drawing/2014/main" id="{69422B44-40A5-427E-8B20-8FB857F184D3}"/>
              </a:ext>
            </a:extLst>
          </p:cNvPr>
          <p:cNvPicPr>
            <a:picLocks noChangeAspect="1"/>
          </p:cNvPicPr>
          <p:nvPr/>
        </p:nvPicPr>
        <p:blipFill>
          <a:blip r:embed="rId3"/>
          <a:stretch>
            <a:fillRect/>
          </a:stretch>
        </p:blipFill>
        <p:spPr>
          <a:xfrm>
            <a:off x="5971033" y="3238659"/>
            <a:ext cx="5672328" cy="2511187"/>
          </a:xfrm>
          <a:prstGeom prst="rect">
            <a:avLst/>
          </a:prstGeom>
        </p:spPr>
      </p:pic>
    </p:spTree>
    <p:extLst>
      <p:ext uri="{BB962C8B-B14F-4D97-AF65-F5344CB8AC3E}">
        <p14:creationId xmlns:p14="http://schemas.microsoft.com/office/powerpoint/2010/main" val="1203885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puzzle with one red piece">
            <a:extLst>
              <a:ext uri="{FF2B5EF4-FFF2-40B4-BE49-F238E27FC236}">
                <a16:creationId xmlns:a16="http://schemas.microsoft.com/office/drawing/2014/main" id="{C3401274-C2BE-43EC-B509-C2C560D99DE9}"/>
              </a:ext>
            </a:extLst>
          </p:cNvPr>
          <p:cNvPicPr>
            <a:picLocks noChangeAspect="1"/>
          </p:cNvPicPr>
          <p:nvPr/>
        </p:nvPicPr>
        <p:blipFill rotWithShape="1">
          <a:blip r:embed="rId2"/>
          <a:srcRect t="7697" r="35364" b="1394"/>
          <a:stretch/>
        </p:blipFill>
        <p:spPr>
          <a:xfrm>
            <a:off x="3523488" y="-68084"/>
            <a:ext cx="8668512" cy="6857990"/>
          </a:xfrm>
          <a:prstGeom prst="rect">
            <a:avLst/>
          </a:prstGeom>
        </p:spPr>
      </p:pic>
      <p:sp>
        <p:nvSpPr>
          <p:cNvPr id="22" name="Rectangle 2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8583B4-46B0-4BD1-B7E6-D3159BEBEE19}"/>
              </a:ext>
            </a:extLst>
          </p:cNvPr>
          <p:cNvSpPr>
            <a:spLocks noGrp="1"/>
          </p:cNvSpPr>
          <p:nvPr>
            <p:ph type="title"/>
          </p:nvPr>
        </p:nvSpPr>
        <p:spPr>
          <a:xfrm>
            <a:off x="145915" y="1397671"/>
            <a:ext cx="8102539" cy="4710898"/>
          </a:xfrm>
        </p:spPr>
        <p:txBody>
          <a:bodyPr vert="horz" lIns="91440" tIns="45720" rIns="91440" bIns="45720" rtlCol="0" anchor="b">
            <a:normAutofit fontScale="90000"/>
          </a:bodyPr>
          <a:lstStyle/>
          <a:p>
            <a:r>
              <a:rPr lang="en-US" sz="4800" b="1" dirty="0"/>
              <a:t>Overview of Problem</a:t>
            </a:r>
            <a:br>
              <a:rPr lang="en-US" sz="4800" b="1" dirty="0"/>
            </a:br>
            <a:br>
              <a:rPr lang="en-US" sz="800" b="1" dirty="0"/>
            </a:br>
            <a:r>
              <a:rPr lang="en-US" sz="2700" b="1" dirty="0"/>
              <a:t>* Reduce the dimension from more than 20,000 features to 500 features (99.7 % reduction)</a:t>
            </a:r>
            <a:br>
              <a:rPr lang="en-US" sz="1800" b="1" dirty="0"/>
            </a:br>
            <a:br>
              <a:rPr lang="en-US" sz="1800" b="1" dirty="0"/>
            </a:br>
            <a:r>
              <a:rPr lang="en-US" sz="2700" b="1" dirty="0"/>
              <a:t>*Apply multiple clustering multiple algorithm in the principles components in order to cluster the patients.</a:t>
            </a:r>
            <a:br>
              <a:rPr lang="en-US" sz="4800" b="1" dirty="0"/>
            </a:br>
            <a:br>
              <a:rPr lang="en-US" sz="2700" b="1" dirty="0"/>
            </a:br>
            <a:r>
              <a:rPr lang="en-US" sz="2700" b="1" dirty="0"/>
              <a:t>* Validate the predicted clusters with the original labels present</a:t>
            </a:r>
            <a:br>
              <a:rPr lang="en-US" sz="2700" b="1" dirty="0"/>
            </a:br>
            <a:br>
              <a:rPr lang="en-US" sz="4800" b="1" dirty="0"/>
            </a:br>
            <a:br>
              <a:rPr lang="en-US" sz="4800" b="1" dirty="0"/>
            </a:br>
            <a:r>
              <a:rPr lang="en-US" sz="4800" b="1" dirty="0"/>
              <a:t>   </a:t>
            </a:r>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852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5"/>
                                        </p:tgtEl>
                                        <p:attrNameLst>
                                          <p:attrName>style.visibility</p:attrName>
                                        </p:attrNameLst>
                                      </p:cBhvr>
                                      <p:to>
                                        <p:strVal val="visible"/>
                                      </p:to>
                                    </p:set>
                                    <p:animEffect transition="in" filter="fade">
                                      <p:cBhvr>
                                        <p:cTn id="10"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7BAE99-713D-4D7B-997A-5E215952949F}"/>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lang="en-US">
                <a:solidFill>
                  <a:schemeClr val="bg1"/>
                </a:solidFill>
              </a:rPr>
              <a:t>Insights and Modelling</a:t>
            </a:r>
            <a:br>
              <a:rPr lang="en-US">
                <a:solidFill>
                  <a:schemeClr val="bg1"/>
                </a:solidFill>
              </a:rPr>
            </a:br>
            <a:endParaRPr lang="en-US">
              <a:solidFill>
                <a:schemeClr val="bg1"/>
              </a:solidFill>
            </a:endParaRPr>
          </a:p>
        </p:txBody>
      </p:sp>
      <p:pic>
        <p:nvPicPr>
          <p:cNvPr id="27" name="Picture 26" descr="White bulbs with a yellow one standing out">
            <a:extLst>
              <a:ext uri="{FF2B5EF4-FFF2-40B4-BE49-F238E27FC236}">
                <a16:creationId xmlns:a16="http://schemas.microsoft.com/office/drawing/2014/main" id="{1691D35C-1ED4-43A4-9109-5A08D4A83360}"/>
              </a:ext>
            </a:extLst>
          </p:cNvPr>
          <p:cNvPicPr>
            <a:picLocks noChangeAspect="1"/>
          </p:cNvPicPr>
          <p:nvPr/>
        </p:nvPicPr>
        <p:blipFill rotWithShape="1">
          <a:blip r:embed="rId2"/>
          <a:srcRect l="5382" r="21251" b="-1"/>
          <a:stretch/>
        </p:blipFill>
        <p:spPr>
          <a:xfrm>
            <a:off x="4654297" y="10"/>
            <a:ext cx="7537704" cy="6857990"/>
          </a:xfrm>
          <a:prstGeom prst="rect">
            <a:avLst/>
          </a:prstGeom>
        </p:spPr>
      </p:pic>
      <p:sp>
        <p:nvSpPr>
          <p:cNvPr id="4" name="Arrow: Right 3">
            <a:extLst>
              <a:ext uri="{FF2B5EF4-FFF2-40B4-BE49-F238E27FC236}">
                <a16:creationId xmlns:a16="http://schemas.microsoft.com/office/drawing/2014/main" id="{D858C198-32D8-4739-A5B9-673C709A537D}"/>
              </a:ext>
            </a:extLst>
          </p:cNvPr>
          <p:cNvSpPr/>
          <p:nvPr/>
        </p:nvSpPr>
        <p:spPr>
          <a:xfrm>
            <a:off x="6010167" y="2713205"/>
            <a:ext cx="3073139" cy="676373"/>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846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 name="Rectangle 77">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175592D-807F-4844-9D8E-93A4CC037775}"/>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latin typeface="Arial" panose="020B0604020202020204" pitchFamily="34" charset="0"/>
                <a:cs typeface="Arial" panose="020B0604020202020204" pitchFamily="34" charset="0"/>
              </a:rPr>
              <a:t>Classwise distribution of sample size</a:t>
            </a:r>
          </a:p>
        </p:txBody>
      </p:sp>
      <p:pic>
        <p:nvPicPr>
          <p:cNvPr id="1026" name="Picture 2">
            <a:extLst>
              <a:ext uri="{FF2B5EF4-FFF2-40B4-BE49-F238E27FC236}">
                <a16:creationId xmlns:a16="http://schemas.microsoft.com/office/drawing/2014/main" id="{582A2D40-2229-4446-813B-C67B1EDE1C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38600" y="1313299"/>
            <a:ext cx="5306689" cy="3091146"/>
          </a:xfrm>
          <a:prstGeom prst="rect">
            <a:avLst/>
          </a:prstGeom>
          <a:noFill/>
          <a:extLst>
            <a:ext uri="{909E8E84-426E-40DD-AFC4-6F175D3DCCD1}">
              <a14:hiddenFill xmlns:a14="http://schemas.microsoft.com/office/drawing/2010/main">
                <a:solidFill>
                  <a:srgbClr val="FFFFFF"/>
                </a:solidFill>
              </a14:hiddenFill>
            </a:ext>
          </a:extLst>
        </p:spPr>
      </p:pic>
      <p:sp>
        <p:nvSpPr>
          <p:cNvPr id="1033" name="Content Placeholder 1029">
            <a:extLst>
              <a:ext uri="{FF2B5EF4-FFF2-40B4-BE49-F238E27FC236}">
                <a16:creationId xmlns:a16="http://schemas.microsoft.com/office/drawing/2014/main" id="{063D16C0-5986-4A0B-9E9E-AA4BF2352CEC}"/>
              </a:ext>
            </a:extLst>
          </p:cNvPr>
          <p:cNvSpPr>
            <a:spLocks noGrp="1"/>
          </p:cNvSpPr>
          <p:nvPr>
            <p:ph idx="1"/>
          </p:nvPr>
        </p:nvSpPr>
        <p:spPr>
          <a:xfrm>
            <a:off x="4038600" y="4884873"/>
            <a:ext cx="7188199" cy="1292090"/>
          </a:xfrm>
        </p:spPr>
        <p:txBody>
          <a:bodyPr>
            <a:normAutofit/>
          </a:bodyPr>
          <a:lstStyle/>
          <a:p>
            <a:r>
              <a:rPr lang="en-US" sz="1800"/>
              <a:t>The Sample count of BRCA is highest i.e 300 and the lowest observation is shown by COAD cancer. </a:t>
            </a:r>
            <a:endParaRPr lang="en-US" sz="1800" dirty="0"/>
          </a:p>
        </p:txBody>
      </p:sp>
    </p:spTree>
    <p:extLst>
      <p:ext uri="{BB962C8B-B14F-4D97-AF65-F5344CB8AC3E}">
        <p14:creationId xmlns:p14="http://schemas.microsoft.com/office/powerpoint/2010/main" val="3206610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A6E2533-E0A0-42CF-A3A3-14619ED84547}"/>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dirty="0">
                <a:solidFill>
                  <a:srgbClr val="FFFFFF"/>
                </a:solidFill>
                <a:latin typeface="Arial" panose="020B0604020202020204" pitchFamily="34" charset="0"/>
                <a:cs typeface="Arial" panose="020B0604020202020204" pitchFamily="34" charset="0"/>
              </a:rPr>
              <a:t>Plot of Standard Deviation for top 200 Genes</a:t>
            </a:r>
          </a:p>
        </p:txBody>
      </p:sp>
      <p:pic>
        <p:nvPicPr>
          <p:cNvPr id="2050" name="Picture 2">
            <a:extLst>
              <a:ext uri="{FF2B5EF4-FFF2-40B4-BE49-F238E27FC236}">
                <a16:creationId xmlns:a16="http://schemas.microsoft.com/office/drawing/2014/main" id="{8D9112C3-F0BA-4998-939A-575E1EA15C1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755051" y="1735715"/>
            <a:ext cx="8266769" cy="2583365"/>
          </a:xfrm>
          <a:prstGeom prst="rect">
            <a:avLst/>
          </a:prstGeom>
          <a:noFill/>
          <a:extLst>
            <a:ext uri="{909E8E84-426E-40DD-AFC4-6F175D3DCCD1}">
              <a14:hiddenFill xmlns:a14="http://schemas.microsoft.com/office/drawing/2010/main">
                <a:solidFill>
                  <a:srgbClr val="FFFFFF"/>
                </a:solidFill>
              </a14:hiddenFill>
            </a:ext>
          </a:extLst>
        </p:spPr>
      </p:pic>
      <p:sp>
        <p:nvSpPr>
          <p:cNvPr id="2054" name="Content Placeholder 2053">
            <a:extLst>
              <a:ext uri="{FF2B5EF4-FFF2-40B4-BE49-F238E27FC236}">
                <a16:creationId xmlns:a16="http://schemas.microsoft.com/office/drawing/2014/main" id="{24CD3D00-C2F4-446A-A00F-63B821D139F4}"/>
              </a:ext>
            </a:extLst>
          </p:cNvPr>
          <p:cNvSpPr>
            <a:spLocks noGrp="1"/>
          </p:cNvSpPr>
          <p:nvPr>
            <p:ph idx="1"/>
          </p:nvPr>
        </p:nvSpPr>
        <p:spPr>
          <a:xfrm>
            <a:off x="4038600" y="4884873"/>
            <a:ext cx="7188199" cy="1292090"/>
          </a:xfrm>
        </p:spPr>
        <p:txBody>
          <a:bodyPr>
            <a:normAutofit/>
          </a:bodyPr>
          <a:lstStyle/>
          <a:p>
            <a:r>
              <a:rPr lang="en-US" sz="1800" dirty="0"/>
              <a:t>Top 10% gene based on highest value of variance are selected and plotted </a:t>
            </a:r>
          </a:p>
        </p:txBody>
      </p:sp>
    </p:spTree>
    <p:extLst>
      <p:ext uri="{BB962C8B-B14F-4D97-AF65-F5344CB8AC3E}">
        <p14:creationId xmlns:p14="http://schemas.microsoft.com/office/powerpoint/2010/main" val="960551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426</TotalTime>
  <Words>733</Words>
  <Application>Microsoft Office PowerPoint</Application>
  <PresentationFormat>Widescreen</PresentationFormat>
  <Paragraphs>41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Adobe Caslon Pro</vt:lpstr>
      <vt:lpstr>Arial</vt:lpstr>
      <vt:lpstr>Calibri</vt:lpstr>
      <vt:lpstr>Calibri Light</vt:lpstr>
      <vt:lpstr>Office Theme</vt:lpstr>
      <vt:lpstr>Gene Expression Cancer RNA-Sequence</vt:lpstr>
      <vt:lpstr>Objective</vt:lpstr>
      <vt:lpstr>Overview of Dataset</vt:lpstr>
      <vt:lpstr>Scope of Project</vt:lpstr>
      <vt:lpstr>Dataset</vt:lpstr>
      <vt:lpstr>Overview of Problem  * Reduce the dimension from more than 20,000 features to 500 features (99.7 % reduction)  *Apply multiple clustering multiple algorithm in the principles components in order to cluster the patients.  * Validate the predicted clusters with the original labels present      </vt:lpstr>
      <vt:lpstr>Insights and Modelling </vt:lpstr>
      <vt:lpstr>Classwise distribution of sample size</vt:lpstr>
      <vt:lpstr>Plot of Standard Deviation for top 200 Genes</vt:lpstr>
      <vt:lpstr>Average value for Top Genes for BRCA</vt:lpstr>
      <vt:lpstr>Average value for Top Genes of COAD</vt:lpstr>
      <vt:lpstr>Average value for Top Genes of KIRK</vt:lpstr>
      <vt:lpstr>Average value for Top Genes of LUAD</vt:lpstr>
      <vt:lpstr>Average value for Top Genes of PRAD</vt:lpstr>
      <vt:lpstr>Input data to clustering</vt:lpstr>
      <vt:lpstr>Variance capture by principal components</vt:lpstr>
      <vt:lpstr>KMeans Clustering by applying Elbow method  The Elbow method runs k-means clustering on the dataset for a range of values for k  and then for each value of k computes an average score for all clusters. The distortion score is computed by the sum of square distances from each point to its assigned center.  Cluster count: 2 to 15</vt:lpstr>
      <vt:lpstr>Distribution of clusters based on PC1 &amp; PC2 scores</vt:lpstr>
      <vt:lpstr>Rand Index    TP – True Positive TN – True Negative FP – False Positive  FN – False Negative   </vt:lpstr>
      <vt:lpstr>Applications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 expression cancer RNA-Seq</dc:title>
  <dc:creator>Vikas</dc:creator>
  <cp:lastModifiedBy>Vikas</cp:lastModifiedBy>
  <cp:revision>36</cp:revision>
  <dcterms:created xsi:type="dcterms:W3CDTF">2021-05-03T06:46:34Z</dcterms:created>
  <dcterms:modified xsi:type="dcterms:W3CDTF">2021-08-14T06:03:13Z</dcterms:modified>
</cp:coreProperties>
</file>