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8" r:id="rId7"/>
    <p:sldId id="279" r:id="rId8"/>
    <p:sldId id="269" r:id="rId9"/>
    <p:sldId id="270" r:id="rId10"/>
    <p:sldId id="271" r:id="rId11"/>
    <p:sldId id="280" r:id="rId12"/>
    <p:sldId id="272" r:id="rId13"/>
    <p:sldId id="262" r:id="rId14"/>
    <p:sldId id="263" r:id="rId15"/>
    <p:sldId id="264" r:id="rId16"/>
    <p:sldId id="266" r:id="rId17"/>
    <p:sldId id="267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00"/>
    <a:srgbClr val="FF0000"/>
    <a:srgbClr val="000066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16" autoAdjust="0"/>
    <p:restoredTop sz="94649" autoAdjust="0"/>
  </p:normalViewPr>
  <p:slideViewPr>
    <p:cSldViewPr>
      <p:cViewPr varScale="1">
        <p:scale>
          <a:sx n="87" d="100"/>
          <a:sy n="87" d="100"/>
        </p:scale>
        <p:origin x="-4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CPU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2KB</c:v>
                </c:pt>
                <c:pt idx="1">
                  <c:v>512KB</c:v>
                </c:pt>
                <c:pt idx="2">
                  <c:v>1MB</c:v>
                </c:pt>
                <c:pt idx="3">
                  <c:v>4MB</c:v>
                </c:pt>
                <c:pt idx="4">
                  <c:v>8MB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9</c:v>
                </c:pt>
                <c:pt idx="2">
                  <c:v>19</c:v>
                </c:pt>
                <c:pt idx="3">
                  <c:v>74</c:v>
                </c:pt>
                <c:pt idx="4">
                  <c:v>148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GPU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2KB</c:v>
                </c:pt>
                <c:pt idx="1">
                  <c:v>512KB</c:v>
                </c:pt>
                <c:pt idx="2">
                  <c:v>1MB</c:v>
                </c:pt>
                <c:pt idx="3">
                  <c:v>4MB</c:v>
                </c:pt>
                <c:pt idx="4">
                  <c:v>8MB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0.26</c:v>
                </c:pt>
                <c:pt idx="1">
                  <c:v>2.1</c:v>
                </c:pt>
                <c:pt idx="2">
                  <c:v>3.74</c:v>
                </c:pt>
                <c:pt idx="3">
                  <c:v>13.9</c:v>
                </c:pt>
                <c:pt idx="4">
                  <c:v>27.34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Speedup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2KB</c:v>
                </c:pt>
                <c:pt idx="1">
                  <c:v>512KB</c:v>
                </c:pt>
                <c:pt idx="2">
                  <c:v>1MB</c:v>
                </c:pt>
                <c:pt idx="3">
                  <c:v>4MB</c:v>
                </c:pt>
                <c:pt idx="4">
                  <c:v>8MB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4.28</c:v>
                </c:pt>
                <c:pt idx="2">
                  <c:v>5.08</c:v>
                </c:pt>
                <c:pt idx="3">
                  <c:v>5.6899999999999995</c:v>
                </c:pt>
                <c:pt idx="4">
                  <c:v>5.41</c:v>
                </c:pt>
              </c:numCache>
            </c:numRef>
          </c:val>
        </c:ser>
        <c:axId val="81350016"/>
        <c:axId val="81351808"/>
      </c:barChart>
      <c:catAx>
        <c:axId val="81350016"/>
        <c:scaling>
          <c:orientation val="minMax"/>
        </c:scaling>
        <c:axPos val="b"/>
        <c:tickLblPos val="nextTo"/>
        <c:crossAx val="81351808"/>
        <c:crosses val="autoZero"/>
        <c:auto val="1"/>
        <c:lblAlgn val="ctr"/>
        <c:lblOffset val="100"/>
      </c:catAx>
      <c:valAx>
        <c:axId val="81351808"/>
        <c:scaling>
          <c:orientation val="minMax"/>
        </c:scaling>
        <c:axPos val="l"/>
        <c:majorGridlines/>
        <c:numFmt formatCode="General" sourceLinked="1"/>
        <c:tickLblPos val="nextTo"/>
        <c:crossAx val="813500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DCDC655-7434-40EC-B14B-0334C887135E}" type="datetimeFigureOut">
              <a:rPr lang="en-US"/>
              <a:pPr>
                <a:defRPr/>
              </a:pPr>
              <a:t>3/7/2009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AEDD8CF2-F802-4531-81F9-CDD4CD2C5E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EBF19B-1919-4810-B09C-A6519C4B08D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o-RO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70AAE2-40ED-4D58-90C7-7B8FF828C83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o-RO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65D30C-7D96-46FD-902C-5F86EE5204A0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o-RO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6C2917-3A86-497A-83A5-1FA486584B5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o-RO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3944C1-C92D-488B-9991-9F29210B73FA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o-RO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52FFB4-8E50-426F-826E-9A28CB8680EF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o-RO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FDC91F2-7E51-45C2-A976-83CDD097D1A6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o-RO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91A442-1C29-427E-BA85-29A5C4373C57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o-RO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A32488-2DFB-4325-9BA8-F739F57BFE74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o-RO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5F7F86-4E6A-4CF3-954F-DABE56F62E61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C6B230-6CC1-4DE7-9A99-634F906EF23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o-RO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1A5AF9-DD40-417F-A0B3-1ABB08F16B21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19B995-6347-4503-A4ED-C6976F82C3CF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CA607C-6057-431A-9D92-A7EB9ABC883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EA97B7-CDBB-4AEC-ACF1-C61DA7DC4AE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ro-RO" smtClean="0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5FE803-E640-4A34-BC55-8107DC20A198}" type="slidenum">
              <a:rPr lang="en-US" sz="1200"/>
              <a:pPr algn="r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o-RO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BBE40B-703A-4734-8A54-C246AD565D9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o-RO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F591D4-BC00-4AC9-8941-6941398EC186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 sz="36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96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7A32D-880A-421B-B32A-7D34271F1B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26829-92B7-43C6-875E-1BD1BBDC88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838200"/>
            <a:ext cx="21717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3627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2098-5284-4C50-BDB9-62CFEE161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FFB3D-82D1-4CF5-988B-F8ACBDADD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6C396-58AA-4672-BD47-8922F7C15F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267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267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AFBBC-E4E4-4B3D-8CB8-9ADD6F84E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3621F-A991-480A-8218-0663946B6B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18E96-11F9-434B-A022-D32CE3723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49553-D0A3-427E-9A7A-9B1AF61BC2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040F-B4C1-429F-9ABA-A6827126F0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4EA83-1B2F-45E6-847A-1DFCB4B3D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8686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fld id="{8A5361A2-ABEB-4464-A3EC-2FCC568249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fade thruBlk="1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772400" cy="1828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dirty="0" err="1" smtClean="0"/>
              <a:t>Criptografie</a:t>
            </a:r>
            <a:r>
              <a:rPr lang="en-US" sz="4800" dirty="0" smtClean="0"/>
              <a:t> </a:t>
            </a:r>
            <a:r>
              <a:rPr lang="en-US" sz="4800" dirty="0" err="1" smtClean="0"/>
              <a:t>folosind</a:t>
            </a:r>
            <a:r>
              <a:rPr lang="en-US" sz="4800" dirty="0" smtClean="0"/>
              <a:t> </a:t>
            </a:r>
            <a:r>
              <a:rPr lang="ro-RO" sz="4800" dirty="0" smtClean="0"/>
              <a:t>procesorul</a:t>
            </a:r>
            <a:r>
              <a:rPr lang="en-US" sz="4800" dirty="0" smtClean="0"/>
              <a:t> </a:t>
            </a:r>
            <a:r>
              <a:rPr lang="en-US" sz="4800" dirty="0" err="1" smtClean="0"/>
              <a:t>grafic</a:t>
            </a:r>
            <a:endParaRPr lang="ro-RO" sz="4800" dirty="0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609600" y="5410200"/>
            <a:ext cx="2286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err="1" smtClean="0">
                <a:solidFill>
                  <a:schemeClr val="accent2"/>
                </a:solidFill>
              </a:rPr>
              <a:t>Masterand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endParaRPr lang="en-US" dirty="0">
              <a:solidFill>
                <a:schemeClr val="accent2"/>
              </a:solidFill>
            </a:endParaRPr>
          </a:p>
          <a:p>
            <a:pPr eaLnBrk="0" hangingPunct="0"/>
            <a:r>
              <a:rPr lang="en-US" dirty="0" err="1" smtClean="0">
                <a:solidFill>
                  <a:schemeClr val="accent2"/>
                </a:solidFill>
              </a:rPr>
              <a:t>Ing</a:t>
            </a:r>
            <a:r>
              <a:rPr lang="en-US" dirty="0" smtClean="0">
                <a:solidFill>
                  <a:schemeClr val="accent2"/>
                </a:solidFill>
              </a:rPr>
              <a:t>. </a:t>
            </a:r>
            <a:r>
              <a:rPr lang="en-US" dirty="0" err="1" smtClean="0">
                <a:solidFill>
                  <a:schemeClr val="accent2"/>
                </a:solidFill>
              </a:rPr>
              <a:t>Cristian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ro-RO" dirty="0" smtClean="0">
                <a:solidFill>
                  <a:schemeClr val="accent2"/>
                </a:solidFill>
              </a:rPr>
              <a:t>Sandu</a:t>
            </a:r>
            <a:endParaRPr lang="ro-RO" dirty="0">
              <a:solidFill>
                <a:schemeClr val="accent2"/>
              </a:solidFill>
            </a:endParaRPr>
          </a:p>
        </p:txBody>
      </p:sp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4648200" y="5486400"/>
            <a:ext cx="3886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o-RO" dirty="0" smtClean="0">
                <a:solidFill>
                  <a:schemeClr val="accent2"/>
                </a:solidFill>
              </a:rPr>
              <a:t>Coordonator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stiintific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</a:rPr>
              <a:t>Prof. dr. </a:t>
            </a:r>
            <a:r>
              <a:rPr lang="en-US" dirty="0" err="1">
                <a:solidFill>
                  <a:schemeClr val="accent2"/>
                </a:solidFill>
              </a:rPr>
              <a:t>ing</a:t>
            </a:r>
            <a:r>
              <a:rPr lang="en-US" dirty="0">
                <a:solidFill>
                  <a:schemeClr val="accent2"/>
                </a:solidFill>
              </a:rPr>
              <a:t>. </a:t>
            </a:r>
            <a:r>
              <a:rPr lang="en-US" dirty="0" err="1" smtClean="0">
                <a:solidFill>
                  <a:schemeClr val="accent2"/>
                </a:solidFill>
              </a:rPr>
              <a:t>Valentin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Cristea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800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o-RO" b="1" dirty="0" smtClean="0"/>
              <a:t>ACADEMIA DE STUDII ECONOMICE</a:t>
            </a:r>
            <a:br>
              <a:rPr lang="ro-RO" b="1" dirty="0" smtClean="0"/>
            </a:br>
            <a:r>
              <a:rPr lang="ro-RO" b="1" dirty="0" smtClean="0"/>
              <a:t>Facultatea de Cibernetica, Statistica si Informatica Economica</a:t>
            </a:r>
            <a:br>
              <a:rPr lang="ro-RO" b="1" dirty="0" smtClean="0"/>
            </a:br>
            <a:r>
              <a:rPr lang="ro-RO" b="1" dirty="0" smtClean="0"/>
              <a:t>Cursul de master SECURITATEA INFORMATICA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CUDA - </a:t>
            </a:r>
            <a:r>
              <a:rPr lang="en-US" dirty="0" err="1" smtClean="0"/>
              <a:t>Limbajul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err="1" smtClean="0"/>
              <a:t>Limbajul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programare</a:t>
            </a:r>
            <a:r>
              <a:rPr lang="en-US" dirty="0" smtClean="0"/>
              <a:t> CUDA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extensie</a:t>
            </a:r>
            <a:r>
              <a:rPr lang="en-US" dirty="0" smtClean="0"/>
              <a:t> a </a:t>
            </a:r>
            <a:r>
              <a:rPr lang="en-US" dirty="0" err="1" smtClean="0"/>
              <a:t>limbajului</a:t>
            </a:r>
            <a:r>
              <a:rPr lang="en-US" dirty="0" smtClean="0"/>
              <a:t> C</a:t>
            </a:r>
          </a:p>
          <a:p>
            <a:pPr eaLnBrk="1" hangingPunct="1"/>
            <a:r>
              <a:rPr lang="en-US" dirty="0" err="1" smtClean="0"/>
              <a:t>Functiile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rula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GPU in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numite</a:t>
            </a:r>
            <a:r>
              <a:rPr lang="en-US" dirty="0" smtClean="0"/>
              <a:t> “kernel”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latin typeface="Courier New"/>
                <a:ea typeface="Times New Roman"/>
                <a:cs typeface="Times New Roman"/>
              </a:rPr>
              <a:t>__global__ </a:t>
            </a:r>
            <a:r>
              <a:rPr lang="ro-RO" sz="2800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ro-RO" sz="28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ro-RO" sz="2800" dirty="0" err="1" smtClean="0">
                <a:latin typeface="Courier New"/>
                <a:ea typeface="Times New Roman"/>
                <a:cs typeface="Times New Roman"/>
              </a:rPr>
              <a:t>kernel</a:t>
            </a:r>
            <a:r>
              <a:rPr lang="ro-RO" sz="2800" dirty="0" smtClean="0">
                <a:latin typeface="Courier New"/>
                <a:ea typeface="Times New Roman"/>
                <a:cs typeface="Times New Roman"/>
              </a:rPr>
              <a:t>( </a:t>
            </a:r>
            <a:r>
              <a:rPr lang="ro-RO" sz="2800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ro-RO" sz="2800" dirty="0" smtClean="0">
                <a:latin typeface="Courier New"/>
                <a:ea typeface="Times New Roman"/>
                <a:cs typeface="Times New Roman"/>
              </a:rPr>
              <a:t>* g_data );</a:t>
            </a:r>
            <a:endParaRPr lang="en-US" sz="2800" dirty="0" smtClean="0">
              <a:latin typeface="Calibri"/>
              <a:ea typeface="Times New Roman"/>
              <a:cs typeface="Times New Roman"/>
            </a:endParaRPr>
          </a:p>
          <a:p>
            <a:pPr eaLnBrk="1" hangingPunct="1"/>
            <a:r>
              <a:rPr lang="en-US" dirty="0" smtClean="0"/>
              <a:t>Un kernel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apelat</a:t>
            </a:r>
            <a:r>
              <a:rPr lang="en-US" dirty="0" smtClean="0"/>
              <a:t> cu </a:t>
            </a:r>
            <a:r>
              <a:rPr lang="en-US" dirty="0" err="1" smtClean="0"/>
              <a:t>sintaxa</a:t>
            </a:r>
            <a:r>
              <a:rPr lang="en-US" dirty="0" smtClean="0"/>
              <a:t> kernel&lt;&lt;&lt;</a:t>
            </a:r>
            <a:r>
              <a:rPr lang="en-US" dirty="0" err="1" smtClean="0"/>
              <a:t>dimGrid</a:t>
            </a:r>
            <a:r>
              <a:rPr lang="en-US" dirty="0" smtClean="0"/>
              <a:t>, </a:t>
            </a:r>
            <a:r>
              <a:rPr lang="en-US" dirty="0" err="1" smtClean="0"/>
              <a:t>dimBLock</a:t>
            </a:r>
            <a:r>
              <a:rPr lang="en-US" dirty="0" smtClean="0"/>
              <a:t>&gt;&gt;&gt;(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GPU se </a:t>
            </a:r>
            <a:r>
              <a:rPr lang="en-US" dirty="0" err="1" smtClean="0"/>
              <a:t>aloca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 de runtime CUDA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Algoritmul</a:t>
            </a:r>
            <a:r>
              <a:rPr lang="en-US" dirty="0" smtClean="0"/>
              <a:t> AES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Algoritmul </a:t>
            </a:r>
            <a:r>
              <a:rPr lang="ro-RO" dirty="0" err="1" smtClean="0"/>
              <a:t>Rijndael</a:t>
            </a:r>
            <a:r>
              <a:rPr lang="ro-RO" dirty="0" smtClean="0"/>
              <a:t> standardizat de</a:t>
            </a:r>
            <a:r>
              <a:rPr lang="en-US" dirty="0" smtClean="0"/>
              <a:t> NIST in 2001 ca AES(Advanced Encryption Standard)</a:t>
            </a:r>
          </a:p>
          <a:p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criptare</a:t>
            </a:r>
            <a:r>
              <a:rPr lang="en-US" dirty="0" smtClean="0"/>
              <a:t> de tip bloc 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AES(</a:t>
            </a:r>
            <a:r>
              <a:rPr lang="en-US" dirty="0" err="1" smtClean="0"/>
              <a:t>Rijndael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dimensiuni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Dimensiune</a:t>
            </a:r>
            <a:r>
              <a:rPr lang="en-US" dirty="0" smtClean="0"/>
              <a:t> bloc: 128 </a:t>
            </a:r>
            <a:r>
              <a:rPr lang="en-US" dirty="0" err="1" smtClean="0"/>
              <a:t>biti</a:t>
            </a:r>
            <a:endParaRPr lang="en-US" dirty="0" smtClean="0"/>
          </a:p>
          <a:p>
            <a:pPr lvl="1"/>
            <a:r>
              <a:rPr lang="en-US" dirty="0" err="1" smtClean="0"/>
              <a:t>Dimensiune</a:t>
            </a:r>
            <a:r>
              <a:rPr lang="en-US" dirty="0" smtClean="0"/>
              <a:t> </a:t>
            </a:r>
            <a:r>
              <a:rPr lang="en-US" dirty="0" err="1" smtClean="0"/>
              <a:t>cheie</a:t>
            </a:r>
            <a:r>
              <a:rPr lang="en-US" dirty="0" smtClean="0"/>
              <a:t>: 128, 192, 256</a:t>
            </a:r>
            <a:endParaRPr lang="ro-RO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Algoritmul</a:t>
            </a:r>
            <a:r>
              <a:rPr lang="en-US" dirty="0" smtClean="0"/>
              <a:t> AES(2)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pseudocod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5538" y="2357437"/>
            <a:ext cx="43529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Algoritmul</a:t>
            </a:r>
            <a:r>
              <a:rPr lang="en-US" sz="4400" dirty="0" smtClean="0"/>
              <a:t> AES(3)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9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O stare AES(128 de </a:t>
            </a:r>
            <a:r>
              <a:rPr lang="en-US" dirty="0" err="1" smtClean="0"/>
              <a:t>biti</a:t>
            </a:r>
            <a:r>
              <a:rPr lang="en-US" dirty="0" smtClean="0"/>
              <a:t>)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mapata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o </a:t>
            </a:r>
            <a:r>
              <a:rPr lang="en-US" dirty="0" err="1" smtClean="0"/>
              <a:t>matrice</a:t>
            </a:r>
            <a:r>
              <a:rPr lang="en-US" dirty="0" smtClean="0"/>
              <a:t> 4x4 de </a:t>
            </a:r>
            <a:r>
              <a:rPr lang="en-US" dirty="0" err="1" smtClean="0"/>
              <a:t>octeti</a:t>
            </a:r>
            <a:r>
              <a:rPr lang="en-US" dirty="0" smtClean="0"/>
              <a:t> (4 </a:t>
            </a:r>
            <a:r>
              <a:rPr lang="en-US" dirty="0" err="1" smtClean="0"/>
              <a:t>cuvinte</a:t>
            </a:r>
            <a:r>
              <a:rPr lang="en-US" dirty="0" smtClean="0"/>
              <a:t> de 32 de </a:t>
            </a:r>
            <a:r>
              <a:rPr lang="en-US" dirty="0" err="1" smtClean="0"/>
              <a:t>biti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procesoare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32 de </a:t>
            </a:r>
            <a:r>
              <a:rPr lang="en-US" dirty="0" err="1" smtClean="0"/>
              <a:t>biti</a:t>
            </a:r>
            <a:r>
              <a:rPr lang="en-US" dirty="0" smtClean="0"/>
              <a:t> se </a:t>
            </a:r>
            <a:r>
              <a:rPr lang="en-US" dirty="0" err="1" smtClean="0"/>
              <a:t>obtine</a:t>
            </a:r>
            <a:r>
              <a:rPr lang="en-US" dirty="0" smtClean="0"/>
              <a:t> forma </a:t>
            </a:r>
            <a:r>
              <a:rPr lang="en-US" dirty="0" err="1" smtClean="0"/>
              <a:t>optimizata</a:t>
            </a:r>
            <a:r>
              <a:rPr lang="en-US" dirty="0" smtClean="0"/>
              <a:t> a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runde</a:t>
            </a:r>
            <a:r>
              <a:rPr lang="en-US" dirty="0" smtClean="0"/>
              <a:t> AES:</a:t>
            </a:r>
          </a:p>
          <a:p>
            <a:endParaRPr lang="en-US" dirty="0" smtClean="0"/>
          </a:p>
          <a:p>
            <a:r>
              <a:rPr lang="en-US" dirty="0" err="1" smtClean="0"/>
              <a:t>Unde</a:t>
            </a:r>
            <a:r>
              <a:rPr lang="en-US" dirty="0" smtClean="0"/>
              <a:t>: e – 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transformata</a:t>
            </a:r>
            <a:r>
              <a:rPr lang="en-US" dirty="0" smtClean="0"/>
              <a:t>, T – </a:t>
            </a:r>
            <a:r>
              <a:rPr lang="en-US" dirty="0" err="1" smtClean="0"/>
              <a:t>tabele</a:t>
            </a:r>
            <a:r>
              <a:rPr lang="en-US" dirty="0" smtClean="0"/>
              <a:t> de </a:t>
            </a:r>
            <a:r>
              <a:rPr lang="en-US" dirty="0" err="1" smtClean="0"/>
              <a:t>cautare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k – </a:t>
            </a:r>
            <a:r>
              <a:rPr lang="en-US" dirty="0" err="1" smtClean="0"/>
              <a:t>cheia</a:t>
            </a:r>
            <a:r>
              <a:rPr lang="en-US" dirty="0" smtClean="0"/>
              <a:t> de </a:t>
            </a:r>
            <a:r>
              <a:rPr lang="en-US" dirty="0" err="1" smtClean="0"/>
              <a:t>runda</a:t>
            </a:r>
            <a:r>
              <a:rPr lang="en-US" dirty="0" smtClean="0"/>
              <a:t>. </a:t>
            </a:r>
            <a:r>
              <a:rPr lang="en-US" dirty="0" err="1" smtClean="0"/>
              <a:t>Indicele</a:t>
            </a:r>
            <a:r>
              <a:rPr lang="en-US" dirty="0" smtClean="0"/>
              <a:t> j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coloana</a:t>
            </a:r>
            <a:r>
              <a:rPr lang="en-US" dirty="0" smtClean="0"/>
              <a:t> – 32 de </a:t>
            </a:r>
            <a:r>
              <a:rPr lang="en-US" dirty="0" err="1" smtClean="0"/>
              <a:t>biti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0" y="4114800"/>
            <a:ext cx="495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686800" cy="685800"/>
          </a:xfrm>
        </p:spPr>
        <p:txBody>
          <a:bodyPr/>
          <a:lstStyle/>
          <a:p>
            <a:r>
              <a:rPr lang="en-US" dirty="0" smtClean="0"/>
              <a:t>AES </a:t>
            </a:r>
            <a:r>
              <a:rPr lang="en-US" dirty="0" err="1" smtClean="0"/>
              <a:t>pe</a:t>
            </a:r>
            <a:r>
              <a:rPr lang="en-US" dirty="0" smtClean="0"/>
              <a:t> GPU - </a:t>
            </a:r>
            <a:r>
              <a:rPr lang="en-US" dirty="0" err="1" smtClean="0"/>
              <a:t>Strategie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 smtClean="0"/>
              <a:t>Impartim</a:t>
            </a:r>
            <a:r>
              <a:rPr lang="en-US" sz="2800" dirty="0" smtClean="0"/>
              <a:t> </a:t>
            </a:r>
            <a:r>
              <a:rPr lang="en-US" sz="2800" dirty="0" err="1" smtClean="0"/>
              <a:t>datele</a:t>
            </a:r>
            <a:r>
              <a:rPr lang="en-US" sz="2800" dirty="0" smtClean="0"/>
              <a:t> de </a:t>
            </a:r>
            <a:r>
              <a:rPr lang="en-US" sz="2800" dirty="0" err="1" smtClean="0"/>
              <a:t>intrare</a:t>
            </a:r>
            <a:r>
              <a:rPr lang="en-US" sz="2800" dirty="0" smtClean="0"/>
              <a:t> in </a:t>
            </a:r>
            <a:r>
              <a:rPr lang="en-US" sz="2800" dirty="0" err="1" smtClean="0"/>
              <a:t>blocuri</a:t>
            </a:r>
            <a:r>
              <a:rPr lang="en-US" sz="2800" dirty="0" smtClean="0"/>
              <a:t> de 1024 </a:t>
            </a:r>
            <a:r>
              <a:rPr lang="en-US" sz="2800" dirty="0" err="1" smtClean="0"/>
              <a:t>octeti</a:t>
            </a:r>
            <a:endParaRPr lang="en-US" sz="2800" dirty="0" smtClean="0"/>
          </a:p>
          <a:p>
            <a:r>
              <a:rPr lang="en-US" sz="2800" dirty="0" smtClean="0"/>
              <a:t>Un bloc de 1K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fi</a:t>
            </a:r>
            <a:r>
              <a:rPr lang="en-US" sz="2800" dirty="0" smtClean="0"/>
              <a:t> </a:t>
            </a:r>
            <a:r>
              <a:rPr lang="en-US" sz="2800" dirty="0" err="1" smtClean="0"/>
              <a:t>criptat</a:t>
            </a:r>
            <a:r>
              <a:rPr lang="en-US" sz="2800" dirty="0" smtClean="0"/>
              <a:t> de 1 bloc de 256 fire de </a:t>
            </a:r>
            <a:r>
              <a:rPr lang="en-US" sz="2800" dirty="0" err="1" smtClean="0"/>
              <a:t>executie</a:t>
            </a:r>
            <a:endParaRPr lang="en-US" sz="2800" dirty="0" smtClean="0"/>
          </a:p>
          <a:p>
            <a:r>
              <a:rPr lang="en-US" sz="2800" dirty="0" smtClean="0"/>
              <a:t>4 fire din bloc </a:t>
            </a:r>
            <a:r>
              <a:rPr lang="en-US" sz="2800" dirty="0" err="1" smtClean="0"/>
              <a:t>cripteaza</a:t>
            </a:r>
            <a:r>
              <a:rPr lang="en-US" sz="2800" dirty="0" smtClean="0"/>
              <a:t> o stare – </a:t>
            </a:r>
            <a:r>
              <a:rPr lang="en-US" sz="2800" dirty="0" err="1" smtClean="0"/>
              <a:t>fiecare</a:t>
            </a:r>
            <a:r>
              <a:rPr lang="en-US" sz="2800" dirty="0" smtClean="0"/>
              <a:t> fir </a:t>
            </a:r>
            <a:r>
              <a:rPr lang="en-US" sz="2800" dirty="0" err="1" smtClean="0"/>
              <a:t>cripteaza</a:t>
            </a:r>
            <a:r>
              <a:rPr lang="en-US" sz="2800" dirty="0" smtClean="0"/>
              <a:t> 1 </a:t>
            </a:r>
            <a:r>
              <a:rPr lang="en-US" sz="2800" dirty="0" err="1" smtClean="0"/>
              <a:t>cuvant</a:t>
            </a:r>
            <a:r>
              <a:rPr lang="en-US" sz="2800" dirty="0" smtClean="0"/>
              <a:t> din stare =&gt; se pot </a:t>
            </a:r>
            <a:r>
              <a:rPr lang="en-US" sz="2800" dirty="0" err="1" smtClean="0"/>
              <a:t>cripta</a:t>
            </a:r>
            <a:r>
              <a:rPr lang="en-US" sz="2800" dirty="0" smtClean="0"/>
              <a:t> 64 de </a:t>
            </a:r>
            <a:r>
              <a:rPr lang="en-US" sz="2800" dirty="0" err="1" smtClean="0"/>
              <a:t>stari</a:t>
            </a:r>
            <a:r>
              <a:rPr lang="en-US" sz="2800" dirty="0" smtClean="0"/>
              <a:t> AES </a:t>
            </a:r>
            <a:r>
              <a:rPr lang="en-US" sz="2800" dirty="0" err="1" smtClean="0"/>
              <a:t>pe</a:t>
            </a:r>
            <a:r>
              <a:rPr lang="en-US" sz="2800" dirty="0" smtClean="0"/>
              <a:t> un bloc de fire de </a:t>
            </a:r>
            <a:r>
              <a:rPr lang="en-US" sz="2800" dirty="0" err="1" smtClean="0"/>
              <a:t>executie</a:t>
            </a:r>
            <a:r>
              <a:rPr lang="en-US" sz="2800" dirty="0" smtClean="0"/>
              <a:t> CUDA</a:t>
            </a:r>
          </a:p>
          <a:p>
            <a:r>
              <a:rPr lang="en-US" sz="2800" dirty="0" err="1" smtClean="0"/>
              <a:t>Datele</a:t>
            </a:r>
            <a:r>
              <a:rPr lang="en-US" sz="2800" dirty="0" smtClean="0"/>
              <a:t> de </a:t>
            </a:r>
            <a:r>
              <a:rPr lang="en-US" sz="2800" dirty="0" err="1" smtClean="0"/>
              <a:t>intrare</a:t>
            </a:r>
            <a:r>
              <a:rPr lang="en-US" sz="2800" dirty="0" smtClean="0"/>
              <a:t> </a:t>
            </a:r>
            <a:r>
              <a:rPr lang="en-US" sz="2800" dirty="0" err="1" smtClean="0"/>
              <a:t>iesire</a:t>
            </a:r>
            <a:r>
              <a:rPr lang="en-US" sz="2800" dirty="0" smtClean="0"/>
              <a:t> ale </a:t>
            </a:r>
            <a:r>
              <a:rPr lang="en-US" sz="2800" dirty="0" err="1" smtClean="0"/>
              <a:t>blocului</a:t>
            </a:r>
            <a:r>
              <a:rPr lang="en-US" sz="2800" dirty="0" smtClean="0"/>
              <a:t> (2 x 1K) se </a:t>
            </a:r>
            <a:r>
              <a:rPr lang="en-US" sz="2800" dirty="0" err="1" smtClean="0"/>
              <a:t>copiaza</a:t>
            </a:r>
            <a:r>
              <a:rPr lang="en-US" sz="2800" dirty="0" smtClean="0"/>
              <a:t> in </a:t>
            </a:r>
            <a:r>
              <a:rPr lang="en-US" sz="2800" dirty="0" err="1" smtClean="0"/>
              <a:t>memoria</a:t>
            </a:r>
            <a:r>
              <a:rPr lang="en-US" sz="2800" dirty="0" smtClean="0"/>
              <a:t> </a:t>
            </a:r>
            <a:r>
              <a:rPr lang="en-US" sz="2800" dirty="0" err="1" smtClean="0"/>
              <a:t>partajata</a:t>
            </a:r>
            <a:r>
              <a:rPr lang="en-US" sz="2800" dirty="0" smtClean="0"/>
              <a:t> a </a:t>
            </a:r>
            <a:r>
              <a:rPr lang="en-US" sz="2800" dirty="0" err="1" smtClean="0"/>
              <a:t>blocului</a:t>
            </a:r>
            <a:endParaRPr lang="en-US" sz="2800" dirty="0" smtClean="0"/>
          </a:p>
          <a:p>
            <a:r>
              <a:rPr lang="en-US" sz="2800" dirty="0" err="1" smtClean="0"/>
              <a:t>Cheia</a:t>
            </a:r>
            <a:r>
              <a:rPr lang="en-US" sz="2800" dirty="0" smtClean="0"/>
              <a:t> se </a:t>
            </a:r>
            <a:r>
              <a:rPr lang="en-US" sz="2800" dirty="0" err="1" smtClean="0"/>
              <a:t>expandeaza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CPU </a:t>
            </a:r>
            <a:r>
              <a:rPr lang="en-US" sz="2800" dirty="0" err="1" smtClean="0"/>
              <a:t>si</a:t>
            </a:r>
            <a:r>
              <a:rPr lang="en-US" sz="2800" dirty="0" smtClean="0"/>
              <a:t> se </a:t>
            </a:r>
            <a:r>
              <a:rPr lang="en-US" sz="2800" dirty="0" err="1" smtClean="0"/>
              <a:t>copiaza</a:t>
            </a:r>
            <a:r>
              <a:rPr lang="en-US" sz="2800" dirty="0" smtClean="0"/>
              <a:t> in </a:t>
            </a:r>
            <a:r>
              <a:rPr lang="en-US" sz="2800" dirty="0" err="1" smtClean="0"/>
              <a:t>memoria</a:t>
            </a:r>
            <a:r>
              <a:rPr lang="en-US" sz="2800" dirty="0" smtClean="0"/>
              <a:t> </a:t>
            </a:r>
            <a:r>
              <a:rPr lang="en-US" sz="2800" dirty="0" err="1" smtClean="0"/>
              <a:t>globala</a:t>
            </a:r>
            <a:r>
              <a:rPr lang="en-US" sz="2800" dirty="0" smtClean="0"/>
              <a:t> a GPU-</a:t>
            </a:r>
            <a:r>
              <a:rPr lang="en-US" sz="2800" dirty="0" err="1" smtClean="0"/>
              <a:t>ului</a:t>
            </a:r>
            <a:endParaRPr lang="en-US" sz="2800" dirty="0" smtClean="0"/>
          </a:p>
          <a:p>
            <a:r>
              <a:rPr lang="en-US" sz="2800" dirty="0" err="1" smtClean="0"/>
              <a:t>Tabelele</a:t>
            </a:r>
            <a:r>
              <a:rPr lang="en-US" sz="2800" dirty="0" smtClean="0"/>
              <a:t> de </a:t>
            </a:r>
            <a:r>
              <a:rPr lang="en-US" sz="2800" dirty="0" err="1" smtClean="0"/>
              <a:t>cautare</a:t>
            </a:r>
            <a:r>
              <a:rPr lang="en-US" sz="2800" dirty="0" smtClean="0"/>
              <a:t> se </a:t>
            </a:r>
            <a:r>
              <a:rPr lang="en-US" sz="2800" dirty="0" err="1" smtClean="0"/>
              <a:t>pastreaza</a:t>
            </a:r>
            <a:r>
              <a:rPr lang="en-US" sz="2800" dirty="0" smtClean="0"/>
              <a:t> in </a:t>
            </a:r>
            <a:r>
              <a:rPr lang="en-US" sz="2800" dirty="0" err="1" smtClean="0"/>
              <a:t>memoria</a:t>
            </a:r>
            <a:r>
              <a:rPr lang="en-US" sz="2800" dirty="0" smtClean="0"/>
              <a:t> </a:t>
            </a:r>
            <a:r>
              <a:rPr lang="en-US" sz="2800" dirty="0" err="1" smtClean="0"/>
              <a:t>constanta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AES </a:t>
            </a:r>
            <a:r>
              <a:rPr lang="en-US" dirty="0" err="1" smtClean="0"/>
              <a:t>pe</a:t>
            </a:r>
            <a:r>
              <a:rPr lang="en-US" dirty="0" smtClean="0"/>
              <a:t> GPU – </a:t>
            </a:r>
            <a:r>
              <a:rPr lang="en-US" dirty="0" err="1" smtClean="0"/>
              <a:t>Implementare</a:t>
            </a:r>
            <a:endParaRPr 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524000"/>
            <a:ext cx="5181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 smtClean="0"/>
              <a:t> de </a:t>
            </a:r>
            <a:r>
              <a:rPr lang="en-US" dirty="0" err="1" smtClean="0"/>
              <a:t>criptare</a:t>
            </a:r>
            <a:endParaRPr lang="en-US" dirty="0" smtClean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627533" y="1600200"/>
            <a:ext cx="588893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GeForce</a:t>
            </a:r>
            <a:r>
              <a:rPr lang="en-US" dirty="0" smtClean="0"/>
              <a:t> 9800 GTX (G92)</a:t>
            </a:r>
          </a:p>
          <a:p>
            <a:pPr eaLnBrk="1" hangingPunct="1"/>
            <a:r>
              <a:rPr lang="en-US" dirty="0" smtClean="0"/>
              <a:t>128 de core-</a:t>
            </a:r>
            <a:r>
              <a:rPr lang="en-US" dirty="0" err="1" smtClean="0"/>
              <a:t>uri</a:t>
            </a:r>
            <a:r>
              <a:rPr lang="en-US" dirty="0" smtClean="0"/>
              <a:t> (16 </a:t>
            </a:r>
            <a:r>
              <a:rPr lang="en-US" dirty="0" err="1" smtClean="0"/>
              <a:t>multiprocesoare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Latime</a:t>
            </a:r>
            <a:r>
              <a:rPr lang="en-US" dirty="0" smtClean="0"/>
              <a:t> de </a:t>
            </a:r>
            <a:r>
              <a:rPr lang="en-US" dirty="0" err="1" smtClean="0"/>
              <a:t>banda</a:t>
            </a:r>
            <a:r>
              <a:rPr lang="en-US" dirty="0" smtClean="0"/>
              <a:t> </a:t>
            </a:r>
            <a:r>
              <a:rPr lang="en-US" dirty="0" err="1" smtClean="0"/>
              <a:t>memorie</a:t>
            </a:r>
            <a:r>
              <a:rPr lang="en-US" dirty="0" smtClean="0"/>
              <a:t>: 70.4 GB/s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2400" y="3352800"/>
            <a:ext cx="3759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err="1" smtClean="0"/>
              <a:t>Performante</a:t>
            </a:r>
            <a:r>
              <a:rPr lang="en-US" sz="3600" dirty="0" smtClean="0"/>
              <a:t> </a:t>
            </a:r>
            <a:r>
              <a:rPr lang="en-US" sz="3600" dirty="0" err="1" smtClean="0"/>
              <a:t>pe</a:t>
            </a:r>
            <a:r>
              <a:rPr lang="en-US" sz="3600" dirty="0" smtClean="0"/>
              <a:t> GPU </a:t>
            </a:r>
            <a:r>
              <a:rPr lang="en-US" sz="3600" dirty="0" err="1" smtClean="0"/>
              <a:t>vs</a:t>
            </a:r>
            <a:r>
              <a:rPr lang="en-US" sz="3600" dirty="0" smtClean="0"/>
              <a:t> CPU</a:t>
            </a:r>
            <a:br>
              <a:rPr lang="en-US" sz="3600" dirty="0" smtClean="0"/>
            </a:br>
            <a:r>
              <a:rPr lang="en-US" sz="3600" dirty="0" err="1" smtClean="0"/>
              <a:t>Timp</a:t>
            </a:r>
            <a:r>
              <a:rPr lang="en-US" sz="3600" dirty="0" smtClean="0"/>
              <a:t> de </a:t>
            </a:r>
            <a:r>
              <a:rPr lang="en-US" sz="3600" dirty="0" err="1" smtClean="0"/>
              <a:t>executie</a:t>
            </a:r>
            <a:r>
              <a:rPr lang="en-US" sz="3600" dirty="0" smtClean="0"/>
              <a:t> (ms)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228600" y="1676400"/>
          <a:ext cx="8686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Aplicatia</a:t>
            </a:r>
            <a:r>
              <a:rPr lang="en-US" dirty="0" smtClean="0"/>
              <a:t> </a:t>
            </a:r>
            <a:r>
              <a:rPr lang="en-US" dirty="0" err="1" smtClean="0"/>
              <a:t>demonstrativa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Construita</a:t>
            </a:r>
            <a:r>
              <a:rPr lang="en-US" dirty="0" smtClean="0"/>
              <a:t> cu </a:t>
            </a:r>
            <a:r>
              <a:rPr lang="en-US" dirty="0" err="1" smtClean="0"/>
              <a:t>wxWidgets</a:t>
            </a:r>
            <a:r>
              <a:rPr lang="en-US" dirty="0" smtClean="0"/>
              <a:t> in C++</a:t>
            </a:r>
          </a:p>
          <a:p>
            <a:r>
              <a:rPr lang="en-US" dirty="0" err="1" smtClean="0"/>
              <a:t>Ruleaza</a:t>
            </a:r>
            <a:r>
              <a:rPr lang="en-US" dirty="0" smtClean="0"/>
              <a:t> </a:t>
            </a:r>
            <a:r>
              <a:rPr lang="en-US" dirty="0" err="1" smtClean="0"/>
              <a:t>criptare</a:t>
            </a:r>
            <a:r>
              <a:rPr lang="en-US" dirty="0" smtClean="0"/>
              <a:t>/</a:t>
            </a:r>
            <a:r>
              <a:rPr lang="en-US" dirty="0" err="1" smtClean="0"/>
              <a:t>decriptare</a:t>
            </a:r>
            <a:r>
              <a:rPr lang="en-US" dirty="0" smtClean="0"/>
              <a:t> AES-128,192,256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fisierul</a:t>
            </a:r>
            <a:r>
              <a:rPr lang="en-US" dirty="0" smtClean="0"/>
              <a:t> </a:t>
            </a:r>
            <a:r>
              <a:rPr lang="en-US" dirty="0" err="1" smtClean="0"/>
              <a:t>selectat</a:t>
            </a:r>
            <a:r>
              <a:rPr lang="en-US" dirty="0" smtClean="0"/>
              <a:t> de </a:t>
            </a:r>
            <a:r>
              <a:rPr lang="en-US" dirty="0" err="1" smtClean="0"/>
              <a:t>utilizator</a:t>
            </a:r>
            <a:endParaRPr lang="en-US" dirty="0" smtClean="0"/>
          </a:p>
          <a:p>
            <a:r>
              <a:rPr lang="en-US" dirty="0" err="1" smtClean="0"/>
              <a:t>Cheia</a:t>
            </a:r>
            <a:r>
              <a:rPr lang="en-US" dirty="0" smtClean="0"/>
              <a:t> de </a:t>
            </a:r>
            <a:r>
              <a:rPr lang="en-US" dirty="0" err="1" smtClean="0"/>
              <a:t>criptare</a:t>
            </a:r>
            <a:r>
              <a:rPr lang="en-US" dirty="0" smtClean="0"/>
              <a:t> se introduce in HEXA</a:t>
            </a:r>
          </a:p>
          <a:p>
            <a:r>
              <a:rPr lang="en-US" dirty="0" err="1" smtClean="0"/>
              <a:t>Ruleaza</a:t>
            </a:r>
            <a:r>
              <a:rPr lang="en-US" dirty="0" smtClean="0"/>
              <a:t> </a:t>
            </a:r>
            <a:r>
              <a:rPr lang="en-US" dirty="0" err="1" smtClean="0"/>
              <a:t>criptarea</a:t>
            </a:r>
            <a:r>
              <a:rPr lang="en-US" dirty="0" smtClean="0"/>
              <a:t>/</a:t>
            </a:r>
            <a:r>
              <a:rPr lang="en-US" dirty="0" err="1" smtClean="0"/>
              <a:t>decriptarea</a:t>
            </a:r>
            <a:r>
              <a:rPr lang="en-US" dirty="0" smtClean="0"/>
              <a:t> </a:t>
            </a:r>
            <a:r>
              <a:rPr lang="en-US" dirty="0" err="1" smtClean="0"/>
              <a:t>atat</a:t>
            </a:r>
            <a:r>
              <a:rPr lang="en-US" dirty="0" smtClean="0"/>
              <a:t> </a:t>
            </a:r>
            <a:r>
              <a:rPr lang="en-US" smtClean="0"/>
              <a:t>pe </a:t>
            </a:r>
            <a:r>
              <a:rPr lang="en-US" dirty="0" smtClean="0"/>
              <a:t>CPU cat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GPU-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disponibil</a:t>
            </a:r>
            <a:r>
              <a:rPr lang="en-US" dirty="0" smtClean="0"/>
              <a:t> in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compara</a:t>
            </a:r>
            <a:r>
              <a:rPr lang="en-US" dirty="0" smtClean="0"/>
              <a:t> </a:t>
            </a:r>
            <a:r>
              <a:rPr lang="en-US" dirty="0" err="1" smtClean="0"/>
              <a:t>performantele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Obiective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folosirii</a:t>
            </a:r>
            <a:r>
              <a:rPr lang="en-US" smtClean="0"/>
              <a:t> procesorului</a:t>
            </a:r>
            <a:r>
              <a:rPr lang="en-US" dirty="0" smtClean="0"/>
              <a:t> </a:t>
            </a:r>
            <a:r>
              <a:rPr lang="en-US" dirty="0" err="1" smtClean="0"/>
              <a:t>grafic</a:t>
            </a:r>
            <a:r>
              <a:rPr lang="en-US" dirty="0" smtClean="0"/>
              <a:t>(GPU) ca </a:t>
            </a:r>
            <a:r>
              <a:rPr lang="en-US" dirty="0" err="1" smtClean="0"/>
              <a:t>dispozitiv</a:t>
            </a:r>
            <a:r>
              <a:rPr lang="en-US" dirty="0" smtClean="0"/>
              <a:t> </a:t>
            </a:r>
            <a:r>
              <a:rPr lang="en-US" dirty="0" err="1" smtClean="0"/>
              <a:t>criptografic</a:t>
            </a:r>
            <a:endParaRPr lang="en-US" dirty="0" smtClean="0"/>
          </a:p>
          <a:p>
            <a:pPr eaLnBrk="1" hangingPunct="1"/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criptarii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decriptarii</a:t>
            </a:r>
            <a:r>
              <a:rPr lang="en-US" dirty="0" smtClean="0"/>
              <a:t> AES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nVidia</a:t>
            </a:r>
            <a:r>
              <a:rPr lang="en-US" dirty="0" smtClean="0"/>
              <a:t> CUDA</a:t>
            </a:r>
          </a:p>
          <a:p>
            <a:pPr eaLnBrk="1" hangingPunct="1"/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performatelor</a:t>
            </a:r>
            <a:r>
              <a:rPr lang="en-US" dirty="0" smtClean="0"/>
              <a:t> </a:t>
            </a:r>
            <a:r>
              <a:rPr lang="en-US" dirty="0" err="1" smtClean="0"/>
              <a:t>implementarii</a:t>
            </a:r>
            <a:r>
              <a:rPr lang="en-US" dirty="0" smtClean="0"/>
              <a:t> </a:t>
            </a:r>
            <a:r>
              <a:rPr lang="en-US" dirty="0" err="1" smtClean="0"/>
              <a:t>paralelizate</a:t>
            </a:r>
            <a:r>
              <a:rPr lang="en-US" dirty="0" smtClean="0"/>
              <a:t> cu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clasica</a:t>
            </a:r>
            <a:r>
              <a:rPr lang="en-US" dirty="0" smtClean="0"/>
              <a:t>, </a:t>
            </a:r>
            <a:r>
              <a:rPr lang="en-US" dirty="0" err="1" smtClean="0"/>
              <a:t>pe</a:t>
            </a:r>
            <a:r>
              <a:rPr lang="en-US" dirty="0" smtClean="0"/>
              <a:t> CPU</a:t>
            </a:r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1066800"/>
            <a:ext cx="8686800" cy="990600"/>
          </a:xfrm>
        </p:spPr>
        <p:txBody>
          <a:bodyPr/>
          <a:lstStyle/>
          <a:p>
            <a:pPr eaLnBrk="1" hangingPunct="1"/>
            <a:r>
              <a:rPr lang="ro-RO" sz="3600" dirty="0" smtClean="0"/>
              <a:t>De ce criptografie pe GPU?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4114800"/>
          </a:xfrm>
        </p:spPr>
        <p:txBody>
          <a:bodyPr/>
          <a:lstStyle/>
          <a:p>
            <a:r>
              <a:rPr lang="ro-RO" sz="2400" dirty="0" err="1" smtClean="0"/>
              <a:t>GPU-ul</a:t>
            </a:r>
            <a:r>
              <a:rPr lang="ro-RO" sz="2400" dirty="0" smtClean="0"/>
              <a:t> dedica mai </a:t>
            </a:r>
            <a:r>
              <a:rPr lang="ro-RO" sz="2400" dirty="0" err="1" smtClean="0"/>
              <a:t>multi</a:t>
            </a:r>
            <a:r>
              <a:rPr lang="ro-RO" sz="2400" dirty="0" smtClean="0"/>
              <a:t> tranzistori op</a:t>
            </a:r>
            <a:r>
              <a:rPr lang="en-US" sz="2400" dirty="0" smtClean="0"/>
              <a:t>e</a:t>
            </a:r>
            <a:r>
              <a:rPr lang="ro-RO" sz="2400" dirty="0" err="1" smtClean="0"/>
              <a:t>ratiilor</a:t>
            </a:r>
            <a:r>
              <a:rPr lang="ro-RO" sz="2400" dirty="0" smtClean="0"/>
              <a:t> aritmetice </a:t>
            </a:r>
            <a:r>
              <a:rPr lang="ro-RO" sz="2400" dirty="0" err="1" smtClean="0"/>
              <a:t>decat</a:t>
            </a:r>
            <a:r>
              <a:rPr lang="ro-RO" sz="2400" dirty="0" smtClean="0"/>
              <a:t> </a:t>
            </a:r>
            <a:r>
              <a:rPr lang="ro-RO" sz="2400" dirty="0" err="1" smtClean="0"/>
              <a:t>CPU-ul</a:t>
            </a:r>
            <a:endParaRPr lang="en-US" sz="2400" dirty="0" smtClean="0"/>
          </a:p>
          <a:p>
            <a:r>
              <a:rPr lang="en-US" sz="2400" dirty="0" err="1" smtClean="0"/>
              <a:t>Specializat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operatii</a:t>
            </a:r>
            <a:r>
              <a:rPr lang="en-US" sz="2400" dirty="0" smtClean="0"/>
              <a:t> in </a:t>
            </a:r>
            <a:r>
              <a:rPr lang="en-US" sz="2400" dirty="0" err="1" smtClean="0"/>
              <a:t>virgula</a:t>
            </a:r>
            <a:r>
              <a:rPr lang="en-US" sz="2400" dirty="0" smtClean="0"/>
              <a:t> </a:t>
            </a:r>
            <a:r>
              <a:rPr lang="en-US" sz="2400" dirty="0" err="1" smtClean="0"/>
              <a:t>mobila</a:t>
            </a:r>
            <a:r>
              <a:rPr lang="en-US" sz="2400" dirty="0" smtClean="0"/>
              <a:t> </a:t>
            </a:r>
            <a:r>
              <a:rPr lang="en-US" sz="2400" dirty="0" err="1" smtClean="0"/>
              <a:t>masiv</a:t>
            </a:r>
            <a:r>
              <a:rPr lang="en-US" sz="2400" dirty="0" smtClean="0"/>
              <a:t> </a:t>
            </a:r>
            <a:r>
              <a:rPr lang="en-US" sz="2400" dirty="0" err="1" smtClean="0"/>
              <a:t>paralele</a:t>
            </a:r>
            <a:r>
              <a:rPr lang="en-US" sz="2400" dirty="0" smtClean="0"/>
              <a:t>(</a:t>
            </a:r>
            <a:r>
              <a:rPr lang="en-US" sz="2400" dirty="0" err="1" smtClean="0"/>
              <a:t>banda</a:t>
            </a:r>
            <a:r>
              <a:rPr lang="en-US" sz="2400" dirty="0" smtClean="0"/>
              <a:t> de </a:t>
            </a:r>
            <a:r>
              <a:rPr lang="en-US" sz="2400" dirty="0" err="1" smtClean="0"/>
              <a:t>asamblare</a:t>
            </a:r>
            <a:r>
              <a:rPr lang="en-US" sz="2400" dirty="0" smtClean="0"/>
              <a:t> </a:t>
            </a:r>
            <a:r>
              <a:rPr lang="en-US" sz="2400" dirty="0" err="1" smtClean="0"/>
              <a:t>grafica</a:t>
            </a:r>
            <a:r>
              <a:rPr lang="en-US" sz="2400" dirty="0" smtClean="0"/>
              <a:t>)</a:t>
            </a:r>
          </a:p>
          <a:p>
            <a:endParaRPr lang="ro-RO" dirty="0" smtClean="0"/>
          </a:p>
        </p:txBody>
      </p:sp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57600"/>
            <a:ext cx="624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686800" cy="762000"/>
          </a:xfrm>
        </p:spPr>
        <p:txBody>
          <a:bodyPr/>
          <a:lstStyle/>
          <a:p>
            <a:r>
              <a:rPr lang="ro-RO" sz="3600" dirty="0" smtClean="0"/>
              <a:t>De ce criptografie pe GPU?</a:t>
            </a:r>
            <a:r>
              <a:rPr lang="en-US" sz="3600" dirty="0" smtClean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419600"/>
          </a:xfrm>
        </p:spPr>
        <p:txBody>
          <a:bodyPr/>
          <a:lstStyle/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ro-RO" sz="2000" dirty="0" smtClean="0"/>
              <a:t>Capacitatea </a:t>
            </a:r>
            <a:r>
              <a:rPr lang="ro-RO" sz="2000" dirty="0" err="1" smtClean="0"/>
              <a:t>GPU-ului</a:t>
            </a:r>
            <a:r>
              <a:rPr lang="ro-RO" sz="2000" dirty="0" smtClean="0"/>
              <a:t> de a efectua mult mai multe </a:t>
            </a:r>
            <a:r>
              <a:rPr lang="ro-RO" sz="2000" dirty="0" err="1" smtClean="0"/>
              <a:t>operatii</a:t>
            </a:r>
            <a:r>
              <a:rPr lang="ro-RO" sz="2000" dirty="0" smtClean="0"/>
              <a:t> in virgula mobila intr-o secunda </a:t>
            </a:r>
            <a:r>
              <a:rPr lang="ro-RO" sz="2000" dirty="0" err="1" smtClean="0"/>
              <a:t>decat</a:t>
            </a:r>
            <a:r>
              <a:rPr lang="ro-RO" sz="2000" dirty="0" smtClean="0"/>
              <a:t> </a:t>
            </a:r>
            <a:r>
              <a:rPr lang="ro-RO" sz="2000" dirty="0" err="1" smtClean="0"/>
              <a:t>CPU-ul</a:t>
            </a:r>
            <a:r>
              <a:rPr lang="ro-RO" sz="2000" dirty="0" smtClean="0"/>
              <a:t>(GFLOPS)</a:t>
            </a:r>
            <a:endParaRPr lang="en-US" sz="2000" dirty="0" smtClean="0"/>
          </a:p>
          <a:p>
            <a:pPr eaLnBrk="1" hangingPunct="1"/>
            <a:endParaRPr lang="ro-RO" dirty="0" smtClean="0"/>
          </a:p>
        </p:txBody>
      </p:sp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8300" y="1676400"/>
            <a:ext cx="5867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 ce criptografie pe GPU?</a:t>
            </a:r>
            <a:r>
              <a:rPr lang="en-US" dirty="0" smtClean="0"/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95800"/>
          </a:xfrm>
        </p:spPr>
        <p:txBody>
          <a:bodyPr>
            <a:normAutofit/>
          </a:bodyPr>
          <a:lstStyle/>
          <a:p>
            <a:endParaRPr lang="ro-RO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Latimea</a:t>
            </a:r>
            <a:r>
              <a:rPr lang="en-US" sz="2400" dirty="0" smtClean="0"/>
              <a:t> de </a:t>
            </a:r>
            <a:r>
              <a:rPr lang="en-US" sz="2400" dirty="0" err="1" smtClean="0"/>
              <a:t>banda</a:t>
            </a:r>
            <a:r>
              <a:rPr lang="en-US" sz="2400" dirty="0" smtClean="0"/>
              <a:t> a </a:t>
            </a:r>
            <a:r>
              <a:rPr lang="en-US" sz="2400" dirty="0" err="1" smtClean="0"/>
              <a:t>memoriei</a:t>
            </a:r>
            <a:r>
              <a:rPr lang="en-US" sz="2400" dirty="0" smtClean="0"/>
              <a:t> GPU-</a:t>
            </a:r>
            <a:r>
              <a:rPr lang="en-US" sz="2400" dirty="0" err="1" smtClean="0"/>
              <a:t>ului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mult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mare </a:t>
            </a:r>
            <a:r>
              <a:rPr lang="en-US" sz="2400" dirty="0" err="1" smtClean="0"/>
              <a:t>decat</a:t>
            </a:r>
            <a:r>
              <a:rPr lang="en-US" sz="2400" dirty="0" smtClean="0"/>
              <a:t> </a:t>
            </a:r>
            <a:r>
              <a:rPr lang="en-US" sz="2400" dirty="0" err="1" smtClean="0"/>
              <a:t>cea</a:t>
            </a:r>
            <a:r>
              <a:rPr lang="en-US" sz="2400" dirty="0" smtClean="0"/>
              <a:t> a </a:t>
            </a:r>
            <a:r>
              <a:rPr lang="en-US" sz="2400" dirty="0" err="1" smtClean="0"/>
              <a:t>memoriei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sistemului</a:t>
            </a:r>
            <a:r>
              <a:rPr lang="en-US" sz="2400" dirty="0" smtClean="0"/>
              <a:t> la care are </a:t>
            </a:r>
            <a:r>
              <a:rPr lang="en-US" sz="2400" dirty="0" err="1" smtClean="0"/>
              <a:t>acces</a:t>
            </a:r>
            <a:r>
              <a:rPr lang="en-US" sz="2400" dirty="0" smtClean="0"/>
              <a:t> CPU-</a:t>
            </a:r>
            <a:r>
              <a:rPr lang="en-US" sz="2400" dirty="0" err="1" smtClean="0"/>
              <a:t>ul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1600200"/>
            <a:ext cx="5410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Tehnologia</a:t>
            </a:r>
            <a:r>
              <a:rPr lang="en-US" dirty="0" smtClean="0"/>
              <a:t> 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Expune</a:t>
            </a:r>
            <a:r>
              <a:rPr lang="en-US" dirty="0" smtClean="0"/>
              <a:t> </a:t>
            </a:r>
            <a:r>
              <a:rPr lang="en-US" dirty="0" err="1" smtClean="0"/>
              <a:t>arhitectura</a:t>
            </a:r>
            <a:r>
              <a:rPr lang="en-US" dirty="0" smtClean="0"/>
              <a:t> “</a:t>
            </a:r>
            <a:r>
              <a:rPr lang="en-US" dirty="0" err="1" smtClean="0"/>
              <a:t>manycore</a:t>
            </a:r>
            <a:r>
              <a:rPr lang="en-US" dirty="0" smtClean="0"/>
              <a:t>” a GPU-</a:t>
            </a:r>
            <a:r>
              <a:rPr lang="en-US" dirty="0" err="1" smtClean="0"/>
              <a:t>ului</a:t>
            </a:r>
            <a:endParaRPr lang="en-US" dirty="0" smtClean="0"/>
          </a:p>
          <a:p>
            <a:r>
              <a:rPr lang="en-US" dirty="0" err="1" smtClean="0"/>
              <a:t>Modelul</a:t>
            </a:r>
            <a:r>
              <a:rPr lang="en-US" dirty="0" smtClean="0"/>
              <a:t> de </a:t>
            </a:r>
            <a:r>
              <a:rPr lang="en-US" dirty="0" err="1" smtClean="0"/>
              <a:t>programare</a:t>
            </a:r>
            <a:r>
              <a:rPr lang="en-US" dirty="0" smtClean="0"/>
              <a:t> are la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trei</a:t>
            </a:r>
            <a:r>
              <a:rPr lang="en-US" dirty="0" smtClean="0"/>
              <a:t> </a:t>
            </a:r>
            <a:r>
              <a:rPr lang="en-US" dirty="0" err="1" smtClean="0"/>
              <a:t>abstractii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Ierarhie</a:t>
            </a:r>
            <a:r>
              <a:rPr lang="en-US" dirty="0" smtClean="0"/>
              <a:t> a </a:t>
            </a:r>
            <a:r>
              <a:rPr lang="en-US" dirty="0" err="1" smtClean="0"/>
              <a:t>firelor</a:t>
            </a:r>
            <a:r>
              <a:rPr lang="en-US" dirty="0" smtClean="0"/>
              <a:t> de </a:t>
            </a:r>
            <a:r>
              <a:rPr lang="en-US" dirty="0" err="1" smtClean="0"/>
              <a:t>executie</a:t>
            </a:r>
            <a:endParaRPr lang="en-US" dirty="0" smtClean="0"/>
          </a:p>
          <a:p>
            <a:pPr lvl="1"/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partajata</a:t>
            </a:r>
            <a:endParaRPr lang="en-US" dirty="0" smtClean="0"/>
          </a:p>
          <a:p>
            <a:pPr lvl="1"/>
            <a:r>
              <a:rPr lang="en-US" dirty="0" err="1" smtClean="0"/>
              <a:t>Sincronizare</a:t>
            </a:r>
            <a:r>
              <a:rPr lang="en-US" dirty="0" smtClean="0"/>
              <a:t> de tip </a:t>
            </a:r>
            <a:r>
              <a:rPr lang="en-US" dirty="0" err="1" smtClean="0"/>
              <a:t>bariera</a:t>
            </a:r>
            <a:endParaRPr lang="en-US" dirty="0" smtClean="0"/>
          </a:p>
          <a:p>
            <a:r>
              <a:rPr lang="en-US" dirty="0" smtClean="0"/>
              <a:t>Model SIMT: Single Instruction Multiple Thread</a:t>
            </a:r>
          </a:p>
          <a:p>
            <a:pPr eaLnBrk="1" hangingPunct="1"/>
            <a:endParaRPr lang="en-US" sz="2600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CUDA – </a:t>
            </a:r>
            <a:r>
              <a:rPr lang="en-US" sz="3200" dirty="0" err="1" smtClean="0"/>
              <a:t>Ierarhia</a:t>
            </a:r>
            <a:r>
              <a:rPr lang="en-US" sz="3200" dirty="0" smtClean="0"/>
              <a:t> </a:t>
            </a:r>
            <a:r>
              <a:rPr lang="en-US" sz="3200" dirty="0" err="1" smtClean="0"/>
              <a:t>firelor</a:t>
            </a:r>
            <a:r>
              <a:rPr lang="en-US" sz="3200" dirty="0" smtClean="0"/>
              <a:t> de </a:t>
            </a:r>
            <a:r>
              <a:rPr lang="en-US" sz="3200" dirty="0" err="1" smtClean="0"/>
              <a:t>executie</a:t>
            </a:r>
            <a:endParaRPr lang="en-US" sz="3200" dirty="0" smtClean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797129" y="1524000"/>
            <a:ext cx="354974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CUDA – </a:t>
            </a:r>
            <a:r>
              <a:rPr lang="en-US" sz="3200" dirty="0" err="1" smtClean="0"/>
              <a:t>Ierarhia</a:t>
            </a:r>
            <a:r>
              <a:rPr lang="en-US" sz="3200" dirty="0" smtClean="0"/>
              <a:t> </a:t>
            </a:r>
            <a:r>
              <a:rPr lang="en-US" sz="3200" dirty="0" err="1" smtClean="0"/>
              <a:t>firelor</a:t>
            </a:r>
            <a:r>
              <a:rPr lang="en-US" sz="3200" dirty="0" smtClean="0"/>
              <a:t> de </a:t>
            </a:r>
            <a:r>
              <a:rPr lang="en-US" sz="3200" dirty="0" err="1" smtClean="0"/>
              <a:t>executie</a:t>
            </a:r>
            <a:r>
              <a:rPr lang="en-US" sz="3200" dirty="0" smtClean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1300" y="1524000"/>
            <a:ext cx="358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dirty="0" smtClean="0"/>
              <a:t>Arhitectura</a:t>
            </a:r>
            <a:r>
              <a:rPr lang="en-US" dirty="0" smtClean="0"/>
              <a:t> GPU-</a:t>
            </a:r>
            <a:r>
              <a:rPr lang="en-US" dirty="0" err="1" smtClean="0"/>
              <a:t>ului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/>
          <a:lstStyle/>
          <a:p>
            <a:pPr eaLnBrk="1" hangingPunct="1"/>
            <a:r>
              <a:rPr lang="ro-RO" sz="2400" dirty="0" smtClean="0"/>
              <a:t>Arhitectura </a:t>
            </a:r>
            <a:r>
              <a:rPr lang="en-US" sz="2400" dirty="0" smtClean="0"/>
              <a:t>GPU-</a:t>
            </a:r>
            <a:r>
              <a:rPr lang="en-US" sz="2400" dirty="0" err="1" smtClean="0"/>
              <a:t>ului</a:t>
            </a:r>
            <a:r>
              <a:rPr lang="en-US" sz="2400" dirty="0" smtClean="0"/>
              <a:t> </a:t>
            </a:r>
            <a:r>
              <a:rPr lang="ro-RO" sz="2400" dirty="0" smtClean="0"/>
              <a:t>expusa de CUDA</a:t>
            </a:r>
          </a:p>
          <a:p>
            <a:pPr eaLnBrk="1" hangingPunct="1"/>
            <a:endParaRPr lang="en-US" sz="2400" dirty="0" smtClean="0"/>
          </a:p>
        </p:txBody>
      </p:sp>
      <p:pic>
        <p:nvPicPr>
          <p:cNvPr id="4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0300" y="1905000"/>
            <a:ext cx="4343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9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.2|1.8|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.5|1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.4|3.2|1.9|1.3|1.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3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7|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2|1.7|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2|1.7|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2|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1|9.2|14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2.7"/>
</p:tagLst>
</file>

<file path=ppt/theme/theme1.xml><?xml version="1.0" encoding="utf-8"?>
<a:theme xmlns:a="http://schemas.openxmlformats.org/drawingml/2006/main" name="EnLight">
  <a:themeElements>
    <a:clrScheme name="Office Theme 12">
      <a:dk1>
        <a:srgbClr val="969696"/>
      </a:dk1>
      <a:lt1>
        <a:srgbClr val="FFFFFF"/>
      </a:lt1>
      <a:dk2>
        <a:srgbClr val="99EFF1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7F7F7F"/>
      </a:accent4>
      <a:accent5>
        <a:srgbClr val="DAEDEF"/>
      </a:accent5>
      <a:accent6>
        <a:srgbClr val="2D2D8A"/>
      </a:accent6>
      <a:hlink>
        <a:srgbClr val="009999"/>
      </a:hlink>
      <a:folHlink>
        <a:srgbClr val="66990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336699"/>
        </a:dk1>
        <a:lt1>
          <a:srgbClr val="FFFFFF"/>
        </a:lt1>
        <a:dk2>
          <a:srgbClr val="87BBDF"/>
        </a:dk2>
        <a:lt2>
          <a:srgbClr val="E3EBF1"/>
        </a:lt2>
        <a:accent1>
          <a:srgbClr val="0099CC"/>
        </a:accent1>
        <a:accent2>
          <a:srgbClr val="468A4B"/>
        </a:accent2>
        <a:accent3>
          <a:srgbClr val="C3DAEC"/>
        </a:accent3>
        <a:accent4>
          <a:srgbClr val="DADADA"/>
        </a:accent4>
        <a:accent5>
          <a:srgbClr val="AACAE2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B7B9AF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D8D9D4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E3E5C"/>
        </a:dk1>
        <a:lt1>
          <a:srgbClr val="FFFFFF"/>
        </a:lt1>
        <a:dk2>
          <a:srgbClr val="5C87A4"/>
        </a:dk2>
        <a:lt2>
          <a:srgbClr val="FFFFFF"/>
        </a:lt2>
        <a:accent1>
          <a:srgbClr val="4C8877"/>
        </a:accent1>
        <a:accent2>
          <a:srgbClr val="6666FF"/>
        </a:accent2>
        <a:accent3>
          <a:srgbClr val="B5C3CF"/>
        </a:accent3>
        <a:accent4>
          <a:srgbClr val="DADADA"/>
        </a:accent4>
        <a:accent5>
          <a:srgbClr val="B2C3BD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66"/>
        </a:dk1>
        <a:lt1>
          <a:srgbClr val="FFFFFF"/>
        </a:lt1>
        <a:dk2>
          <a:srgbClr val="1C72E4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BBCE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3366"/>
        </a:dk1>
        <a:lt1>
          <a:srgbClr val="FFFFFF"/>
        </a:lt1>
        <a:dk2>
          <a:srgbClr val="99D3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CAE6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F7EBD"/>
        </a:dk1>
        <a:lt1>
          <a:srgbClr val="D9F8FF"/>
        </a:lt1>
        <a:dk2>
          <a:srgbClr val="336699"/>
        </a:dk2>
        <a:lt2>
          <a:srgbClr val="777777"/>
        </a:lt2>
        <a:accent1>
          <a:srgbClr val="CCECFF"/>
        </a:accent1>
        <a:accent2>
          <a:srgbClr val="579CDB"/>
        </a:accent2>
        <a:accent3>
          <a:srgbClr val="E9FBFF"/>
        </a:accent3>
        <a:accent4>
          <a:srgbClr val="346BA1"/>
        </a:accent4>
        <a:accent5>
          <a:srgbClr val="E2F4FF"/>
        </a:accent5>
        <a:accent6>
          <a:srgbClr val="4E8DC6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A84724"/>
        </a:dk2>
        <a:lt2>
          <a:srgbClr val="DFD293"/>
        </a:lt2>
        <a:accent1>
          <a:srgbClr val="DF7475"/>
        </a:accent1>
        <a:accent2>
          <a:srgbClr val="5C8FC2"/>
        </a:accent2>
        <a:accent3>
          <a:srgbClr val="D1B1AC"/>
        </a:accent3>
        <a:accent4>
          <a:srgbClr val="DADADA"/>
        </a:accent4>
        <a:accent5>
          <a:srgbClr val="ECBCBD"/>
        </a:accent5>
        <a:accent6>
          <a:srgbClr val="5381B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3E3E5C"/>
        </a:dk1>
        <a:lt1>
          <a:srgbClr val="C2FEE1"/>
        </a:lt1>
        <a:dk2>
          <a:srgbClr val="0066CC"/>
        </a:dk2>
        <a:lt2>
          <a:srgbClr val="CCECFF"/>
        </a:lt2>
        <a:accent1>
          <a:srgbClr val="3C9698"/>
        </a:accent1>
        <a:accent2>
          <a:srgbClr val="6666FF"/>
        </a:accent2>
        <a:accent3>
          <a:srgbClr val="AAB8E2"/>
        </a:accent3>
        <a:accent4>
          <a:srgbClr val="A5D9C0"/>
        </a:accent4>
        <a:accent5>
          <a:srgbClr val="AFC9CA"/>
        </a:accent5>
        <a:accent6>
          <a:srgbClr val="5C5CE7"/>
        </a:accent6>
        <a:hlink>
          <a:srgbClr val="99CC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969696"/>
        </a:dk1>
        <a:lt1>
          <a:srgbClr val="FFFFFF"/>
        </a:lt1>
        <a:dk2>
          <a:srgbClr val="0099CC"/>
        </a:dk2>
        <a:lt2>
          <a:srgbClr val="969696"/>
        </a:lt2>
        <a:accent1>
          <a:srgbClr val="D2F8B8"/>
        </a:accent1>
        <a:accent2>
          <a:srgbClr val="CCCC00"/>
        </a:accent2>
        <a:accent3>
          <a:srgbClr val="FFFFFF"/>
        </a:accent3>
        <a:accent4>
          <a:srgbClr val="7F7F7F"/>
        </a:accent4>
        <a:accent5>
          <a:srgbClr val="E5FBD8"/>
        </a:accent5>
        <a:accent6>
          <a:srgbClr val="B9B900"/>
        </a:accent6>
        <a:hlink>
          <a:srgbClr val="00CC99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CCFFCC"/>
        </a:dk1>
        <a:lt1>
          <a:srgbClr val="FFFFFF"/>
        </a:lt1>
        <a:dk2>
          <a:srgbClr val="9BD9FF"/>
        </a:dk2>
        <a:lt2>
          <a:srgbClr val="808080"/>
        </a:lt2>
        <a:accent1>
          <a:srgbClr val="6DB6FF"/>
        </a:accent1>
        <a:accent2>
          <a:srgbClr val="CCFFCC"/>
        </a:accent2>
        <a:accent3>
          <a:srgbClr val="FFFFFF"/>
        </a:accent3>
        <a:accent4>
          <a:srgbClr val="AEDAAE"/>
        </a:accent4>
        <a:accent5>
          <a:srgbClr val="BAD7FF"/>
        </a:accent5>
        <a:accent6>
          <a:srgbClr val="B9E7B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EAEAEA"/>
        </a:dk1>
        <a:lt1>
          <a:srgbClr val="FFFFFF"/>
        </a:lt1>
        <a:dk2>
          <a:srgbClr val="EAEAEA"/>
        </a:dk2>
        <a:lt2>
          <a:srgbClr val="333333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C8C8C8"/>
        </a:accent4>
        <a:accent5>
          <a:srgbClr val="D5D5D5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969696"/>
        </a:dk1>
        <a:lt1>
          <a:srgbClr val="FFFFFF"/>
        </a:lt1>
        <a:dk2>
          <a:srgbClr val="99EFF1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7F7F7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EnLight</Template>
  <TotalTime>273</TotalTime>
  <Words>563</Words>
  <Application>Microsoft PowerPoint</Application>
  <PresentationFormat>On-screen Show (4:3)</PresentationFormat>
  <Paragraphs>104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EnLight</vt:lpstr>
      <vt:lpstr>Criptografie folosind procesorul grafic</vt:lpstr>
      <vt:lpstr>Obiective</vt:lpstr>
      <vt:lpstr>De ce criptografie pe GPU?</vt:lpstr>
      <vt:lpstr>De ce criptografie pe GPU?(2)</vt:lpstr>
      <vt:lpstr>De ce criptografie pe GPU?(3)</vt:lpstr>
      <vt:lpstr>Tehnologia CUDA</vt:lpstr>
      <vt:lpstr>CUDA – Ierarhia firelor de executie</vt:lpstr>
      <vt:lpstr>CUDA – Ierarhia firelor de executie(2)</vt:lpstr>
      <vt:lpstr>Arhitectura GPU-ului</vt:lpstr>
      <vt:lpstr>CUDA - Limbajul de programare</vt:lpstr>
      <vt:lpstr>Algoritmul AES</vt:lpstr>
      <vt:lpstr>Algoritmul AES(2)</vt:lpstr>
      <vt:lpstr>Algoritmul AES(3)</vt:lpstr>
      <vt:lpstr>AES pe GPU - Strategie</vt:lpstr>
      <vt:lpstr>AES pe GPU – Implementare</vt:lpstr>
      <vt:lpstr>Arhitectura aplicatiei de criptare</vt:lpstr>
      <vt:lpstr>Hardware</vt:lpstr>
      <vt:lpstr>Performante pe GPU vs CPU Timp de executie (ms)</vt:lpstr>
      <vt:lpstr>Aplicatia demonstrativa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EnLight 3D</dc:title>
  <dc:creator>Cristian</dc:creator>
  <cp:lastModifiedBy>Kaamos</cp:lastModifiedBy>
  <cp:revision>129</cp:revision>
  <cp:lastPrinted>1601-01-01T00:00:00Z</cp:lastPrinted>
  <dcterms:created xsi:type="dcterms:W3CDTF">2009-03-07T04:11:30Z</dcterms:created>
  <dcterms:modified xsi:type="dcterms:W3CDTF">2009-03-07T09:10:12Z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