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160" autoAdjust="0"/>
  </p:normalViewPr>
  <p:slideViewPr>
    <p:cSldViewPr snapToGrid="0">
      <p:cViewPr varScale="1">
        <p:scale>
          <a:sx n="72" d="100"/>
          <a:sy n="72" d="100"/>
        </p:scale>
        <p:origin x="660" y="7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a:t> Variables</a:t>
          </a:r>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dirty="0"/>
            <a:t>Models implemented</a:t>
          </a:r>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dirty="0"/>
            <a:t>Score for test data</a:t>
          </a:r>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dgm:spPr/>
      <dgm:t>
        <a:bodyPr/>
        <a:lstStyle/>
        <a:p>
          <a:r>
            <a:rPr lang="en-US" dirty="0"/>
            <a:t>Date converted into format to fit ML models</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dgm:spPr/>
      <dgm:t>
        <a:bodyPr/>
        <a:lstStyle/>
        <a:p>
          <a:r>
            <a:rPr lang="en-US" dirty="0"/>
            <a:t>L.R</a:t>
          </a:r>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dgm:spPr/>
      <dgm:t>
        <a:bodyPr/>
        <a:lstStyle/>
        <a:p>
          <a:r>
            <a:rPr lang="en-US" dirty="0"/>
            <a:t>0.0007118</a:t>
          </a:r>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70DF3C9D-B7D1-488D-A8FE-6B93B3F44974}">
      <dgm:prSet phldrT="[Text]"/>
      <dgm:spPr/>
      <dgm:t>
        <a:bodyPr/>
        <a:lstStyle/>
        <a:p>
          <a:r>
            <a:rPr lang="en-US" dirty="0"/>
            <a:t>Low price of the HDFC stock price</a:t>
          </a:r>
        </a:p>
      </dgm:t>
    </dgm:pt>
    <dgm:pt modelId="{CA1F1415-D04B-4DBE-999C-988935540B7E}" type="parTrans" cxnId="{5422C11A-3E25-4634-AA18-4C04A31A7D05}">
      <dgm:prSet/>
      <dgm:spPr/>
    </dgm:pt>
    <dgm:pt modelId="{1F615FFC-B9E1-4639-B61F-1284E7A9FA52}" type="sibTrans" cxnId="{5422C11A-3E25-4634-AA18-4C04A31A7D05}">
      <dgm:prSet/>
      <dgm:spPr/>
    </dgm:pt>
    <dgm:pt modelId="{BC0391EC-E350-46D5-9A67-25E9B6EFDB7C}">
      <dgm:prSet phldrT="[Text]"/>
      <dgm:spPr/>
      <dgm:t>
        <a:bodyPr/>
        <a:lstStyle/>
        <a:p>
          <a:r>
            <a:rPr lang="en-US" dirty="0"/>
            <a:t>R.R</a:t>
          </a:r>
        </a:p>
      </dgm:t>
    </dgm:pt>
    <dgm:pt modelId="{435F8EDA-C5BF-4DC7-8306-6C6529EC8D38}" type="parTrans" cxnId="{09797AAA-67AF-444E-A53A-ACD592B2E5A0}">
      <dgm:prSet/>
      <dgm:spPr/>
    </dgm:pt>
    <dgm:pt modelId="{B9F99A8C-A5AA-46CE-986A-DB772843E5A1}" type="sibTrans" cxnId="{09797AAA-67AF-444E-A53A-ACD592B2E5A0}">
      <dgm:prSet/>
      <dgm:spPr/>
    </dgm:pt>
    <dgm:pt modelId="{05C95FD3-504F-4027-B350-3B0B55AD7DC4}">
      <dgm:prSet phldrT="[Text]"/>
      <dgm:spPr/>
      <dgm:t>
        <a:bodyPr/>
        <a:lstStyle/>
        <a:p>
          <a:r>
            <a:rPr lang="en-US" dirty="0"/>
            <a:t>R.F</a:t>
          </a:r>
        </a:p>
      </dgm:t>
    </dgm:pt>
    <dgm:pt modelId="{D7134440-27D9-44E6-8695-4E83460A2A5B}" type="parTrans" cxnId="{E8C5F949-5D6B-4620-B835-38298C7CCD5B}">
      <dgm:prSet/>
      <dgm:spPr/>
    </dgm:pt>
    <dgm:pt modelId="{D146F949-9D66-4646-952F-76D4BB82B2E0}" type="sibTrans" cxnId="{E8C5F949-5D6B-4620-B835-38298C7CCD5B}">
      <dgm:prSet/>
      <dgm:spPr/>
    </dgm:pt>
    <dgm:pt modelId="{8C705C9D-3134-4F0E-874B-B2B271CE8E4E}">
      <dgm:prSet phldrT="[Text]"/>
      <dgm:spPr/>
      <dgm:t>
        <a:bodyPr/>
        <a:lstStyle/>
        <a:p>
          <a:r>
            <a:rPr lang="en-US" dirty="0"/>
            <a:t>SVR(RBF)</a:t>
          </a:r>
        </a:p>
      </dgm:t>
    </dgm:pt>
    <dgm:pt modelId="{1B080761-5807-427C-A940-469036BC9D36}" type="parTrans" cxnId="{0A938535-9263-4D17-8806-450474E1A3ED}">
      <dgm:prSet/>
      <dgm:spPr/>
    </dgm:pt>
    <dgm:pt modelId="{4A45692C-CB8F-4250-BF46-55BF32719A5F}" type="sibTrans" cxnId="{0A938535-9263-4D17-8806-450474E1A3ED}">
      <dgm:prSet/>
      <dgm:spPr/>
    </dgm:pt>
    <dgm:pt modelId="{0CD7E4DD-8A96-4145-A848-E4EFFF63A18A}">
      <dgm:prSet phldrT="[Text]"/>
      <dgm:spPr/>
      <dgm:t>
        <a:bodyPr/>
        <a:lstStyle/>
        <a:p>
          <a:r>
            <a:rPr lang="en-US" dirty="0"/>
            <a:t>MLP(tanh)</a:t>
          </a:r>
        </a:p>
      </dgm:t>
    </dgm:pt>
    <dgm:pt modelId="{54FBF69D-40DD-4417-82EB-0790C592E1A3}" type="parTrans" cxnId="{2BF2FADB-E5EF-4D6B-ACC1-4191A4B5DC51}">
      <dgm:prSet/>
      <dgm:spPr/>
    </dgm:pt>
    <dgm:pt modelId="{12F176CF-CF70-4A44-B415-B72CF3C4FB84}" type="sibTrans" cxnId="{2BF2FADB-E5EF-4D6B-ACC1-4191A4B5DC51}">
      <dgm:prSet/>
      <dgm:spPr/>
    </dgm:pt>
    <dgm:pt modelId="{BDE73640-E83A-4005-8D97-CC4B95B274DF}">
      <dgm:prSet phldrT="[Text]"/>
      <dgm:spPr/>
      <dgm:t>
        <a:bodyPr/>
        <a:lstStyle/>
        <a:p>
          <a:r>
            <a:rPr lang="en-US" dirty="0"/>
            <a:t>MLP(</a:t>
          </a:r>
          <a:r>
            <a:rPr lang="en-US" dirty="0" err="1"/>
            <a:t>relu</a:t>
          </a:r>
          <a:r>
            <a:rPr lang="en-US" dirty="0"/>
            <a:t>)</a:t>
          </a:r>
        </a:p>
      </dgm:t>
    </dgm:pt>
    <dgm:pt modelId="{D49B3A6E-7B5A-4865-B551-6CBE03F42EB9}" type="parTrans" cxnId="{7A6F19A8-9924-4723-9734-89D10B87DF56}">
      <dgm:prSet/>
      <dgm:spPr/>
    </dgm:pt>
    <dgm:pt modelId="{72CFE04A-9A8E-4EB8-A391-78C4B3D643B0}" type="sibTrans" cxnId="{7A6F19A8-9924-4723-9734-89D10B87DF56}">
      <dgm:prSet/>
      <dgm:spPr/>
    </dgm:pt>
    <dgm:pt modelId="{20C0C886-538D-4E7D-8C54-AED75A4E8592}">
      <dgm:prSet phldrT="[Text]"/>
      <dgm:spPr/>
      <dgm:t>
        <a:bodyPr/>
        <a:lstStyle/>
        <a:p>
          <a:r>
            <a:rPr lang="en-US" dirty="0"/>
            <a:t>0.0007118</a:t>
          </a:r>
        </a:p>
      </dgm:t>
    </dgm:pt>
    <dgm:pt modelId="{F9F2B33A-C014-4F0A-8089-939B3C13A600}" type="parTrans" cxnId="{336DF648-450F-45B1-BB39-72CFCD8FCB20}">
      <dgm:prSet/>
      <dgm:spPr/>
    </dgm:pt>
    <dgm:pt modelId="{890219CD-6EB7-4D57-848D-72EC13A7A967}" type="sibTrans" cxnId="{336DF648-450F-45B1-BB39-72CFCD8FCB20}">
      <dgm:prSet/>
      <dgm:spPr/>
    </dgm:pt>
    <dgm:pt modelId="{5E30E394-92B6-4F9F-9CA1-5E174971D3A5}">
      <dgm:prSet phldrT="[Text]"/>
      <dgm:spPr/>
      <dgm:t>
        <a:bodyPr/>
        <a:lstStyle/>
        <a:p>
          <a:r>
            <a:rPr lang="en-US" dirty="0"/>
            <a:t>0.7004294</a:t>
          </a:r>
        </a:p>
      </dgm:t>
    </dgm:pt>
    <dgm:pt modelId="{8D2FF321-1322-4903-A9C8-FBE9A5AA052C}" type="parTrans" cxnId="{C07FAB96-FB8A-4AB8-BC44-CC92D6E5E36A}">
      <dgm:prSet/>
      <dgm:spPr/>
    </dgm:pt>
    <dgm:pt modelId="{48035F3E-1B15-4A6C-B70E-214FCD23778E}" type="sibTrans" cxnId="{C07FAB96-FB8A-4AB8-BC44-CC92D6E5E36A}">
      <dgm:prSet/>
      <dgm:spPr/>
    </dgm:pt>
    <dgm:pt modelId="{8D34C665-C369-4C98-9B65-A8A7FE1C7BA0}">
      <dgm:prSet phldrT="[Text]"/>
      <dgm:spPr/>
      <dgm:t>
        <a:bodyPr/>
        <a:lstStyle/>
        <a:p>
          <a:r>
            <a:rPr lang="en-US" dirty="0"/>
            <a:t>0.9928495</a:t>
          </a:r>
        </a:p>
      </dgm:t>
    </dgm:pt>
    <dgm:pt modelId="{869DFDD1-2D29-4857-8F8C-FFBF58E3040F}" type="parTrans" cxnId="{FF9E3FAA-125D-4302-8B16-C312DFA67612}">
      <dgm:prSet/>
      <dgm:spPr/>
    </dgm:pt>
    <dgm:pt modelId="{2E9D69A3-3687-427A-B6CF-6E3347E65D16}" type="sibTrans" cxnId="{FF9E3FAA-125D-4302-8B16-C312DFA67612}">
      <dgm:prSet/>
      <dgm:spPr/>
    </dgm:pt>
    <dgm:pt modelId="{EEFCBAA7-DB76-45F8-9A64-26062E276765}">
      <dgm:prSet phldrT="[Text]"/>
      <dgm:spPr/>
      <dgm:t>
        <a:bodyPr/>
        <a:lstStyle/>
        <a:p>
          <a:r>
            <a:rPr lang="en-US" dirty="0"/>
            <a:t>-0.005952</a:t>
          </a:r>
        </a:p>
      </dgm:t>
    </dgm:pt>
    <dgm:pt modelId="{AD4F407B-F0AD-4582-8D38-ED9AD560D339}" type="parTrans" cxnId="{AC991811-29A7-46BB-8193-F5CACBB6CE73}">
      <dgm:prSet/>
      <dgm:spPr/>
    </dgm:pt>
    <dgm:pt modelId="{00C5C0B0-2019-4DFB-9611-3871B5A7A7A0}" type="sibTrans" cxnId="{AC991811-29A7-46BB-8193-F5CACBB6CE73}">
      <dgm:prSet/>
      <dgm:spPr/>
    </dgm:pt>
    <dgm:pt modelId="{C6D4E1E0-FD6C-4977-890B-C4A820EFF903}">
      <dgm:prSet phldrT="[Text]"/>
      <dgm:spPr/>
      <dgm:t>
        <a:bodyPr/>
        <a:lstStyle/>
        <a:p>
          <a:r>
            <a:rPr lang="en-US" dirty="0"/>
            <a:t>-0.005375</a:t>
          </a:r>
        </a:p>
      </dgm:t>
    </dgm:pt>
    <dgm:pt modelId="{F91E652F-F26A-4F52-9057-B79A7325793B}" type="parTrans" cxnId="{15C350FB-4C21-4FD7-B34D-82BD7DFA3DDD}">
      <dgm:prSet/>
      <dgm:spPr/>
    </dgm:pt>
    <dgm:pt modelId="{7DD80DCB-151E-4824-B3F5-AA06A54FA68C}" type="sibTrans" cxnId="{15C350FB-4C21-4FD7-B34D-82BD7DFA3DDD}">
      <dgm:prSet/>
      <dgm:spPr/>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258EBE03-6A23-4EB3-88F5-22E3F3D6BA5F}" type="presOf" srcId="{70DF3C9D-B7D1-488D-A8FE-6B93B3F44974}" destId="{9B31B566-F93C-4932-9C27-2AC260B106B4}" srcOrd="0" destOrd="1" presId="urn:microsoft.com/office/officeart/2005/8/layout/hList1"/>
    <dgm:cxn modelId="{AC991811-29A7-46BB-8193-F5CACBB6CE73}" srcId="{C5E6BC8D-1A4E-42C8-8E2C-7EC17FC2E1D1}" destId="{EEFCBAA7-DB76-45F8-9A64-26062E276765}" srcOrd="4" destOrd="0" parTransId="{AD4F407B-F0AD-4582-8D38-ED9AD560D339}" sibTransId="{00C5C0B0-2019-4DFB-9611-3871B5A7A7A0}"/>
    <dgm:cxn modelId="{76830717-B257-41BC-9275-C468D0867254}" type="presOf" srcId="{EEFCBAA7-DB76-45F8-9A64-26062E276765}" destId="{875AD089-2E66-469E-88C2-DFFE8330212E}" srcOrd="0" destOrd="4" presId="urn:microsoft.com/office/officeart/2005/8/layout/hList1"/>
    <dgm:cxn modelId="{5422C11A-3E25-4634-AA18-4C04A31A7D05}" srcId="{75151AD3-56D0-4892-9CC3-0245E0F61F03}" destId="{70DF3C9D-B7D1-488D-A8FE-6B93B3F44974}" srcOrd="1" destOrd="0" parTransId="{CA1F1415-D04B-4DBE-999C-988935540B7E}" sibTransId="{1F615FFC-B9E1-4639-B61F-1284E7A9FA52}"/>
    <dgm:cxn modelId="{1B1BBC1B-DB12-4284-BD7F-DD343066ED44}" type="presOf" srcId="{8D34C665-C369-4C98-9B65-A8A7FE1C7BA0}" destId="{875AD089-2E66-469E-88C2-DFFE8330212E}" srcOrd="0" destOrd="3" presId="urn:microsoft.com/office/officeart/2005/8/layout/hList1"/>
    <dgm:cxn modelId="{8346D932-F367-4F89-8762-D2EE1179304A}" type="presOf" srcId="{C6D4E1E0-FD6C-4977-890B-C4A820EFF903}" destId="{875AD089-2E66-469E-88C2-DFFE8330212E}" srcOrd="0" destOrd="5" presId="urn:microsoft.com/office/officeart/2005/8/layout/hList1"/>
    <dgm:cxn modelId="{E4F42334-EB63-40DE-94BB-2D0F07F5D639}" srcId="{C5E6BC8D-1A4E-42C8-8E2C-7EC17FC2E1D1}" destId="{09E2EDBB-FB3E-4B60-875C-23AF617F3985}" srcOrd="0" destOrd="0" parTransId="{E5138E13-E922-4691-9380-87EA04CDF907}" sibTransId="{12A8F3F2-3EA0-4A05-ADCA-5CBAB885E305}"/>
    <dgm:cxn modelId="{0A938535-9263-4D17-8806-450474E1A3ED}" srcId="{C8B9AACC-6090-4E93-B112-FEF419B2C8C0}" destId="{8C705C9D-3134-4F0E-874B-B2B271CE8E4E}" srcOrd="3" destOrd="0" parTransId="{1B080761-5807-427C-A940-469036BC9D36}" sibTransId="{4A45692C-CB8F-4250-BF46-55BF32719A5F}"/>
    <dgm:cxn modelId="{4F8C6138-289F-4844-9D6B-F8511B13ED2F}" type="presOf" srcId="{75151AD3-56D0-4892-9CC3-0245E0F61F03}" destId="{BD651282-0938-422C-9E95-11E748D01F8C}"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DB6C073C-8D0D-468E-A740-B7FD6B4B106D}" type="presOf" srcId="{C8B9AACC-6090-4E93-B112-FEF419B2C8C0}" destId="{7C161E6A-A933-4F26-AC69-DB5355D2DFE6}" srcOrd="0" destOrd="0" presId="urn:microsoft.com/office/officeart/2005/8/layout/hList1"/>
    <dgm:cxn modelId="{336DF648-450F-45B1-BB39-72CFCD8FCB20}" srcId="{C5E6BC8D-1A4E-42C8-8E2C-7EC17FC2E1D1}" destId="{20C0C886-538D-4E7D-8C54-AED75A4E8592}" srcOrd="1" destOrd="0" parTransId="{F9F2B33A-C014-4F0A-8089-939B3C13A600}" sibTransId="{890219CD-6EB7-4D57-848D-72EC13A7A967}"/>
    <dgm:cxn modelId="{E8D81469-988D-45B3-B9EA-2D2573365D3C}" type="presOf" srcId="{DD879645-BB58-407B-A47E-D1FA7C57DE19}" destId="{9B31B566-F93C-4932-9C27-2AC260B106B4}" srcOrd="0" destOrd="0" presId="urn:microsoft.com/office/officeart/2005/8/layout/hList1"/>
    <dgm:cxn modelId="{E8C5F949-5D6B-4620-B835-38298C7CCD5B}" srcId="{C8B9AACC-6090-4E93-B112-FEF419B2C8C0}" destId="{05C95FD3-504F-4027-B350-3B0B55AD7DC4}" srcOrd="2" destOrd="0" parTransId="{D7134440-27D9-44E6-8695-4E83460A2A5B}" sibTransId="{D146F949-9D66-4646-952F-76D4BB82B2E0}"/>
    <dgm:cxn modelId="{0839064A-C0A4-4793-98C9-AD59CECDA429}" srcId="{C032F1C4-CE23-4B17-8F24-BE6AC62B5DD2}" destId="{C8B9AACC-6090-4E93-B112-FEF419B2C8C0}" srcOrd="1" destOrd="0" parTransId="{A7E617ED-9935-4663-8F3F-C5929E3D596D}" sibTransId="{189DEA9E-C25E-4034-8501-E0959F0E50DA}"/>
    <dgm:cxn modelId="{1328EF51-CF46-469F-ADC2-2D286C0C2E48}" type="presOf" srcId="{BDE73640-E83A-4005-8D97-CC4B95B274DF}" destId="{571D68AB-B350-4D5C-AB6A-ABC40C2D8986}" srcOrd="0" destOrd="5" presId="urn:microsoft.com/office/officeart/2005/8/layout/hList1"/>
    <dgm:cxn modelId="{1FDF977B-E748-428F-B1AA-A634D3C64A9C}" type="presOf" srcId="{BC0391EC-E350-46D5-9A67-25E9B6EFDB7C}" destId="{571D68AB-B350-4D5C-AB6A-ABC40C2D8986}" srcOrd="0" destOrd="1" presId="urn:microsoft.com/office/officeart/2005/8/layout/hList1"/>
    <dgm:cxn modelId="{B8151A82-97B0-4A6B-96BC-6914694D949A}" srcId="{C032F1C4-CE23-4B17-8F24-BE6AC62B5DD2}" destId="{C5E6BC8D-1A4E-42C8-8E2C-7EC17FC2E1D1}" srcOrd="2" destOrd="0" parTransId="{D540C9D5-0D0F-4ED0-A8C6-5122EF89E0B8}" sibTransId="{3984F889-9155-4B34-8DCE-A8EECAF129A9}"/>
    <dgm:cxn modelId="{5BD32393-12E6-4FD1-AF9D-7BB8BD097042}" type="presOf" srcId="{05C95FD3-504F-4027-B350-3B0B55AD7DC4}" destId="{571D68AB-B350-4D5C-AB6A-ABC40C2D8986}" srcOrd="0" destOrd="2" presId="urn:microsoft.com/office/officeart/2005/8/layout/hList1"/>
    <dgm:cxn modelId="{21447794-36EF-4D5D-B30A-43DFDAD44097}" type="presOf" srcId="{09E2EDBB-FB3E-4B60-875C-23AF617F3985}" destId="{875AD089-2E66-469E-88C2-DFFE8330212E}" srcOrd="0" destOrd="0" presId="urn:microsoft.com/office/officeart/2005/8/layout/hList1"/>
    <dgm:cxn modelId="{C07FAB96-FB8A-4AB8-BC44-CC92D6E5E36A}" srcId="{C5E6BC8D-1A4E-42C8-8E2C-7EC17FC2E1D1}" destId="{5E30E394-92B6-4F9F-9CA1-5E174971D3A5}" srcOrd="2" destOrd="0" parTransId="{8D2FF321-1322-4903-A9C8-FBE9A5AA052C}" sibTransId="{48035F3E-1B15-4A6C-B70E-214FCD23778E}"/>
    <dgm:cxn modelId="{7A6F19A8-9924-4723-9734-89D10B87DF56}" srcId="{C8B9AACC-6090-4E93-B112-FEF419B2C8C0}" destId="{BDE73640-E83A-4005-8D97-CC4B95B274DF}" srcOrd="5" destOrd="0" parTransId="{D49B3A6E-7B5A-4865-B551-6CBE03F42EB9}" sibTransId="{72CFE04A-9A8E-4EB8-A391-78C4B3D643B0}"/>
    <dgm:cxn modelId="{A5C771A8-5982-496C-8BB1-DD6AA42FC231}" type="presOf" srcId="{C5E6BC8D-1A4E-42C8-8E2C-7EC17FC2E1D1}" destId="{98493B2B-A905-429A-BAEF-6EBFD0668D83}" srcOrd="0" destOrd="0" presId="urn:microsoft.com/office/officeart/2005/8/layout/hList1"/>
    <dgm:cxn modelId="{FF9E3FAA-125D-4302-8B16-C312DFA67612}" srcId="{C5E6BC8D-1A4E-42C8-8E2C-7EC17FC2E1D1}" destId="{8D34C665-C369-4C98-9B65-A8A7FE1C7BA0}" srcOrd="3" destOrd="0" parTransId="{869DFDD1-2D29-4857-8F8C-FFBF58E3040F}" sibTransId="{2E9D69A3-3687-427A-B6CF-6E3347E65D16}"/>
    <dgm:cxn modelId="{09797AAA-67AF-444E-A53A-ACD592B2E5A0}" srcId="{C8B9AACC-6090-4E93-B112-FEF419B2C8C0}" destId="{BC0391EC-E350-46D5-9A67-25E9B6EFDB7C}" srcOrd="1" destOrd="0" parTransId="{435F8EDA-C5BF-4DC7-8306-6C6529EC8D38}" sibTransId="{B9F99A8C-A5AA-46CE-986A-DB772843E5A1}"/>
    <dgm:cxn modelId="{5D111AAB-DF46-469D-9DED-D1F616EA0776}" type="presOf" srcId="{8C705C9D-3134-4F0E-874B-B2B271CE8E4E}" destId="{571D68AB-B350-4D5C-AB6A-ABC40C2D8986}" srcOrd="0" destOrd="3" presId="urn:microsoft.com/office/officeart/2005/8/layout/hList1"/>
    <dgm:cxn modelId="{DADD8DB9-5CF5-4C42-849A-900DB5C08B72}" type="presOf" srcId="{20C0C886-538D-4E7D-8C54-AED75A4E8592}" destId="{875AD089-2E66-469E-88C2-DFFE8330212E}" srcOrd="0" destOrd="1" presId="urn:microsoft.com/office/officeart/2005/8/layout/hList1"/>
    <dgm:cxn modelId="{B3DE65D2-24BB-4268-AA0A-53ADA4D0C0D3}" srcId="{C032F1C4-CE23-4B17-8F24-BE6AC62B5DD2}" destId="{75151AD3-56D0-4892-9CC3-0245E0F61F03}" srcOrd="0" destOrd="0" parTransId="{251E6184-4BAA-4DDB-A10B-FABA4B4EC6AC}" sibTransId="{8D6B5241-E3C8-447A-AED6-C9C8EC5B134E}"/>
    <dgm:cxn modelId="{2BF2FADB-E5EF-4D6B-ACC1-4191A4B5DC51}" srcId="{C8B9AACC-6090-4E93-B112-FEF419B2C8C0}" destId="{0CD7E4DD-8A96-4145-A848-E4EFFF63A18A}" srcOrd="4" destOrd="0" parTransId="{54FBF69D-40DD-4417-82EB-0790C592E1A3}" sibTransId="{12F176CF-CF70-4A44-B415-B72CF3C4FB84}"/>
    <dgm:cxn modelId="{06FCCCEC-8097-462C-B579-C262468EB866}" type="presOf" srcId="{5E30E394-92B6-4F9F-9CA1-5E174971D3A5}" destId="{875AD089-2E66-469E-88C2-DFFE8330212E}" srcOrd="0" destOrd="2" presId="urn:microsoft.com/office/officeart/2005/8/layout/hList1"/>
    <dgm:cxn modelId="{E0E559EE-F745-4296-9764-8F9C3499296E}" srcId="{75151AD3-56D0-4892-9CC3-0245E0F61F03}" destId="{DD879645-BB58-407B-A47E-D1FA7C57DE19}" srcOrd="0" destOrd="0" parTransId="{DF9B7292-02E2-428F-9384-E2F91AD9145A}" sibTransId="{888118AD-0CFE-47C8-B0CF-5D705BEE4271}"/>
    <dgm:cxn modelId="{0647B5F4-FEE2-41D2-9E58-740358B717DF}" type="presOf" srcId="{C923180A-1F5E-4EDF-B1B4-BF296491DA39}" destId="{571D68AB-B350-4D5C-AB6A-ABC40C2D8986}" srcOrd="0" destOrd="0" presId="urn:microsoft.com/office/officeart/2005/8/layout/hList1"/>
    <dgm:cxn modelId="{C55140F9-8FB7-4843-9C39-528F8955E8FA}" type="presOf" srcId="{C032F1C4-CE23-4B17-8F24-BE6AC62B5DD2}" destId="{D87BED67-81A6-4D17-8D17-E76427E1E33B}" srcOrd="0" destOrd="0" presId="urn:microsoft.com/office/officeart/2005/8/layout/hList1"/>
    <dgm:cxn modelId="{15C350FB-4C21-4FD7-B34D-82BD7DFA3DDD}" srcId="{C5E6BC8D-1A4E-42C8-8E2C-7EC17FC2E1D1}" destId="{C6D4E1E0-FD6C-4977-890B-C4A820EFF903}" srcOrd="5" destOrd="0" parTransId="{F91E652F-F26A-4F52-9057-B79A7325793B}" sibTransId="{7DD80DCB-151E-4824-B3F5-AA06A54FA68C}"/>
    <dgm:cxn modelId="{9C9913FF-00EA-4208-AC71-7C93C49A72CF}" type="presOf" srcId="{0CD7E4DD-8A96-4145-A848-E4EFFF63A18A}" destId="{571D68AB-B350-4D5C-AB6A-ABC40C2D8986}" srcOrd="0" destOrd="4" presId="urn:microsoft.com/office/officeart/2005/8/layout/hList1"/>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65037"/>
          <a:ext cx="3064668" cy="103362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 Variables</a:t>
          </a:r>
        </a:p>
      </dsp:txBody>
      <dsp:txXfrm>
        <a:off x="3143" y="65037"/>
        <a:ext cx="3064668" cy="1033625"/>
      </dsp:txXfrm>
    </dsp:sp>
    <dsp:sp modelId="{9B31B566-F93C-4932-9C27-2AC260B106B4}">
      <dsp:nvSpPr>
        <dsp:cNvPr id="0" name=""/>
        <dsp:cNvSpPr/>
      </dsp:nvSpPr>
      <dsp:spPr>
        <a:xfrm>
          <a:off x="3143" y="1098662"/>
          <a:ext cx="3064668" cy="329400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Date converted into format to fit ML models</a:t>
          </a:r>
        </a:p>
        <a:p>
          <a:pPr marL="285750" lvl="1" indent="-285750" algn="l" defTabSz="1333500">
            <a:lnSpc>
              <a:spcPct val="90000"/>
            </a:lnSpc>
            <a:spcBef>
              <a:spcPct val="0"/>
            </a:spcBef>
            <a:spcAft>
              <a:spcPct val="15000"/>
            </a:spcAft>
            <a:buChar char="•"/>
          </a:pPr>
          <a:r>
            <a:rPr lang="en-US" sz="3000" kern="1200" dirty="0"/>
            <a:t>Low price of the HDFC stock price</a:t>
          </a:r>
        </a:p>
      </dsp:txBody>
      <dsp:txXfrm>
        <a:off x="3143" y="1098662"/>
        <a:ext cx="3064668" cy="3294000"/>
      </dsp:txXfrm>
    </dsp:sp>
    <dsp:sp modelId="{7C161E6A-A933-4F26-AC69-DB5355D2DFE6}">
      <dsp:nvSpPr>
        <dsp:cNvPr id="0" name=""/>
        <dsp:cNvSpPr/>
      </dsp:nvSpPr>
      <dsp:spPr>
        <a:xfrm>
          <a:off x="3496865" y="65037"/>
          <a:ext cx="3064668" cy="103362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Models implemented</a:t>
          </a:r>
        </a:p>
      </dsp:txBody>
      <dsp:txXfrm>
        <a:off x="3496865" y="65037"/>
        <a:ext cx="3064668" cy="1033625"/>
      </dsp:txXfrm>
    </dsp:sp>
    <dsp:sp modelId="{571D68AB-B350-4D5C-AB6A-ABC40C2D8986}">
      <dsp:nvSpPr>
        <dsp:cNvPr id="0" name=""/>
        <dsp:cNvSpPr/>
      </dsp:nvSpPr>
      <dsp:spPr>
        <a:xfrm>
          <a:off x="3496865" y="1098662"/>
          <a:ext cx="3064668" cy="329400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L.R</a:t>
          </a:r>
        </a:p>
        <a:p>
          <a:pPr marL="285750" lvl="1" indent="-285750" algn="l" defTabSz="1333500">
            <a:lnSpc>
              <a:spcPct val="90000"/>
            </a:lnSpc>
            <a:spcBef>
              <a:spcPct val="0"/>
            </a:spcBef>
            <a:spcAft>
              <a:spcPct val="15000"/>
            </a:spcAft>
            <a:buChar char="•"/>
          </a:pPr>
          <a:r>
            <a:rPr lang="en-US" sz="3000" kern="1200" dirty="0"/>
            <a:t>R.R</a:t>
          </a:r>
        </a:p>
        <a:p>
          <a:pPr marL="285750" lvl="1" indent="-285750" algn="l" defTabSz="1333500">
            <a:lnSpc>
              <a:spcPct val="90000"/>
            </a:lnSpc>
            <a:spcBef>
              <a:spcPct val="0"/>
            </a:spcBef>
            <a:spcAft>
              <a:spcPct val="15000"/>
            </a:spcAft>
            <a:buChar char="•"/>
          </a:pPr>
          <a:r>
            <a:rPr lang="en-US" sz="3000" kern="1200" dirty="0"/>
            <a:t>R.F</a:t>
          </a:r>
        </a:p>
        <a:p>
          <a:pPr marL="285750" lvl="1" indent="-285750" algn="l" defTabSz="1333500">
            <a:lnSpc>
              <a:spcPct val="90000"/>
            </a:lnSpc>
            <a:spcBef>
              <a:spcPct val="0"/>
            </a:spcBef>
            <a:spcAft>
              <a:spcPct val="15000"/>
            </a:spcAft>
            <a:buChar char="•"/>
          </a:pPr>
          <a:r>
            <a:rPr lang="en-US" sz="3000" kern="1200" dirty="0"/>
            <a:t>SVR(RBF)</a:t>
          </a:r>
        </a:p>
        <a:p>
          <a:pPr marL="285750" lvl="1" indent="-285750" algn="l" defTabSz="1333500">
            <a:lnSpc>
              <a:spcPct val="90000"/>
            </a:lnSpc>
            <a:spcBef>
              <a:spcPct val="0"/>
            </a:spcBef>
            <a:spcAft>
              <a:spcPct val="15000"/>
            </a:spcAft>
            <a:buChar char="•"/>
          </a:pPr>
          <a:r>
            <a:rPr lang="en-US" sz="3000" kern="1200" dirty="0"/>
            <a:t>MLP(tanh)</a:t>
          </a:r>
        </a:p>
        <a:p>
          <a:pPr marL="285750" lvl="1" indent="-285750" algn="l" defTabSz="1333500">
            <a:lnSpc>
              <a:spcPct val="90000"/>
            </a:lnSpc>
            <a:spcBef>
              <a:spcPct val="0"/>
            </a:spcBef>
            <a:spcAft>
              <a:spcPct val="15000"/>
            </a:spcAft>
            <a:buChar char="•"/>
          </a:pPr>
          <a:r>
            <a:rPr lang="en-US" sz="3000" kern="1200" dirty="0"/>
            <a:t>MLP(</a:t>
          </a:r>
          <a:r>
            <a:rPr lang="en-US" sz="3000" kern="1200" dirty="0" err="1"/>
            <a:t>relu</a:t>
          </a:r>
          <a:r>
            <a:rPr lang="en-US" sz="3000" kern="1200" dirty="0"/>
            <a:t>)</a:t>
          </a:r>
        </a:p>
      </dsp:txBody>
      <dsp:txXfrm>
        <a:off x="3496865" y="1098662"/>
        <a:ext cx="3064668" cy="3294000"/>
      </dsp:txXfrm>
    </dsp:sp>
    <dsp:sp modelId="{98493B2B-A905-429A-BAEF-6EBFD0668D83}">
      <dsp:nvSpPr>
        <dsp:cNvPr id="0" name=""/>
        <dsp:cNvSpPr/>
      </dsp:nvSpPr>
      <dsp:spPr>
        <a:xfrm>
          <a:off x="6990588" y="65037"/>
          <a:ext cx="3064668" cy="103362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Score for test data</a:t>
          </a:r>
        </a:p>
      </dsp:txBody>
      <dsp:txXfrm>
        <a:off x="6990588" y="65037"/>
        <a:ext cx="3064668" cy="1033625"/>
      </dsp:txXfrm>
    </dsp:sp>
    <dsp:sp modelId="{875AD089-2E66-469E-88C2-DFFE8330212E}">
      <dsp:nvSpPr>
        <dsp:cNvPr id="0" name=""/>
        <dsp:cNvSpPr/>
      </dsp:nvSpPr>
      <dsp:spPr>
        <a:xfrm>
          <a:off x="6990588" y="1098662"/>
          <a:ext cx="3064668" cy="329400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0.0007118</a:t>
          </a:r>
        </a:p>
        <a:p>
          <a:pPr marL="285750" lvl="1" indent="-285750" algn="l" defTabSz="1333500">
            <a:lnSpc>
              <a:spcPct val="90000"/>
            </a:lnSpc>
            <a:spcBef>
              <a:spcPct val="0"/>
            </a:spcBef>
            <a:spcAft>
              <a:spcPct val="15000"/>
            </a:spcAft>
            <a:buChar char="•"/>
          </a:pPr>
          <a:r>
            <a:rPr lang="en-US" sz="3000" kern="1200" dirty="0"/>
            <a:t>0.0007118</a:t>
          </a:r>
        </a:p>
        <a:p>
          <a:pPr marL="285750" lvl="1" indent="-285750" algn="l" defTabSz="1333500">
            <a:lnSpc>
              <a:spcPct val="90000"/>
            </a:lnSpc>
            <a:spcBef>
              <a:spcPct val="0"/>
            </a:spcBef>
            <a:spcAft>
              <a:spcPct val="15000"/>
            </a:spcAft>
            <a:buChar char="•"/>
          </a:pPr>
          <a:r>
            <a:rPr lang="en-US" sz="3000" kern="1200" dirty="0"/>
            <a:t>0.7004294</a:t>
          </a:r>
        </a:p>
        <a:p>
          <a:pPr marL="285750" lvl="1" indent="-285750" algn="l" defTabSz="1333500">
            <a:lnSpc>
              <a:spcPct val="90000"/>
            </a:lnSpc>
            <a:spcBef>
              <a:spcPct val="0"/>
            </a:spcBef>
            <a:spcAft>
              <a:spcPct val="15000"/>
            </a:spcAft>
            <a:buChar char="•"/>
          </a:pPr>
          <a:r>
            <a:rPr lang="en-US" sz="3000" kern="1200" dirty="0"/>
            <a:t>0.9928495</a:t>
          </a:r>
        </a:p>
        <a:p>
          <a:pPr marL="285750" lvl="1" indent="-285750" algn="l" defTabSz="1333500">
            <a:lnSpc>
              <a:spcPct val="90000"/>
            </a:lnSpc>
            <a:spcBef>
              <a:spcPct val="0"/>
            </a:spcBef>
            <a:spcAft>
              <a:spcPct val="15000"/>
            </a:spcAft>
            <a:buChar char="•"/>
          </a:pPr>
          <a:r>
            <a:rPr lang="en-US" sz="3000" kern="1200" dirty="0"/>
            <a:t>-0.005952</a:t>
          </a:r>
        </a:p>
        <a:p>
          <a:pPr marL="285750" lvl="1" indent="-285750" algn="l" defTabSz="1333500">
            <a:lnSpc>
              <a:spcPct val="90000"/>
            </a:lnSpc>
            <a:spcBef>
              <a:spcPct val="0"/>
            </a:spcBef>
            <a:spcAft>
              <a:spcPct val="15000"/>
            </a:spcAft>
            <a:buChar char="•"/>
          </a:pPr>
          <a:r>
            <a:rPr lang="en-US" sz="3000" kern="1200" dirty="0"/>
            <a:t>-0.005375</a:t>
          </a:r>
        </a:p>
      </dsp:txBody>
      <dsp:txXfrm>
        <a:off x="6990588" y="1098662"/>
        <a:ext cx="3064668" cy="3294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4/27/2019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4/27/2019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1862177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4/27/2019</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4/27/2019</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4/27/2019</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4/27/2019</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4/27/2019</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4/27/2019</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4/27/2019</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4/27/2019</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STOCK PREDICTION USING ML</a:t>
            </a:r>
          </a:p>
        </p:txBody>
      </p:sp>
      <p:sp>
        <p:nvSpPr>
          <p:cNvPr id="3" name="Subtitle 2"/>
          <p:cNvSpPr>
            <a:spLocks noGrp="1"/>
          </p:cNvSpPr>
          <p:nvPr>
            <p:ph type="subTitle" idx="1"/>
          </p:nvPr>
        </p:nvSpPr>
        <p:spPr/>
        <p:txBody>
          <a:bodyPr/>
          <a:lstStyle/>
          <a:p>
            <a:r>
              <a:rPr lang="en-US" dirty="0">
                <a:solidFill>
                  <a:schemeClr val="tx1">
                    <a:lumMod val="95000"/>
                  </a:schemeClr>
                </a:solidFill>
              </a:rPr>
              <a:t>SHUBAM AGARWAL </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STOCK PREDICTION IS USEFUL ?</a:t>
            </a:r>
          </a:p>
        </p:txBody>
      </p:sp>
      <p:sp>
        <p:nvSpPr>
          <p:cNvPr id="3" name="Text Placeholder 2"/>
          <p:cNvSpPr>
            <a:spLocks noGrp="1"/>
          </p:cNvSpPr>
          <p:nvPr>
            <p:ph type="body" idx="1"/>
          </p:nvPr>
        </p:nvSpPr>
        <p:spPr/>
        <p:txBody>
          <a:bodyPr/>
          <a:lstStyle/>
          <a:p>
            <a:r>
              <a:rPr lang="en-US" dirty="0">
                <a:solidFill>
                  <a:schemeClr val="tx1">
                    <a:lumMod val="95000"/>
                  </a:schemeClr>
                </a:solidFill>
              </a:rPr>
              <a:t>Why we need to study methods to predict stock ?</a:t>
            </a: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lstStyle/>
          <a:p>
            <a:r>
              <a:rPr lang="en-US" dirty="0"/>
              <a:t>Here we compares  the prediction of a stock using different  Machine Learning </a:t>
            </a:r>
            <a:r>
              <a:rPr lang="en-US" dirty="0" err="1"/>
              <a:t>algorithms.Here</a:t>
            </a:r>
            <a:r>
              <a:rPr lang="en-US" dirty="0"/>
              <a:t> we are trying to predict the low price of the share price considering only date as the deciding factor. The programming language  used to predict the stock market using machine learning is Python applied in </a:t>
            </a:r>
            <a:r>
              <a:rPr lang="en-US" dirty="0" err="1"/>
              <a:t>jupyter</a:t>
            </a:r>
            <a:r>
              <a:rPr lang="en-US" dirty="0"/>
              <a:t> environment. we will be training different algorithms on HDFC share price obtained from official website of Bombay stock exchange and evaluating their score.  In this context this study uses a machine learning technique called Support Vector Machine (SVM) , linear regression , ridge regression , random forest , </a:t>
            </a:r>
            <a:r>
              <a:rPr lang="en-US" dirty="0" err="1"/>
              <a:t>svr</a:t>
            </a:r>
            <a:r>
              <a:rPr lang="en-US" dirty="0"/>
              <a:t> with </a:t>
            </a:r>
            <a:r>
              <a:rPr lang="en-US" dirty="0" err="1"/>
              <a:t>rbf</a:t>
            </a:r>
            <a:r>
              <a:rPr lang="en-US" dirty="0"/>
              <a:t> </a:t>
            </a:r>
            <a:r>
              <a:rPr lang="en-US" dirty="0" err="1"/>
              <a:t>kernle</a:t>
            </a:r>
            <a:r>
              <a:rPr lang="en-US" dirty="0"/>
              <a:t> and MLPS neural network with tanh activation and </a:t>
            </a:r>
            <a:r>
              <a:rPr lang="en-US" dirty="0" err="1"/>
              <a:t>relu</a:t>
            </a:r>
            <a:r>
              <a:rPr lang="en-US" dirty="0"/>
              <a:t> activation keeping in mind the training time and ease of implementation on a moderate PC.</a:t>
            </a:r>
          </a:p>
          <a:p>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Process followed</a:t>
            </a:r>
          </a:p>
        </p:txBody>
      </p:sp>
      <p:sp>
        <p:nvSpPr>
          <p:cNvPr id="3" name="Content Placeholder 2"/>
          <p:cNvSpPr>
            <a:spLocks noGrp="1"/>
          </p:cNvSpPr>
          <p:nvPr>
            <p:ph idx="1"/>
          </p:nvPr>
        </p:nvSpPr>
        <p:spPr/>
        <p:txBody>
          <a:bodyPr/>
          <a:lstStyle/>
          <a:p>
            <a:r>
              <a:rPr lang="en-US" dirty="0"/>
              <a:t>Got a basic understanding of stock market</a:t>
            </a:r>
          </a:p>
          <a:p>
            <a:r>
              <a:rPr lang="en-US" dirty="0"/>
              <a:t>Studied different websites and research papers and made an attempt to fully understand them</a:t>
            </a:r>
          </a:p>
          <a:p>
            <a:r>
              <a:rPr lang="en-US" dirty="0"/>
              <a:t>Learnt python for manipulating data , plotting data and training different ML models for the study</a:t>
            </a:r>
          </a:p>
          <a:p>
            <a:r>
              <a:rPr lang="en-US" dirty="0"/>
              <a:t>Converted dataset into required format to train the models</a:t>
            </a:r>
          </a:p>
          <a:p>
            <a:r>
              <a:rPr lang="en-US" dirty="0"/>
              <a:t>Implemented different models on my dataset</a:t>
            </a: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2260398479"/>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 from the table we can see few models fit better than other</a:t>
            </a:r>
          </a:p>
        </p:txBody>
      </p:sp>
      <p:sp>
        <p:nvSpPr>
          <p:cNvPr id="3" name="Text Placeholder 2"/>
          <p:cNvSpPr>
            <a:spLocks noGrp="1"/>
          </p:cNvSpPr>
          <p:nvPr>
            <p:ph type="body" idx="1"/>
          </p:nvPr>
        </p:nvSpPr>
        <p:spPr/>
        <p:txBody>
          <a:bodyPr/>
          <a:lstStyle/>
          <a:p>
            <a:r>
              <a:rPr lang="en-US" dirty="0">
                <a:solidFill>
                  <a:schemeClr val="tx1"/>
                </a:solidFill>
              </a:rPr>
              <a:t>SVR(</a:t>
            </a:r>
            <a:r>
              <a:rPr lang="en-US" dirty="0" err="1">
                <a:solidFill>
                  <a:schemeClr val="tx1"/>
                </a:solidFill>
              </a:rPr>
              <a:t>rbf</a:t>
            </a:r>
            <a:r>
              <a:rPr lang="en-US" dirty="0">
                <a:solidFill>
                  <a:schemeClr val="tx1"/>
                </a:solidFill>
              </a:rPr>
              <a:t>) &gt; RF&gt;RR&gt;LR&gt;MLP(</a:t>
            </a:r>
            <a:r>
              <a:rPr lang="en-US" dirty="0" err="1">
                <a:solidFill>
                  <a:schemeClr val="tx1"/>
                </a:solidFill>
              </a:rPr>
              <a:t>relu</a:t>
            </a:r>
            <a:r>
              <a:rPr lang="en-US" dirty="0">
                <a:solidFill>
                  <a:schemeClr val="tx1"/>
                </a:solidFill>
              </a:rPr>
              <a:t>) &gt;MLP(tanh)</a:t>
            </a:r>
          </a:p>
        </p:txBody>
      </p:sp>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SVR vector machine RBF kernel fits best for stock prediction  </a:t>
            </a:r>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E2D9-0FA1-4D29-8AB5-19DA438CA695}"/>
              </a:ext>
            </a:extLst>
          </p:cNvPr>
          <p:cNvSpPr>
            <a:spLocks noGrp="1"/>
          </p:cNvSpPr>
          <p:nvPr>
            <p:ph type="title"/>
          </p:nvPr>
        </p:nvSpPr>
        <p:spPr/>
        <p:txBody>
          <a:bodyPr/>
          <a:lstStyle/>
          <a:p>
            <a:r>
              <a:rPr lang="en-US" dirty="0"/>
              <a:t>THINGS WE CAN DO IN FUTURE </a:t>
            </a:r>
          </a:p>
        </p:txBody>
      </p:sp>
      <p:sp>
        <p:nvSpPr>
          <p:cNvPr id="3" name="Content Placeholder 2">
            <a:extLst>
              <a:ext uri="{FF2B5EF4-FFF2-40B4-BE49-F238E27FC236}">
                <a16:creationId xmlns:a16="http://schemas.microsoft.com/office/drawing/2014/main" id="{173C6DD1-6BC2-4B73-BDB2-078DC42706D5}"/>
              </a:ext>
            </a:extLst>
          </p:cNvPr>
          <p:cNvSpPr>
            <a:spLocks noGrp="1"/>
          </p:cNvSpPr>
          <p:nvPr>
            <p:ph idx="1"/>
          </p:nvPr>
        </p:nvSpPr>
        <p:spPr/>
        <p:txBody>
          <a:bodyPr/>
          <a:lstStyle/>
          <a:p>
            <a:r>
              <a:rPr lang="en-US" dirty="0"/>
              <a:t>Get a generalized view of the fit for hundreds of different company </a:t>
            </a:r>
          </a:p>
          <a:p>
            <a:r>
              <a:rPr lang="en-US" dirty="0"/>
              <a:t>With increased computing power we can implement few more complex algorithms that take a lot of time for computation</a:t>
            </a:r>
          </a:p>
          <a:p>
            <a:pPr marL="0" indent="0">
              <a:buNone/>
            </a:pPr>
            <a:endParaRPr lang="en-US" dirty="0"/>
          </a:p>
        </p:txBody>
      </p:sp>
    </p:spTree>
    <p:extLst>
      <p:ext uri="{BB962C8B-B14F-4D97-AF65-F5344CB8AC3E}">
        <p14:creationId xmlns:p14="http://schemas.microsoft.com/office/powerpoint/2010/main" val="121575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B7A2-5297-49D8-A830-08796A5176F5}"/>
              </a:ext>
            </a:extLst>
          </p:cNvPr>
          <p:cNvSpPr>
            <a:spLocks noGrp="1"/>
          </p:cNvSpPr>
          <p:nvPr>
            <p:ph type="title"/>
          </p:nvPr>
        </p:nvSpPr>
        <p:spPr/>
        <p:txBody>
          <a:bodyPr/>
          <a:lstStyle/>
          <a:p>
            <a:pPr algn="ctr"/>
            <a:r>
              <a:rPr lang="en-US" dirty="0"/>
              <a:t>THE END</a:t>
            </a:r>
          </a:p>
        </p:txBody>
      </p:sp>
      <p:sp>
        <p:nvSpPr>
          <p:cNvPr id="3" name="Content Placeholder 2">
            <a:extLst>
              <a:ext uri="{FF2B5EF4-FFF2-40B4-BE49-F238E27FC236}">
                <a16:creationId xmlns:a16="http://schemas.microsoft.com/office/drawing/2014/main" id="{CB381F16-D188-4FA6-8AC8-90285A258C66}"/>
              </a:ext>
            </a:extLst>
          </p:cNvPr>
          <p:cNvSpPr>
            <a:spLocks noGrp="1"/>
          </p:cNvSpPr>
          <p:nvPr>
            <p:ph idx="1"/>
          </p:nvPr>
        </p:nvSpPr>
        <p:spPr>
          <a:xfrm>
            <a:off x="1066800" y="2093842"/>
            <a:ext cx="10058400" cy="4078357"/>
          </a:xfrm>
        </p:spPr>
        <p:txBody>
          <a:bodyPr/>
          <a:lstStyle/>
          <a:p>
            <a:endParaRPr lang="en-US" dirty="0"/>
          </a:p>
          <a:p>
            <a:endParaRPr lang="en-US" dirty="0"/>
          </a:p>
          <a:p>
            <a:endParaRPr lang="en-US" dirty="0"/>
          </a:p>
          <a:p>
            <a:endParaRPr lang="en-US" dirty="0"/>
          </a:p>
          <a:p>
            <a:pPr marL="0" indent="0" algn="ctr">
              <a:buNone/>
            </a:pPr>
            <a:r>
              <a:rPr lang="en-US" sz="4800" dirty="0"/>
              <a:t>THANK YOU</a:t>
            </a:r>
          </a:p>
        </p:txBody>
      </p:sp>
    </p:spTree>
    <p:extLst>
      <p:ext uri="{BB962C8B-B14F-4D97-AF65-F5344CB8AC3E}">
        <p14:creationId xmlns:p14="http://schemas.microsoft.com/office/powerpoint/2010/main" val="42434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47</TotalTime>
  <Words>390</Words>
  <Application>Microsoft Office PowerPoint</Application>
  <PresentationFormat>Widescreen</PresentationFormat>
  <Paragraphs>49</Paragraphs>
  <Slides>9</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Science Project 16x9</vt:lpstr>
      <vt:lpstr>STOCK PREDICTION USING ML</vt:lpstr>
      <vt:lpstr>WHY STOCK PREDICTION IS USEFUL ?</vt:lpstr>
      <vt:lpstr>Project Overview</vt:lpstr>
      <vt:lpstr>Research Process followed</vt:lpstr>
      <vt:lpstr>Variables</vt:lpstr>
      <vt:lpstr>As from the table we can see few models fit better than other</vt:lpstr>
      <vt:lpstr>Conclusion</vt:lpstr>
      <vt:lpstr>THINGS WE CAN DO IN FUTURE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PREDICTION USING ML</dc:title>
  <dc:creator>SHUBAM AGARWAL [CSE - 2016]</dc:creator>
  <cp:lastModifiedBy>SHUBAM AGARWAL [CSE - 2016]</cp:lastModifiedBy>
  <cp:revision>5</cp:revision>
  <dcterms:created xsi:type="dcterms:W3CDTF">2019-04-26T21:48:36Z</dcterms:created>
  <dcterms:modified xsi:type="dcterms:W3CDTF">2019-04-26T22:35:52Z</dcterms:modified>
</cp:coreProperties>
</file>