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6" r:id="rId2"/>
    <p:sldId id="258" r:id="rId3"/>
    <p:sldId id="257" r:id="rId4"/>
    <p:sldId id="260" r:id="rId5"/>
    <p:sldId id="262" r:id="rId6"/>
    <p:sldId id="261" r:id="rId7"/>
    <p:sldId id="263" r:id="rId8"/>
    <p:sldId id="259"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7/17/2019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7/17/2019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7/17/2019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7/17/2019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7/17/2019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7/17/2019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7/17/2019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7/17/2019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7/17/2019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7/17/2019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7/17/2019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7/17/2019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7/17/2019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7/17/2019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7/17/2019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7/17/2019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7/17/2019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7/17/2019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iknowfirst.com/how-can-we-predict-the-financial-markets-by-using-algorithm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3738" y="862148"/>
            <a:ext cx="9648028" cy="2403566"/>
          </a:xfrm>
        </p:spPr>
        <p:txBody>
          <a:bodyPr/>
          <a:lstStyle/>
          <a:p>
            <a:pPr algn="ctr"/>
            <a:br>
              <a:rPr lang="en-US" sz="3200" b="1" dirty="0">
                <a:solidFill>
                  <a:srgbClr val="FF0000"/>
                </a:solidFill>
              </a:rPr>
            </a:br>
            <a:r>
              <a:rPr lang="en-US" sz="3200" b="1" dirty="0">
                <a:solidFill>
                  <a:srgbClr val="FF0000"/>
                </a:solidFill>
              </a:rPr>
              <a:t>STOCK PRICE PREDICTION USING SOFT COMPUTING</a:t>
            </a:r>
            <a:br>
              <a:rPr lang="en-US" sz="3200" b="1" dirty="0">
                <a:solidFill>
                  <a:srgbClr val="FF0000"/>
                </a:solidFill>
              </a:rPr>
            </a:br>
            <a:br>
              <a:rPr lang="en-US" sz="3200" dirty="0"/>
            </a:br>
            <a:r>
              <a:rPr lang="en-US" sz="2400" b="1" dirty="0">
                <a:solidFill>
                  <a:schemeClr val="tx1"/>
                </a:solidFill>
              </a:rPr>
              <a:t>Represented By</a:t>
            </a:r>
            <a:br>
              <a:rPr lang="en-US" sz="3200" b="1" dirty="0">
                <a:solidFill>
                  <a:schemeClr val="tx1"/>
                </a:solidFill>
              </a:rPr>
            </a:br>
            <a:r>
              <a:rPr lang="en-US" sz="3200" b="1" dirty="0">
                <a:solidFill>
                  <a:schemeClr val="tx1"/>
                </a:solidFill>
              </a:rPr>
              <a:t>Shubham Agarwal (169105188)</a:t>
            </a:r>
            <a:br>
              <a:rPr lang="en-US" sz="3200" b="1" dirty="0">
                <a:solidFill>
                  <a:schemeClr val="tx1"/>
                </a:solidFill>
              </a:rPr>
            </a:br>
            <a:endParaRPr lang="en-US" sz="3200" dirty="0">
              <a:solidFill>
                <a:schemeClr val="tx1"/>
              </a:solidFill>
            </a:endParaRPr>
          </a:p>
        </p:txBody>
      </p:sp>
      <p:sp>
        <p:nvSpPr>
          <p:cNvPr id="3" name="Subtitle 2"/>
          <p:cNvSpPr>
            <a:spLocks noGrp="1"/>
          </p:cNvSpPr>
          <p:nvPr>
            <p:ph type="subTitle" idx="1"/>
          </p:nvPr>
        </p:nvSpPr>
        <p:spPr>
          <a:xfrm>
            <a:off x="1154955" y="4395292"/>
            <a:ext cx="9765594" cy="1718124"/>
          </a:xfrm>
        </p:spPr>
        <p:txBody>
          <a:bodyPr/>
          <a:lstStyle/>
          <a:p>
            <a:pPr algn="ctr"/>
            <a:endParaRPr lang="en-US" b="1" dirty="0">
              <a:solidFill>
                <a:schemeClr val="tx1"/>
              </a:solidFill>
            </a:endParaRPr>
          </a:p>
          <a:p>
            <a:pPr algn="ctr"/>
            <a:r>
              <a:rPr lang="en-US" sz="2400" b="1" cap="none" dirty="0">
                <a:solidFill>
                  <a:schemeClr val="tx1"/>
                </a:solidFill>
                <a:latin typeface="+mj-lt"/>
              </a:rPr>
              <a:t>Under The Guidance Of</a:t>
            </a:r>
          </a:p>
          <a:p>
            <a:pPr algn="ctr"/>
            <a:r>
              <a:rPr lang="en-US" sz="2400" b="1" cap="none" dirty="0">
                <a:solidFill>
                  <a:schemeClr val="tx1"/>
                </a:solidFill>
                <a:latin typeface="+mj-lt"/>
              </a:rPr>
              <a:t>DR. </a:t>
            </a:r>
            <a:r>
              <a:rPr lang="en-US" sz="2400" b="1" cap="none" dirty="0" err="1">
                <a:solidFill>
                  <a:schemeClr val="tx1"/>
                </a:solidFill>
                <a:latin typeface="+mj-lt"/>
              </a:rPr>
              <a:t>Sunita</a:t>
            </a:r>
            <a:r>
              <a:rPr lang="en-US" sz="2400" b="1" cap="none" dirty="0">
                <a:solidFill>
                  <a:schemeClr val="tx1"/>
                </a:solidFill>
                <a:latin typeface="+mj-lt"/>
              </a:rPr>
              <a:t> </a:t>
            </a:r>
            <a:r>
              <a:rPr lang="en-US" sz="2400" b="1" cap="none" dirty="0" err="1">
                <a:solidFill>
                  <a:schemeClr val="tx1"/>
                </a:solidFill>
                <a:latin typeface="+mj-lt"/>
              </a:rPr>
              <a:t>Singhal</a:t>
            </a:r>
            <a:endParaRPr lang="en-US" sz="2400" b="1" cap="none" dirty="0">
              <a:solidFill>
                <a:schemeClr val="tx1"/>
              </a:solidFill>
              <a:latin typeface="+mj-lt"/>
            </a:endParaRPr>
          </a:p>
          <a:p>
            <a:pPr algn="ctr"/>
            <a:endParaRPr lang="en-US" b="1" dirty="0">
              <a:solidFill>
                <a:schemeClr val="tx1"/>
              </a:solidFill>
            </a:endParaRPr>
          </a:p>
          <a:p>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2662455" y="3376025"/>
            <a:ext cx="6633028" cy="1019267"/>
          </a:xfrm>
          <a:prstGeom prst="rect">
            <a:avLst/>
          </a:prstGeom>
        </p:spPr>
      </p:pic>
    </p:spTree>
    <p:extLst>
      <p:ext uri="{BB962C8B-B14F-4D97-AF65-F5344CB8AC3E}">
        <p14:creationId xmlns:p14="http://schemas.microsoft.com/office/powerpoint/2010/main" val="699758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894115"/>
            <a:ext cx="8825658" cy="1672046"/>
          </a:xfrm>
        </p:spPr>
        <p:txBody>
          <a:bodyPr/>
          <a:lstStyle/>
          <a:p>
            <a:pPr algn="ctr"/>
            <a:r>
              <a:rPr lang="en-US" b="1" dirty="0"/>
              <a:t>THANK YOU</a:t>
            </a:r>
          </a:p>
        </p:txBody>
      </p:sp>
    </p:spTree>
    <p:extLst>
      <p:ext uri="{BB962C8B-B14F-4D97-AF65-F5344CB8AC3E}">
        <p14:creationId xmlns:p14="http://schemas.microsoft.com/office/powerpoint/2010/main" val="1331103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INTRODUCTION</a:t>
            </a:r>
          </a:p>
        </p:txBody>
      </p:sp>
      <p:sp>
        <p:nvSpPr>
          <p:cNvPr id="3" name="Content Placeholder 2"/>
          <p:cNvSpPr>
            <a:spLocks noGrp="1"/>
          </p:cNvSpPr>
          <p:nvPr>
            <p:ph idx="1"/>
          </p:nvPr>
        </p:nvSpPr>
        <p:spPr/>
        <p:txBody>
          <a:bodyPr>
            <a:normAutofit fontScale="92500" lnSpcReduction="10000"/>
          </a:bodyPr>
          <a:lstStyle/>
          <a:p>
            <a:pPr marL="0" indent="0">
              <a:buNone/>
            </a:pPr>
            <a:endParaRPr lang="en-US" dirty="0"/>
          </a:p>
          <a:p>
            <a:r>
              <a:rPr lang="en-US" dirty="0"/>
              <a:t>Our aim is to present a hybrid model to forecast stock price by analyzing different trends of stock market. As the stock price are time series but they are not static and highly noise due to the fact that stock market is not stable as it depends on various factors.</a:t>
            </a:r>
          </a:p>
          <a:p>
            <a:r>
              <a:rPr lang="en-US" dirty="0"/>
              <a:t>Here we are trying to implement a better model for the stock prediction using multiple predicting models and training our neural network from the output of those models as input.</a:t>
            </a:r>
          </a:p>
          <a:p>
            <a:r>
              <a:rPr lang="en-US" dirty="0"/>
              <a:t>We have referenced few research papers and have looked into few of the data prediction models and due to lack of experience in data science we are presently working on understanding the data manipulation using python and its libraries and few predicting algorithms.</a:t>
            </a:r>
          </a:p>
        </p:txBody>
      </p:sp>
    </p:spTree>
    <p:extLst>
      <p:ext uri="{BB962C8B-B14F-4D97-AF65-F5344CB8AC3E}">
        <p14:creationId xmlns:p14="http://schemas.microsoft.com/office/powerpoint/2010/main" val="3980676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MOTIVATION</a:t>
            </a:r>
          </a:p>
        </p:txBody>
      </p:sp>
      <p:sp>
        <p:nvSpPr>
          <p:cNvPr id="3" name="Content Placeholder 2"/>
          <p:cNvSpPr>
            <a:spLocks noGrp="1"/>
          </p:cNvSpPr>
          <p:nvPr>
            <p:ph idx="1"/>
          </p:nvPr>
        </p:nvSpPr>
        <p:spPr/>
        <p:txBody>
          <a:bodyPr/>
          <a:lstStyle/>
          <a:p>
            <a:r>
              <a:rPr lang="en-US" dirty="0"/>
              <a:t>The stock data are most challenging as because they are dynamic, non-liner and no common parameter. So it’s very difficult for the investors to predict stock price without analyzing trends of stock price</a:t>
            </a:r>
          </a:p>
          <a:p>
            <a:r>
              <a:rPr lang="en-US" dirty="0"/>
              <a:t>The present models that I have found till now have very less accuracy so , this is attempt to make a better model.</a:t>
            </a:r>
          </a:p>
        </p:txBody>
      </p:sp>
    </p:spTree>
    <p:extLst>
      <p:ext uri="{BB962C8B-B14F-4D97-AF65-F5344CB8AC3E}">
        <p14:creationId xmlns:p14="http://schemas.microsoft.com/office/powerpoint/2010/main" val="2808352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LITERATURE REVIEW</a:t>
            </a:r>
          </a:p>
        </p:txBody>
      </p:sp>
      <p:sp>
        <p:nvSpPr>
          <p:cNvPr id="3" name="Content Placeholder 2"/>
          <p:cNvSpPr>
            <a:spLocks noGrp="1"/>
          </p:cNvSpPr>
          <p:nvPr>
            <p:ph idx="1"/>
          </p:nvPr>
        </p:nvSpPr>
        <p:spPr>
          <a:xfrm>
            <a:off x="470264" y="2603499"/>
            <a:ext cx="11194868" cy="3836489"/>
          </a:xfrm>
        </p:spPr>
        <p:txBody>
          <a:bodyPr>
            <a:normAutofit/>
          </a:bodyPr>
          <a:lstStyle/>
          <a:p>
            <a:r>
              <a:rPr lang="en-US" dirty="0"/>
              <a:t>Many researchers have  worked on stock market prediction. All researches have different feature of selecting the models using soft computing techniques.</a:t>
            </a:r>
          </a:p>
          <a:p>
            <a:r>
              <a:rPr lang="en-US" dirty="0"/>
              <a:t> Most of the intelligent soft computing techniques are developed over the last two decades.</a:t>
            </a:r>
          </a:p>
          <a:p>
            <a:r>
              <a:rPr lang="en-US" dirty="0"/>
              <a:t> The main intention of forecasting is to reduce the risk in decision making that is essential for monetary organizations, firm and personal investors. </a:t>
            </a:r>
          </a:p>
          <a:p>
            <a:r>
              <a:rPr lang="en-US" dirty="0"/>
              <a:t>The problem of trade industry and financial forecasting have newly tense the attention of a lot of researchers. The stock market prediction is a very complicated dynamic system. </a:t>
            </a:r>
          </a:p>
        </p:txBody>
      </p:sp>
    </p:spTree>
    <p:extLst>
      <p:ext uri="{BB962C8B-B14F-4D97-AF65-F5344CB8AC3E}">
        <p14:creationId xmlns:p14="http://schemas.microsoft.com/office/powerpoint/2010/main" val="2930828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705394"/>
            <a:ext cx="8761413" cy="975238"/>
          </a:xfrm>
        </p:spPr>
        <p:txBody>
          <a:bodyPr/>
          <a:lstStyle/>
          <a:p>
            <a:pPr algn="ctr"/>
            <a:r>
              <a:rPr lang="en-US" b="1" dirty="0"/>
              <a:t>GRAPHICAL REPRESENTATION OF STOCK PRICE OF HDFC</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5373" y="2560320"/>
            <a:ext cx="7879496" cy="3368040"/>
          </a:xfrm>
        </p:spPr>
      </p:pic>
    </p:spTree>
    <p:extLst>
      <p:ext uri="{BB962C8B-B14F-4D97-AF65-F5344CB8AC3E}">
        <p14:creationId xmlns:p14="http://schemas.microsoft.com/office/powerpoint/2010/main" val="3527481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US" b="1" dirty="0"/>
          </a:p>
        </p:txBody>
      </p:sp>
      <p:sp>
        <p:nvSpPr>
          <p:cNvPr id="3" name="Content Placeholder 2"/>
          <p:cNvSpPr>
            <a:spLocks noGrp="1"/>
          </p:cNvSpPr>
          <p:nvPr>
            <p:ph idx="1"/>
          </p:nvPr>
        </p:nvSpPr>
        <p:spPr/>
        <p:txBody>
          <a:bodyPr/>
          <a:lstStyle/>
          <a:p>
            <a:r>
              <a:rPr lang="en-US" dirty="0"/>
              <a:t>We are using secondary data from the website of Bombay stock exchange from which we will be using the date as independent variable to predict the high price and low price from the data of last 10 years.</a:t>
            </a:r>
          </a:p>
          <a:p>
            <a:r>
              <a:rPr lang="en-US" dirty="0"/>
              <a:t>We have thought of implementing an hybrid algorithm that will use results from multiple predicting algorithms to train the ANN</a:t>
            </a:r>
          </a:p>
          <a:p>
            <a:r>
              <a:rPr lang="en-US" dirty="0"/>
              <a:t>We have  data of </a:t>
            </a:r>
            <a:r>
              <a:rPr lang="en-US" dirty="0" err="1"/>
              <a:t>hdfc</a:t>
            </a:r>
            <a:r>
              <a:rPr lang="en-US" dirty="0"/>
              <a:t> stock price and we will be trying to predict its future stock price .</a:t>
            </a:r>
          </a:p>
        </p:txBody>
      </p:sp>
    </p:spTree>
    <p:extLst>
      <p:ext uri="{BB962C8B-B14F-4D97-AF65-F5344CB8AC3E}">
        <p14:creationId xmlns:p14="http://schemas.microsoft.com/office/powerpoint/2010/main" val="4146718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METHODOLOGY/PLANNING OF WORK</a:t>
            </a:r>
          </a:p>
        </p:txBody>
      </p:sp>
      <p:sp>
        <p:nvSpPr>
          <p:cNvPr id="3" name="Content Placeholder 2"/>
          <p:cNvSpPr>
            <a:spLocks noGrp="1"/>
          </p:cNvSpPr>
          <p:nvPr>
            <p:ph idx="1"/>
          </p:nvPr>
        </p:nvSpPr>
        <p:spPr/>
        <p:txBody>
          <a:bodyPr/>
          <a:lstStyle/>
          <a:p>
            <a:r>
              <a:rPr lang="en-US" dirty="0"/>
              <a:t>Presently we are improving our data science skills to understand and implement the models(as said :investing time to sharpen the axe is necessary)</a:t>
            </a:r>
          </a:p>
          <a:p>
            <a:r>
              <a:rPr lang="en-US" dirty="0"/>
              <a:t>We will be studying few more algorithms and will compare their accuracy and will finalize on three algorithms ,whose output we will use  train neural network. </a:t>
            </a:r>
          </a:p>
          <a:p>
            <a:r>
              <a:rPr lang="en-US" dirty="0"/>
              <a:t>The trained neural network will predict the stock price for us</a:t>
            </a:r>
          </a:p>
        </p:txBody>
      </p:sp>
    </p:spTree>
    <p:extLst>
      <p:ext uri="{BB962C8B-B14F-4D97-AF65-F5344CB8AC3E}">
        <p14:creationId xmlns:p14="http://schemas.microsoft.com/office/powerpoint/2010/main" val="2482456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REFERENCE</a:t>
            </a:r>
          </a:p>
        </p:txBody>
      </p:sp>
      <p:sp>
        <p:nvSpPr>
          <p:cNvPr id="3" name="Content Placeholder 2"/>
          <p:cNvSpPr>
            <a:spLocks noGrp="1"/>
          </p:cNvSpPr>
          <p:nvPr>
            <p:ph idx="1"/>
          </p:nvPr>
        </p:nvSpPr>
        <p:spPr/>
        <p:txBody>
          <a:bodyPr>
            <a:normAutofit fontScale="85000" lnSpcReduction="10000"/>
          </a:bodyPr>
          <a:lstStyle/>
          <a:p>
            <a:r>
              <a:rPr lang="en-US" dirty="0" err="1"/>
              <a:t>Kyoung</a:t>
            </a:r>
            <a:r>
              <a:rPr lang="en-US" dirty="0"/>
              <a:t> Jae </a:t>
            </a:r>
            <a:r>
              <a:rPr lang="en-US" dirty="0" err="1"/>
              <a:t>kim</a:t>
            </a:r>
            <a:r>
              <a:rPr lang="en-US" dirty="0"/>
              <a:t>, Ingo Han, Genetic algorithms approach to feature discretization in ANN for prediction of stock price index. Expert Systems with Applications, Elsevier, 2000. 0957- 4174/00027-0 </a:t>
            </a:r>
          </a:p>
          <a:p>
            <a:r>
              <a:rPr lang="en-US" dirty="0"/>
              <a:t> Y.-F. Wang, \Predicting stock price using fuzzy grey prediction system," Expert Systems with Applications, vol. 22, no. 1, pp. 33-38, 2002. </a:t>
            </a:r>
          </a:p>
          <a:p>
            <a:r>
              <a:rPr lang="en-US" dirty="0"/>
              <a:t> P. Falinouss, \Stock trend prediction using news articles: a text mining ap-proach," 2007. </a:t>
            </a:r>
          </a:p>
          <a:p>
            <a:r>
              <a:rPr lang="en-US" dirty="0"/>
              <a:t>C. N. Tan and G. E. Wittig, \A study of the parameters of a </a:t>
            </a:r>
            <a:r>
              <a:rPr lang="en-US" dirty="0" err="1"/>
              <a:t>backpropaga-tion</a:t>
            </a:r>
            <a:r>
              <a:rPr lang="en-US" dirty="0"/>
              <a:t> stock price prediction model," in </a:t>
            </a:r>
            <a:r>
              <a:rPr lang="en-US" dirty="0" err="1"/>
              <a:t>Arti</a:t>
            </a:r>
            <a:r>
              <a:rPr lang="en-US" dirty="0"/>
              <a:t> </a:t>
            </a:r>
            <a:r>
              <a:rPr lang="en-US" dirty="0" err="1"/>
              <a:t>cial</a:t>
            </a:r>
            <a:r>
              <a:rPr lang="en-US" dirty="0"/>
              <a:t> Neural Networks and Expert Systems, 1993. Proceedings., First New Zealand International Two Stream Conference on, pp. 288-291, IEEE, 1993. </a:t>
            </a:r>
          </a:p>
          <a:p>
            <a:r>
              <a:rPr lang="en-US" dirty="0"/>
              <a:t> R. J. </a:t>
            </a:r>
            <a:r>
              <a:rPr lang="en-US" dirty="0" err="1"/>
              <a:t>Kuo</a:t>
            </a:r>
            <a:r>
              <a:rPr lang="en-US" dirty="0"/>
              <a:t>, C. Chen, and Y. Hwang, \An intelligent stock trading decision support system through integration of genetic algorithm based fuzzy neural network and artificial neural network," Fuzzy Sets and Systems, vol. 118, no. 1, pp. 21-45, 2001. </a:t>
            </a:r>
          </a:p>
          <a:p>
            <a:pPr marL="0" indent="0">
              <a:buNone/>
            </a:pPr>
            <a:endParaRPr lang="en-US" dirty="0"/>
          </a:p>
        </p:txBody>
      </p:sp>
    </p:spTree>
    <p:extLst>
      <p:ext uri="{BB962C8B-B14F-4D97-AF65-F5344CB8AC3E}">
        <p14:creationId xmlns:p14="http://schemas.microsoft.com/office/powerpoint/2010/main" val="2479430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K. Bataineh, M. Naji, and M. Saqer, \A comparison study between various fuzzy clustering algorithms," EDITORIAL BOARD, vol. 5, no. 4, p. 335, 2011. </a:t>
            </a:r>
          </a:p>
          <a:p>
            <a:r>
              <a:rPr lang="en-US" dirty="0"/>
              <a:t>Arun  Vahedi, and Shubham Agarwal \The predicting stock price using artifcial neural network," J. Basic. Appl. Sci. Res, vol. 2, no. 3, pp. 2325-2328, 2012</a:t>
            </a:r>
          </a:p>
          <a:p>
            <a:r>
              <a:rPr lang="en-US" dirty="0"/>
              <a:t>E. E. Peters, Chaos and order in the capital markets: a new view of cycles, prices, and market volatility. John Wiley &amp; Sons, 1996.(related to stock market)</a:t>
            </a:r>
          </a:p>
          <a:p>
            <a:r>
              <a:rPr lang="en-US" dirty="0">
                <a:hlinkClick r:id="rId2"/>
              </a:rPr>
              <a:t>How Can We Predict The Financial Markets By Using Algorithms? University Lecture By Dr. </a:t>
            </a:r>
            <a:r>
              <a:rPr lang="en-US" dirty="0" err="1">
                <a:hlinkClick r:id="rId2"/>
              </a:rPr>
              <a:t>Lipa</a:t>
            </a:r>
            <a:r>
              <a:rPr lang="en-US" dirty="0">
                <a:hlinkClick r:id="rId2"/>
              </a:rPr>
              <a:t> </a:t>
            </a:r>
            <a:r>
              <a:rPr lang="en-US" dirty="0" err="1">
                <a:hlinkClick r:id="rId2"/>
              </a:rPr>
              <a:t>Roitman</a:t>
            </a:r>
            <a:endParaRPr lang="en-US" dirty="0"/>
          </a:p>
        </p:txBody>
      </p:sp>
    </p:spTree>
    <p:extLst>
      <p:ext uri="{BB962C8B-B14F-4D97-AF65-F5344CB8AC3E}">
        <p14:creationId xmlns:p14="http://schemas.microsoft.com/office/powerpoint/2010/main" val="20218610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274</TotalTime>
  <Words>789</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 STOCK PRICE PREDICTION USING SOFT COMPUTING  Represented By Shubham Agarwal (169105188) </vt:lpstr>
      <vt:lpstr>INTRODUCTION</vt:lpstr>
      <vt:lpstr>MOTIVATION</vt:lpstr>
      <vt:lpstr>LITERATURE REVIEW</vt:lpstr>
      <vt:lpstr>GRAPHICAL REPRESENTATION OF STOCK PRICE OF HDFC</vt:lpstr>
      <vt:lpstr>PowerPoint Presentation</vt:lpstr>
      <vt:lpstr>METHODOLOGY/PLANNING OF WORK</vt:lpstr>
      <vt:lpstr>REFERENCE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shubham agarwal</cp:lastModifiedBy>
  <cp:revision>22</cp:revision>
  <dcterms:created xsi:type="dcterms:W3CDTF">2019-02-23T13:04:13Z</dcterms:created>
  <dcterms:modified xsi:type="dcterms:W3CDTF">2019-07-17T13:32:14Z</dcterms:modified>
</cp:coreProperties>
</file>