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65" r:id="rId12"/>
    <p:sldId id="266" r:id="rId13"/>
    <p:sldId id="287" r:id="rId14"/>
    <p:sldId id="285" r:id="rId15"/>
    <p:sldId id="267" r:id="rId16"/>
    <p:sldId id="28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1" autoAdjust="0"/>
    <p:restoredTop sz="94690" autoAdjust="0"/>
  </p:normalViewPr>
  <p:slideViewPr>
    <p:cSldViewPr>
      <p:cViewPr varScale="1">
        <p:scale>
          <a:sx n="120" d="100"/>
          <a:sy n="120" d="100"/>
        </p:scale>
        <p:origin x="96" y="7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FDEF0A-1B9B-4F3E-AF4F-E7D348F700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FA4A9-1C94-4A84-9AAD-0757089661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FC26F4-C313-452C-9C19-3D26C4E4D513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84BC42-121D-4952-B9BA-77D0A4AFCFAF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D912FF-E57C-401C-BCA9-0BD43997B5D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52B040-57B2-4102-8407-36CF0D528EDE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27E538-DD91-419E-8CB0-6F0C1D863485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B6C73B-A1DE-4834-AD1E-8768C1F2B0C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827F37-B2CE-4B02-8553-E3483D12C6CD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A6422C-A347-4EC2-B3CA-41E8F3E7E2C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18FF94-8A41-4AEB-9A47-64D15857F31C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4B2A3D-81FA-4A6B-B18F-474A3417873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4F15D9-9E19-4A4D-B38A-A52B41808ED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12D71B-FB3C-4FDB-81A2-DDC6FA80613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8E542-BC84-4C6E-8D5A-E823B1181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55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B237A-28EC-4666-B1A5-4CCDF3A7B5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2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80EDC-F84B-4693-9B86-FEC3E3C347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36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2D37F-EBC9-4FEB-A441-2E6D087B1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29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6E25C-161C-466C-AA4F-1F4A61CE05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5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1D410-712A-443A-AA31-A52E9D87C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21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D1692-E9EE-4310-A75F-B2C7410469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57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D5F6E-B1E5-48C7-B788-5FD7EC909D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69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664BD-004E-4D94-9ADB-2B26AEA884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14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624F2-8A95-4A3A-A07B-47169152F0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4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77B7-3348-4B32-92DE-7318FD8C45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5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E514138-7D01-484F-8718-69A3FCAD3E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wmf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Back Propagation and Representation in PDP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Psychology 209</a:t>
            </a:r>
            <a:br>
              <a:rPr lang="en-US" altLang="en-US" dirty="0" smtClean="0"/>
            </a:br>
            <a:r>
              <a:rPr lang="en-US" altLang="en-US" dirty="0" smtClean="0"/>
              <a:t>Jan </a:t>
            </a:r>
            <a:r>
              <a:rPr lang="en-US" altLang="en-US" dirty="0" smtClean="0"/>
              <a:t>23, 2018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Non-Linear 1:1:1 Network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3267075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6" descr="Figure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57400"/>
            <a:ext cx="4732338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33400" y="1371600"/>
            <a:ext cx="3155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Consider network below, with</a:t>
            </a:r>
          </a:p>
          <a:p>
            <a:pPr eaLnBrk="1" hangingPunct="1"/>
            <a:r>
              <a:rPr lang="en-US" altLang="en-US"/>
              <a:t>training patterns:</a:t>
            </a:r>
          </a:p>
          <a:p>
            <a:pPr eaLnBrk="1" hangingPunct="1"/>
            <a:r>
              <a:rPr lang="en-US" altLang="en-US"/>
              <a:t>	1-&gt;1</a:t>
            </a:r>
          </a:p>
          <a:p>
            <a:pPr eaLnBrk="1" hangingPunct="1"/>
            <a:r>
              <a:rPr lang="en-US" altLang="en-US"/>
              <a:t>	0-&gt;0</a:t>
            </a:r>
          </a:p>
          <a:p>
            <a:pPr eaLnBrk="1" hangingPunct="1"/>
            <a:r>
              <a:rPr lang="en-US" altLang="en-US"/>
              <a:t>No bias, non-linear activation</a:t>
            </a:r>
          </a:p>
          <a:p>
            <a:pPr eaLnBrk="1" hangingPunct="1"/>
            <a:r>
              <a:rPr lang="en-US" altLang="en-US"/>
              <a:t>at hidden and output level.</a:t>
            </a:r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4175125" y="1331913"/>
            <a:ext cx="400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Goodness landscape for this network: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Including the activation function in the chain rule and including more than one output unit leads to:</a:t>
            </a:r>
          </a:p>
        </p:txBody>
      </p:sp>
      <p:sp>
        <p:nvSpPr>
          <p:cNvPr id="12291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33670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 weight change rule: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		</a:t>
            </a:r>
            <a:r>
              <a:rPr lang="en-US" altLang="en-US" i="1">
                <a:latin typeface="Symbol" panose="05050102010706020507" pitchFamily="18" charset="2"/>
              </a:rPr>
              <a:t>D</a:t>
            </a:r>
            <a:r>
              <a:rPr lang="en-US" altLang="en-US" i="1"/>
              <a:t>w</a:t>
            </a:r>
            <a:r>
              <a:rPr lang="en-US" altLang="en-US" i="1" baseline="-25000"/>
              <a:t>rs</a:t>
            </a:r>
            <a:r>
              <a:rPr lang="en-US" altLang="en-US" i="1"/>
              <a:t> = e</a:t>
            </a:r>
            <a:r>
              <a:rPr lang="en-US" altLang="en-US" i="1">
                <a:latin typeface="Symbol" panose="05050102010706020507" pitchFamily="18" charset="2"/>
              </a:rPr>
              <a:t>d</a:t>
            </a:r>
            <a:r>
              <a:rPr lang="en-US" altLang="en-US" i="1" baseline="-25000"/>
              <a:t>rp</a:t>
            </a:r>
            <a:r>
              <a:rPr lang="en-US" altLang="en-US" i="1"/>
              <a:t>a</a:t>
            </a:r>
            <a:r>
              <a:rPr lang="en-US" altLang="en-US" i="1" baseline="-25000"/>
              <a:t>sp</a:t>
            </a:r>
            <a:endParaRPr lang="en-US" altLang="en-US"/>
          </a:p>
        </p:txBody>
      </p:sp>
      <p:sp>
        <p:nvSpPr>
          <p:cNvPr id="12292" name="Oval 9"/>
          <p:cNvSpPr>
            <a:spLocks noChangeArrowheads="1"/>
          </p:cNvSpPr>
          <p:nvPr/>
        </p:nvSpPr>
        <p:spPr bwMode="auto">
          <a:xfrm>
            <a:off x="7391400" y="4648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3" name="Oval 10"/>
          <p:cNvSpPr>
            <a:spLocks noChangeArrowheads="1"/>
          </p:cNvSpPr>
          <p:nvPr/>
        </p:nvSpPr>
        <p:spPr bwMode="auto">
          <a:xfrm>
            <a:off x="6324600" y="4724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11"/>
          <p:cNvSpPr>
            <a:spLocks noChangeArrowheads="1"/>
          </p:cNvSpPr>
          <p:nvPr/>
        </p:nvSpPr>
        <p:spPr bwMode="auto">
          <a:xfrm>
            <a:off x="6324600" y="3733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12"/>
          <p:cNvSpPr>
            <a:spLocks noChangeArrowheads="1"/>
          </p:cNvSpPr>
          <p:nvPr/>
        </p:nvSpPr>
        <p:spPr bwMode="auto">
          <a:xfrm>
            <a:off x="7391400" y="3733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13"/>
          <p:cNvSpPr>
            <a:spLocks noChangeArrowheads="1"/>
          </p:cNvSpPr>
          <p:nvPr/>
        </p:nvSpPr>
        <p:spPr bwMode="auto">
          <a:xfrm>
            <a:off x="7391400" y="2667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14"/>
          <p:cNvSpPr>
            <a:spLocks noChangeArrowheads="1"/>
          </p:cNvSpPr>
          <p:nvPr/>
        </p:nvSpPr>
        <p:spPr bwMode="auto">
          <a:xfrm>
            <a:off x="6324600" y="2667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Line 15"/>
          <p:cNvSpPr>
            <a:spLocks noChangeShapeType="1"/>
          </p:cNvSpPr>
          <p:nvPr/>
        </p:nvSpPr>
        <p:spPr bwMode="auto">
          <a:xfrm flipV="1">
            <a:off x="65532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7"/>
          <p:cNvSpPr>
            <a:spLocks noChangeShapeType="1"/>
          </p:cNvSpPr>
          <p:nvPr/>
        </p:nvSpPr>
        <p:spPr bwMode="auto">
          <a:xfrm flipV="1">
            <a:off x="6705600" y="3048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8"/>
          <p:cNvSpPr>
            <a:spLocks noChangeShapeType="1"/>
          </p:cNvSpPr>
          <p:nvPr/>
        </p:nvSpPr>
        <p:spPr bwMode="auto">
          <a:xfrm flipV="1">
            <a:off x="76200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9"/>
          <p:cNvSpPr>
            <a:spLocks noChangeShapeType="1"/>
          </p:cNvSpPr>
          <p:nvPr/>
        </p:nvSpPr>
        <p:spPr bwMode="auto">
          <a:xfrm flipH="1" flipV="1">
            <a:off x="67056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20"/>
          <p:cNvSpPr>
            <a:spLocks noChangeShapeType="1"/>
          </p:cNvSpPr>
          <p:nvPr/>
        </p:nvSpPr>
        <p:spPr bwMode="auto">
          <a:xfrm flipV="1">
            <a:off x="6553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21"/>
          <p:cNvSpPr>
            <a:spLocks noChangeShapeType="1"/>
          </p:cNvSpPr>
          <p:nvPr/>
        </p:nvSpPr>
        <p:spPr bwMode="auto">
          <a:xfrm flipV="1">
            <a:off x="6705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22"/>
          <p:cNvSpPr>
            <a:spLocks noChangeShapeType="1"/>
          </p:cNvSpPr>
          <p:nvPr/>
        </p:nvSpPr>
        <p:spPr bwMode="auto">
          <a:xfrm flipH="1" flipV="1">
            <a:off x="6705600" y="4114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23"/>
          <p:cNvSpPr>
            <a:spLocks noChangeShapeType="1"/>
          </p:cNvSpPr>
          <p:nvPr/>
        </p:nvSpPr>
        <p:spPr bwMode="auto">
          <a:xfrm flipV="1">
            <a:off x="7620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Text Box 25"/>
          <p:cNvSpPr txBox="1">
            <a:spLocks noChangeArrowheads="1"/>
          </p:cNvSpPr>
          <p:nvPr/>
        </p:nvSpPr>
        <p:spPr bwMode="auto">
          <a:xfrm>
            <a:off x="914400" y="1981200"/>
            <a:ext cx="5334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For weights to output unit </a:t>
            </a:r>
            <a:r>
              <a:rPr lang="en-US" altLang="en-US" i="1" dirty="0"/>
              <a:t>i</a:t>
            </a:r>
            <a:r>
              <a:rPr lang="en-US" altLang="en-US" dirty="0"/>
              <a:t>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		</a:t>
            </a:r>
            <a:r>
              <a:rPr lang="en-US" altLang="en-US" i="1" dirty="0">
                <a:latin typeface="Symbol" panose="05050102010706020507" pitchFamily="18" charset="2"/>
              </a:rPr>
              <a:t>d</a:t>
            </a:r>
            <a:r>
              <a:rPr lang="en-US" altLang="en-US" i="1" baseline="-25000" dirty="0"/>
              <a:t>ip</a:t>
            </a:r>
            <a:r>
              <a:rPr lang="en-US" altLang="en-US" i="1" dirty="0"/>
              <a:t> = </a:t>
            </a:r>
            <a:r>
              <a:rPr lang="en-US" altLang="en-US" i="1" dirty="0" smtClean="0"/>
              <a:t>(t</a:t>
            </a:r>
            <a:r>
              <a:rPr lang="en-US" altLang="en-US" i="1" baseline="-25000" dirty="0" smtClean="0"/>
              <a:t>ip</a:t>
            </a:r>
            <a:r>
              <a:rPr lang="en-US" altLang="en-US" i="1" dirty="0" smtClean="0"/>
              <a:t> </a:t>
            </a:r>
            <a:r>
              <a:rPr lang="en-US" altLang="en-US" i="1" dirty="0"/>
              <a:t>-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ip</a:t>
            </a:r>
            <a:r>
              <a:rPr lang="en-US" altLang="en-US" i="1" dirty="0"/>
              <a:t>)f’(</a:t>
            </a:r>
            <a:r>
              <a:rPr lang="en-US" altLang="en-US" i="1" dirty="0" err="1"/>
              <a:t>net</a:t>
            </a:r>
            <a:r>
              <a:rPr lang="en-US" altLang="en-US" i="1" baseline="-25000" dirty="0" err="1"/>
              <a:t>ip</a:t>
            </a:r>
            <a:r>
              <a:rPr lang="en-US" altLang="en-US" i="1" dirty="0"/>
              <a:t>)</a:t>
            </a:r>
          </a:p>
        </p:txBody>
      </p:sp>
      <p:sp>
        <p:nvSpPr>
          <p:cNvPr id="12307" name="Text Box 26"/>
          <p:cNvSpPr txBox="1">
            <a:spLocks noChangeArrowheads="1"/>
          </p:cNvSpPr>
          <p:nvPr/>
        </p:nvSpPr>
        <p:spPr bwMode="auto">
          <a:xfrm>
            <a:off x="990600" y="3276600"/>
            <a:ext cx="3546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For weights to hidden unit </a:t>
            </a:r>
            <a:r>
              <a:rPr lang="en-US" altLang="en-US" i="1"/>
              <a:t>j</a:t>
            </a:r>
            <a:r>
              <a:rPr lang="en-US" altLang="en-US"/>
              <a:t>: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             </a:t>
            </a:r>
            <a:r>
              <a:rPr lang="en-US" altLang="en-US" i="1">
                <a:latin typeface="Symbol" panose="05050102010706020507" pitchFamily="18" charset="2"/>
              </a:rPr>
              <a:t>d</a:t>
            </a:r>
            <a:r>
              <a:rPr lang="en-US" altLang="en-US" i="1" baseline="-25000"/>
              <a:t>jp</a:t>
            </a:r>
            <a:r>
              <a:rPr lang="en-US" altLang="en-US" i="1"/>
              <a:t> = f’(net</a:t>
            </a:r>
            <a:r>
              <a:rPr lang="en-US" altLang="en-US" i="1" baseline="-25000"/>
              <a:t>jp</a:t>
            </a:r>
            <a:r>
              <a:rPr lang="en-US" altLang="en-US" i="1"/>
              <a:t>) </a:t>
            </a:r>
            <a:r>
              <a:rPr lang="en-US" altLang="en-US" sz="2000" i="1">
                <a:latin typeface="Symbol" panose="05050102010706020507" pitchFamily="18" charset="2"/>
              </a:rPr>
              <a:t>S</a:t>
            </a:r>
            <a:r>
              <a:rPr lang="en-US" altLang="en-US" i="1" baseline="-25000"/>
              <a:t>i</a:t>
            </a:r>
            <a:r>
              <a:rPr lang="en-US" altLang="en-US" i="1">
                <a:latin typeface="Symbol" panose="05050102010706020507" pitchFamily="18" charset="2"/>
              </a:rPr>
              <a:t>d</a:t>
            </a:r>
            <a:r>
              <a:rPr lang="en-US" altLang="en-US" i="1" baseline="-25000"/>
              <a:t>ip</a:t>
            </a:r>
            <a:r>
              <a:rPr lang="en-US" altLang="en-US" i="1"/>
              <a:t>w</a:t>
            </a:r>
            <a:r>
              <a:rPr lang="en-US" altLang="en-US" i="1" baseline="-25000"/>
              <a:t>ij</a:t>
            </a:r>
            <a:endParaRPr lang="en-US" altLang="en-US"/>
          </a:p>
        </p:txBody>
      </p:sp>
      <p:sp>
        <p:nvSpPr>
          <p:cNvPr id="12308" name="Text Box 28"/>
          <p:cNvSpPr txBox="1">
            <a:spLocks noChangeArrowheads="1"/>
          </p:cNvSpPr>
          <p:nvPr/>
        </p:nvSpPr>
        <p:spPr bwMode="auto">
          <a:xfrm>
            <a:off x="7832725" y="27797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i</a:t>
            </a:r>
          </a:p>
        </p:txBody>
      </p:sp>
      <p:sp>
        <p:nvSpPr>
          <p:cNvPr id="12309" name="Text Box 29"/>
          <p:cNvSpPr txBox="1">
            <a:spLocks noChangeArrowheads="1"/>
          </p:cNvSpPr>
          <p:nvPr/>
        </p:nvSpPr>
        <p:spPr bwMode="auto">
          <a:xfrm>
            <a:off x="7848600" y="38862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Text Box 30"/>
          <p:cNvSpPr txBox="1">
            <a:spLocks noChangeArrowheads="1"/>
          </p:cNvSpPr>
          <p:nvPr/>
        </p:nvSpPr>
        <p:spPr bwMode="auto">
          <a:xfrm>
            <a:off x="7832725" y="38465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 propagation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dirty="0" smtClean="0"/>
              <a:t>Propagate activation forward</a:t>
            </a:r>
          </a:p>
          <a:p>
            <a:pPr eaLnBrk="1" hangingPunct="1">
              <a:defRPr/>
            </a:pPr>
            <a:r>
              <a:rPr lang="en-US" altLang="en-US" dirty="0" smtClean="0"/>
              <a:t>Propagate activation backward</a:t>
            </a:r>
          </a:p>
          <a:p>
            <a:pPr eaLnBrk="1" hangingPunct="1">
              <a:defRPr/>
            </a:pPr>
            <a:r>
              <a:rPr lang="en-US" altLang="en-US" dirty="0" smtClean="0"/>
              <a:t>Change the weights</a:t>
            </a:r>
          </a:p>
          <a:p>
            <a:pPr eaLnBrk="1" hangingPunct="1">
              <a:defRPr/>
            </a:pPr>
            <a:r>
              <a:rPr lang="en-US" altLang="en-US" dirty="0" smtClean="0"/>
              <a:t>Variants:</a:t>
            </a:r>
          </a:p>
          <a:p>
            <a:pPr lvl="1" eaLnBrk="1" hangingPunct="1">
              <a:defRPr/>
            </a:pPr>
            <a:r>
              <a:rPr lang="en-US" altLang="en-US" dirty="0" smtClean="0"/>
              <a:t>‘Full Batch Mode’: </a:t>
            </a:r>
          </a:p>
          <a:p>
            <a:pPr lvl="2" eaLnBrk="1" hangingPunct="1">
              <a:defRPr/>
            </a:pPr>
            <a:r>
              <a:rPr lang="en-US" altLang="en-US" dirty="0" smtClean="0"/>
              <a:t>Accumulate </a:t>
            </a:r>
            <a:r>
              <a:rPr lang="en-US" altLang="en-US" dirty="0" err="1" smtClean="0"/>
              <a:t>dE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dw’s</a:t>
            </a:r>
            <a:r>
              <a:rPr lang="en-US" altLang="en-US" dirty="0" smtClean="0"/>
              <a:t> across all patterns in the training set before changing weights</a:t>
            </a:r>
          </a:p>
          <a:p>
            <a:pPr lvl="1" eaLnBrk="1" hangingPunct="1">
              <a:defRPr/>
            </a:pPr>
            <a:r>
              <a:rPr lang="en-US" altLang="en-US" dirty="0" smtClean="0"/>
              <a:t>Stochastic gradient descent (batch size = N)</a:t>
            </a:r>
          </a:p>
          <a:p>
            <a:pPr lvl="2" eaLnBrk="1" hangingPunct="1">
              <a:defRPr/>
            </a:pPr>
            <a:r>
              <a:rPr lang="en-US" altLang="en-US" dirty="0" smtClean="0"/>
              <a:t>Process patterns in permuted order from the training set and adjust weights after each pattern</a:t>
            </a:r>
          </a:p>
          <a:p>
            <a:pPr lvl="2" eaLnBrk="1" hangingPunct="1">
              <a:defRPr/>
            </a:pPr>
            <a:r>
              <a:rPr lang="en-US" altLang="en-US" dirty="0" smtClean="0"/>
              <a:t>Adjust weights after N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Momentum and </a:t>
            </a:r>
            <a:br>
              <a:rPr lang="en-US" altLang="en-US" smtClean="0"/>
            </a:br>
            <a:r>
              <a:rPr lang="en-US" altLang="en-US" smtClean="0"/>
              <a:t>Weight Decay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229600" cy="4221163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en-US" dirty="0" smtClean="0"/>
                  <a:t>Weight update step</a:t>
                </a:r>
              </a:p>
              <a:p>
                <a:pPr eaLnBrk="1" hangingPunct="1">
                  <a:defRPr/>
                </a:pPr>
                <a:endParaRPr lang="en-US" dirty="0" smtClean="0"/>
              </a:p>
              <a:p>
                <a:pPr eaLnBrk="1" hangingPunct="1">
                  <a:defRPr/>
                </a:pPr>
                <a:endParaRPr lang="en-US" dirty="0" smtClean="0"/>
              </a:p>
              <a:p>
                <a:pPr eaLnBrk="1" hangingPunct="1">
                  <a:defRPr/>
                </a:pPr>
                <a:r>
                  <a:rPr lang="en-US" dirty="0" smtClean="0"/>
                  <a:t>Gradient </a:t>
                </a:r>
                <a:r>
                  <a:rPr lang="en-US" dirty="0" smtClean="0"/>
                  <a:t>descent:</a:t>
                </a:r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times the gradient for the current pattern</a:t>
                </a:r>
              </a:p>
              <a:p>
                <a:pPr eaLnBrk="1" hangingPunct="1">
                  <a:defRPr/>
                </a:pPr>
                <a:r>
                  <a:rPr lang="en-US" dirty="0" smtClean="0"/>
                  <a:t>Weight decay:</a:t>
                </a:r>
              </a:p>
              <a:p>
                <a:pPr lvl="1" eaLnBrk="1" hangingPunct="1">
                  <a:defRPr/>
                </a:pPr>
                <a:r>
                  <a:rPr lang="en-US" i="1" dirty="0" smtClean="0">
                    <a:latin typeface="Symbol" panose="05050102010706020507" pitchFamily="18" charset="2"/>
                  </a:rPr>
                  <a:t>w</a:t>
                </a:r>
                <a:r>
                  <a:rPr lang="en-US" dirty="0" smtClean="0"/>
                  <a:t> times the weight</a:t>
                </a:r>
              </a:p>
              <a:p>
                <a:pPr eaLnBrk="1" hangingPunct="1">
                  <a:defRPr/>
                </a:pPr>
                <a:r>
                  <a:rPr lang="en-US" dirty="0" smtClean="0"/>
                  <a:t>Momentum:</a:t>
                </a:r>
              </a:p>
              <a:p>
                <a:pPr lvl="1" eaLnBrk="1" hangingPunct="1">
                  <a:defRPr/>
                </a:pPr>
                <a:r>
                  <a:rPr lang="en-US" i="1" dirty="0" smtClean="0">
                    <a:latin typeface="Symbol" panose="05050102010706020507" pitchFamily="18" charset="2"/>
                  </a:rPr>
                  <a:t>a</a:t>
                </a:r>
                <a:r>
                  <a:rPr lang="en-US" dirty="0" smtClean="0"/>
                  <a:t> times the previous weight step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229600" cy="4221163"/>
              </a:xfrm>
              <a:blipFill>
                <a:blip r:embed="rId2"/>
                <a:stretch>
                  <a:fillRect l="-1481" t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447800" y="2362200"/>
                <a:ext cx="6400800" cy="80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∂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∂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𝑟𝑠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6400800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XOR Problem from Next 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419600" cy="4525963"/>
              </a:xfrm>
            </p:spPr>
            <p:txBody>
              <a:bodyPr>
                <a:normAutofit fontScale="47500" lnSpcReduction="20000"/>
              </a:bodyPr>
              <a:lstStyle/>
              <a:p>
                <a:pPr eaLnBrk="1" hangingPunct="1">
                  <a:defRPr/>
                </a:pPr>
                <a:r>
                  <a:rPr lang="en-US" dirty="0" smtClean="0"/>
                  <a:t>Uses the network architecture at right.</a:t>
                </a:r>
              </a:p>
              <a:p>
                <a:pPr eaLnBrk="1" hangingPunct="1">
                  <a:defRPr/>
                </a:pPr>
                <a:r>
                  <a:rPr lang="en-US" dirty="0" smtClean="0"/>
                  <a:t>Uses batch mode with momentum and no weight decay.</a:t>
                </a:r>
              </a:p>
              <a:p>
                <a:pPr eaLnBrk="1" hangingPunct="1">
                  <a:defRPr/>
                </a:pPr>
                <a:r>
                  <a:rPr lang="en-US" dirty="0" smtClean="0"/>
                  <a:t>Will allow you to get a feel for the gradient and other issues and explore effects of variation in parameters.</a:t>
                </a:r>
              </a:p>
              <a:p>
                <a:pPr eaLnBrk="1" hangingPunct="1">
                  <a:defRPr/>
                </a:pPr>
                <a:r>
                  <a:rPr lang="en-US" dirty="0" smtClean="0"/>
                  <a:t>Is implemented in Tensorflow but that will stay under the hood for now.</a:t>
                </a:r>
              </a:p>
              <a:p>
                <a:pPr eaLnBrk="1" hangingPunct="1">
                  <a:defRPr/>
                </a:pPr>
                <a:r>
                  <a:rPr lang="en-US" dirty="0" smtClean="0"/>
                  <a:t>Slight differences in formulation of terms:</a:t>
                </a:r>
              </a:p>
              <a:p>
                <a:pPr eaLnBrk="1" hangingPunct="1">
                  <a:defRPr/>
                </a:pPr>
                <a:endParaRPr lang="en-US" dirty="0" smtClean="0"/>
              </a:p>
              <a:p>
                <a:pPr lvl="1" eaLnBrk="1" hangingPunct="1">
                  <a:defRPr/>
                </a:pPr>
                <a:r>
                  <a:rPr lang="en-US" dirty="0" smtClean="0"/>
                  <a:t>We do not use </a:t>
                </a:r>
                <a:r>
                  <a:rPr lang="en-US" dirty="0" err="1" smtClean="0"/>
                  <a:t>Rumelhart’s</a:t>
                </a:r>
                <a:r>
                  <a:rPr lang="en-US" dirty="0" smtClean="0"/>
                  <a:t> ‘delta’ notation. Gradient terms retain factor of 2 and are not </a:t>
                </a:r>
                <a:r>
                  <a:rPr lang="en-US" sz="2500" dirty="0" smtClean="0"/>
                  <a:t>negated.  So we have:</a:t>
                </a:r>
              </a:p>
              <a:p>
                <a:pPr marL="914400" lvl="2" indent="0" eaLnBrk="1" hangingPunct="1">
                  <a:buNone/>
                  <a:defRPr/>
                </a:pPr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pPr marL="914400" lvl="2" indent="0" eaLnBrk="1" hangingPunct="1">
                  <a:buNone/>
                  <a:defRPr/>
                </a:pP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−2(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500" dirty="0" smtClean="0"/>
                  <a:t>) </a:t>
                </a:r>
              </a:p>
              <a:p>
                <a:pPr marL="914400" lvl="2" indent="0" eaLnBrk="1" hangingPunct="1">
                  <a:buNone/>
                  <a:defRPr/>
                </a:pPr>
                <a:r>
                  <a:rPr lang="en-US" sz="2500" dirty="0" smtClean="0"/>
                  <a:t/>
                </a:r>
                <a:br>
                  <a:rPr lang="en-US" sz="2500" dirty="0" smtClean="0"/>
                </a:br>
                <a:r>
                  <a:rPr lang="en-US" sz="2500" dirty="0" smtClean="0"/>
                  <a:t/>
                </a:r>
                <a:br>
                  <a:rPr lang="en-US" sz="2500" dirty="0" smtClean="0"/>
                </a:br>
                <a:r>
                  <a:rPr lang="en-US" sz="2500" dirty="0" smtClean="0"/>
                  <a:t>where </a:t>
                </a:r>
                <a:r>
                  <a:rPr lang="en-US" sz="2500" i="1" dirty="0" smtClean="0"/>
                  <a:t>o </a:t>
                </a:r>
                <a:r>
                  <a:rPr lang="en-US" sz="2500" dirty="0" smtClean="0"/>
                  <a:t>indicates an output unit</a:t>
                </a:r>
              </a:p>
              <a:p>
                <a:pPr marL="914400" lvl="2" indent="0" eaLnBrk="1" hangingPunct="1">
                  <a:buNone/>
                  <a:defRPr/>
                </a:pPr>
                <a:endParaRPr lang="en-US" sz="2500" dirty="0"/>
              </a:p>
              <a:p>
                <a:pPr marL="914400" lvl="2" indent="0" eaLnBrk="1" hangingPunct="1">
                  <a:buNone/>
                  <a:defRPr/>
                </a:pPr>
                <a:r>
                  <a:rPr lang="en-US" sz="2500" dirty="0" smtClean="0"/>
                  <a:t>And for all weights:</a:t>
                </a:r>
              </a:p>
              <a:p>
                <a:pPr marL="914400" lvl="2" indent="0" eaLnBrk="1" hangingPunct="1">
                  <a:buNone/>
                  <a:defRPr/>
                </a:pPr>
                <a:r>
                  <a:rPr lang="en-US" sz="2500" dirty="0" smtClean="0"/>
                  <a:t/>
                </a:r>
                <a:br>
                  <a:rPr lang="en-US" sz="2500" dirty="0" smtClean="0"/>
                </a:br>
                <a:r>
                  <a:rPr lang="en-US" sz="2500" dirty="0" smtClean="0"/>
                  <a:t/>
                </a:r>
                <a:br>
                  <a:rPr lang="en-US" sz="25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500" i="1"/>
                          </m:ctrlPr>
                        </m:fPr>
                        <m:num>
                          <m:r>
                            <a:rPr lang="en-US" sz="2500" i="1"/>
                            <m:t>𝜕</m:t>
                          </m:r>
                          <m:r>
                            <a:rPr lang="en-US" sz="2500" i="1"/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sz="2500" i="1"/>
                              </m:ctrlPr>
                            </m:sSubPr>
                            <m:e>
                              <m:r>
                                <a:rPr lang="en-US" sz="2500" i="1"/>
                                <m:t>𝜕</m:t>
                              </m:r>
                              <m:r>
                                <a:rPr lang="en-US" sz="2500" i="1"/>
                                <m:t>𝑤</m:t>
                              </m:r>
                            </m:e>
                            <m:sub>
                              <m:r>
                                <a:rPr lang="en-US" sz="2500" i="1"/>
                                <m:t>𝑟𝑠</m:t>
                              </m:r>
                            </m:sub>
                          </m:sSub>
                        </m:den>
                      </m:f>
                      <m:r>
                        <a:rPr lang="en-US" sz="2500" i="1"/>
                        <m:t>= </m:t>
                      </m:r>
                      <m:d>
                        <m:dPr>
                          <m:ctrlPr>
                            <a:rPr lang="en-US" sz="2500" i="1"/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500" i="1"/>
                              </m:ctrlPr>
                            </m:fPr>
                            <m:num>
                              <m:r>
                                <a:rPr lang="en-US" sz="2500" i="1"/>
                                <m:t>𝜕</m:t>
                              </m:r>
                              <m:r>
                                <a:rPr lang="en-US" sz="2500" i="1"/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500" i="1"/>
                                  </m:ctrlPr>
                                </m:sSubPr>
                                <m:e>
                                  <m:r>
                                    <a:rPr lang="en-US" sz="2500" i="1"/>
                                    <m:t>𝜕</m:t>
                                  </m:r>
                                  <m:r>
                                    <a:rPr lang="en-US" sz="2500" i="1"/>
                                    <m:t>𝑛𝑒𝑡</m:t>
                                  </m:r>
                                </m:e>
                                <m:sub>
                                  <m:r>
                                    <a:rPr lang="en-US" sz="2500" i="1"/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500" i="1"/>
                          </m:ctrlPr>
                        </m:sSubPr>
                        <m:e>
                          <m:r>
                            <a:rPr lang="en-US" sz="2500" i="1"/>
                            <m:t>𝑎</m:t>
                          </m:r>
                        </m:e>
                        <m:sub>
                          <m:r>
                            <a:rPr lang="en-US" sz="2500" i="1"/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419600" cy="4525963"/>
              </a:xfrm>
              <a:blipFill>
                <a:blip r:embed="rId2"/>
                <a:stretch>
                  <a:fillRect l="-414" t="-1348" r="-1655" b="-9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4" name="Picture 2" descr="http://web.stanford.edu/group/pdplab/pdphandbook/Figure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6" r="27267"/>
          <a:stretch>
            <a:fillRect/>
          </a:stretch>
        </p:blipFill>
        <p:spPr bwMode="auto">
          <a:xfrm>
            <a:off x="6869113" y="2971800"/>
            <a:ext cx="2239962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2681288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Why is back propagation important?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Provides a procedure that allows networks to learn weights that can solve </a:t>
            </a:r>
            <a:r>
              <a:rPr lang="en-US" altLang="en-US" sz="2400" i="1" smtClean="0"/>
              <a:t>any</a:t>
            </a:r>
            <a:r>
              <a:rPr lang="en-US" altLang="en-US" sz="2400" smtClean="0"/>
              <a:t> deterministic input-output problem.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Contrary to expectation, it does not get stuck in local minima except in cases where the network is exceptionally tightly constrained.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Allows networks to learn how to represent information as well as how to use it.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Raises questions about the nature of representations and of what must be specified in order to learn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Is Backprop biologically plausible?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 smtClean="0"/>
              <a:t>Neurons </a:t>
            </a:r>
            <a:r>
              <a:rPr lang="en-US" altLang="en-US" sz="2800" dirty="0" smtClean="0"/>
              <a:t>probably do </a:t>
            </a:r>
            <a:r>
              <a:rPr lang="en-US" altLang="en-US" sz="2800" dirty="0" smtClean="0"/>
              <a:t>net send error signals backward across their weights through a chain of </a:t>
            </a:r>
            <a:r>
              <a:rPr lang="en-US" altLang="en-US" sz="2800" dirty="0" smtClean="0"/>
              <a:t>neurons at least not at the rates necessary for standard implementations of BP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But we shouldn’t be too literal minded about the actual biological implementation of the </a:t>
            </a:r>
            <a:r>
              <a:rPr lang="en-US" altLang="en-US" sz="2800" smtClean="0"/>
              <a:t>learning </a:t>
            </a:r>
            <a:r>
              <a:rPr lang="en-US" altLang="en-US" sz="2800" smtClean="0"/>
              <a:t>rule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Some neurons appear to use error signals, and there are ways to use differences between activation signals to carry error </a:t>
            </a:r>
            <a:r>
              <a:rPr lang="en-US" altLang="en-US" sz="2800" dirty="0" smtClean="0"/>
              <a:t>information</a:t>
            </a:r>
          </a:p>
          <a:p>
            <a:pPr eaLnBrk="1" hangingPunct="1"/>
            <a:r>
              <a:rPr lang="en-US" altLang="en-US" sz="2800" dirty="0" smtClean="0"/>
              <a:t>With the renewed interest in back propagation these days, there is renewed investigation of this issue.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Perceptron</a:t>
            </a:r>
          </a:p>
        </p:txBody>
      </p:sp>
      <p:pic>
        <p:nvPicPr>
          <p:cNvPr id="30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2" b="17863"/>
          <a:stretch>
            <a:fillRect/>
          </a:stretch>
        </p:blipFill>
        <p:spPr bwMode="auto">
          <a:xfrm>
            <a:off x="1219200" y="1295400"/>
            <a:ext cx="5583238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838200" y="4470400"/>
            <a:ext cx="5330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For input pattern </a:t>
            </a:r>
            <a:r>
              <a:rPr lang="en-US" altLang="en-US" sz="1400" i="1"/>
              <a:t>p</a:t>
            </a:r>
            <a:r>
              <a:rPr lang="en-US" altLang="en-US" sz="1400"/>
              <a:t>, teacher </a:t>
            </a:r>
            <a:r>
              <a:rPr lang="en-US" altLang="en-US" sz="1400" i="1"/>
              <a:t>t</a:t>
            </a:r>
            <a:r>
              <a:rPr lang="en-US" altLang="en-US" sz="1400" i="1" baseline="-25000"/>
              <a:t>p</a:t>
            </a:r>
            <a:r>
              <a:rPr lang="en-US" altLang="en-US" sz="1400"/>
              <a:t> and output </a:t>
            </a:r>
            <a:r>
              <a:rPr lang="en-US" altLang="en-US" sz="1400" i="1"/>
              <a:t>o</a:t>
            </a:r>
            <a:r>
              <a:rPr lang="en-US" altLang="en-US" sz="1400" i="1" baseline="-25000"/>
              <a:t>p</a:t>
            </a:r>
            <a:r>
              <a:rPr lang="en-US" altLang="en-US" sz="1400"/>
              <a:t>, change the threshold</a:t>
            </a:r>
          </a:p>
          <a:p>
            <a:pPr eaLnBrk="1" hangingPunct="1"/>
            <a:r>
              <a:rPr lang="en-US" altLang="en-US" sz="1400"/>
              <a:t>And weights as follows:</a:t>
            </a:r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3344863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05400"/>
            <a:ext cx="30321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105400"/>
            <a:ext cx="25638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838200" y="5918200"/>
            <a:ext cx="6296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Note: including </a:t>
            </a:r>
            <a:r>
              <a:rPr lang="en-US" altLang="en-US" sz="1400" i="1"/>
              <a:t>bias</a:t>
            </a:r>
            <a:r>
              <a:rPr lang="en-US" altLang="en-US" sz="1400"/>
              <a:t> = -</a:t>
            </a:r>
            <a:r>
              <a:rPr lang="en-US" altLang="en-US" sz="1400" i="1">
                <a:latin typeface="Symbol" panose="05050102010706020507" pitchFamily="18" charset="2"/>
              </a:rPr>
              <a:t>q</a:t>
            </a:r>
            <a:r>
              <a:rPr lang="en-US" altLang="en-US" sz="1400">
                <a:latin typeface="Symbol" panose="05050102010706020507" pitchFamily="18" charset="2"/>
              </a:rPr>
              <a:t> </a:t>
            </a:r>
            <a:r>
              <a:rPr lang="en-US" altLang="en-US" sz="1400">
                <a:latin typeface="Verdana" panose="020B0604030504040204" pitchFamily="34" charset="0"/>
              </a:rPr>
              <a:t>in </a:t>
            </a:r>
            <a:r>
              <a:rPr lang="en-US" altLang="en-US" sz="1400" i="1">
                <a:latin typeface="Verdana" panose="020B0604030504040204" pitchFamily="34" charset="0"/>
              </a:rPr>
              <a:t>net </a:t>
            </a:r>
            <a:r>
              <a:rPr lang="en-US" altLang="en-US" sz="1400">
                <a:latin typeface="Verdana" panose="020B0604030504040204" pitchFamily="34" charset="0"/>
              </a:rPr>
              <a:t>and using threshold of 0, then</a:t>
            </a:r>
            <a:br>
              <a:rPr lang="en-US" altLang="en-US" sz="1400">
                <a:latin typeface="Verdana" panose="020B0604030504040204" pitchFamily="34" charset="0"/>
              </a:rPr>
            </a:br>
            <a:r>
              <a:rPr lang="en-US" altLang="en-US" sz="1400">
                <a:latin typeface="Verdana" panose="020B0604030504040204" pitchFamily="34" charset="0"/>
              </a:rPr>
              <a:t>treating bias as a weight from a unit that is always on is equivalent</a:t>
            </a:r>
            <a:r>
              <a:rPr lang="en-US" altLang="en-US">
                <a:latin typeface="Verdana" panose="020B0604030504040204" pitchFamily="34" charset="0"/>
              </a:rPr>
              <a:t> </a:t>
            </a:r>
            <a:endParaRPr lang="en-US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AND, OR, XOR</a:t>
            </a:r>
          </a:p>
        </p:txBody>
      </p:sp>
      <p:pic>
        <p:nvPicPr>
          <p:cNvPr id="40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386388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Adding a unit to make XOR solvable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2681288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29146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3400425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67200"/>
            <a:ext cx="22050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0"/>
            <a:ext cx="1325563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LMS Associator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2836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9652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279525" y="1484313"/>
            <a:ext cx="504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Output is a linear function of inputs and weights: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1306513" y="2667000"/>
            <a:ext cx="605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Find learning rule to minimize the Summed squared Error:</a:t>
            </a:r>
          </a:p>
        </p:txBody>
      </p:sp>
      <p:pic>
        <p:nvPicPr>
          <p:cNvPr id="615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54388"/>
            <a:ext cx="3178175" cy="257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4292600"/>
            <a:ext cx="1471613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257800"/>
            <a:ext cx="2563813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1295400" y="3646488"/>
            <a:ext cx="350678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Change weight proportional to</a:t>
            </a:r>
          </a:p>
          <a:p>
            <a:pPr eaLnBrk="1" hangingPunct="1"/>
            <a:r>
              <a:rPr lang="en-US" altLang="en-US"/>
              <a:t>to its effect on the E for each P:</a:t>
            </a:r>
          </a:p>
        </p:txBody>
      </p:sp>
      <p:sp>
        <p:nvSpPr>
          <p:cNvPr id="6155" name="Text Box 7"/>
          <p:cNvSpPr txBox="1">
            <a:spLocks noChangeArrowheads="1"/>
          </p:cNvSpPr>
          <p:nvPr/>
        </p:nvSpPr>
        <p:spPr bwMode="auto">
          <a:xfrm>
            <a:off x="1355725" y="4887913"/>
            <a:ext cx="23780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After we do the math: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Error Surface for OR function</a:t>
            </a:r>
            <a:br>
              <a:rPr lang="en-US" altLang="en-US" sz="4000" smtClean="0"/>
            </a:br>
            <a:r>
              <a:rPr lang="en-US" altLang="en-US" sz="4000" smtClean="0"/>
              <a:t>in LMS Associator</a:t>
            </a: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5040313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2097088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What if we want to learn how to solve xor?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39"/>
          <a:stretch>
            <a:fillRect/>
          </a:stretch>
        </p:blipFill>
        <p:spPr bwMode="auto">
          <a:xfrm>
            <a:off x="838200" y="1752600"/>
            <a:ext cx="17827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3429000" y="2057400"/>
            <a:ext cx="4997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We need to figure out how to adjust the weights</a:t>
            </a:r>
            <a:br>
              <a:rPr lang="en-US" altLang="en-US"/>
            </a:br>
            <a:r>
              <a:rPr lang="en-US" altLang="en-US"/>
              <a:t>into the ‘hidden’ unit, following the principle of</a:t>
            </a:r>
            <a:br>
              <a:rPr lang="en-US" altLang="en-US"/>
            </a:br>
            <a:r>
              <a:rPr lang="en-US" altLang="en-US"/>
              <a:t>gradient descent:</a:t>
            </a:r>
          </a:p>
        </p:txBody>
      </p:sp>
      <p:sp>
        <p:nvSpPr>
          <p:cNvPr id="8197" name="Line 8"/>
          <p:cNvSpPr>
            <a:spLocks noChangeShapeType="1"/>
          </p:cNvSpPr>
          <p:nvPr/>
        </p:nvSpPr>
        <p:spPr bwMode="auto">
          <a:xfrm>
            <a:off x="2590800" y="3048000"/>
            <a:ext cx="228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19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48000"/>
            <a:ext cx="1316038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We start with an even simpler</a:t>
            </a:r>
            <a:br>
              <a:rPr lang="en-US" altLang="en-US" sz="4000" smtClean="0"/>
            </a:br>
            <a:r>
              <a:rPr lang="en-US" altLang="en-US" sz="4000" smtClean="0"/>
              <a:t>problem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3267075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1316038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974725" y="3389313"/>
            <a:ext cx="6083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Assume units are linear, both weights = 0</a:t>
            </a:r>
            <a:r>
              <a:rPr lang="en-US" altLang="en-US" dirty="0" smtClean="0"/>
              <a:t> </a:t>
            </a:r>
            <a:r>
              <a:rPr lang="en-US" altLang="en-US" dirty="0"/>
              <a:t>and, </a:t>
            </a:r>
            <a:r>
              <a:rPr lang="en-US" altLang="en-US" i="1" dirty="0" err="1"/>
              <a:t>i</a:t>
            </a:r>
            <a:r>
              <a:rPr lang="en-US" altLang="en-US" dirty="0"/>
              <a:t> = 1, </a:t>
            </a:r>
            <a:r>
              <a:rPr lang="en-US" altLang="en-US" i="1" dirty="0"/>
              <a:t>t</a:t>
            </a:r>
            <a:r>
              <a:rPr lang="en-US" altLang="en-US" dirty="0"/>
              <a:t> = 1.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914400" y="4419600"/>
            <a:ext cx="592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We use the chain rule to calculate           for each weight.</a:t>
            </a:r>
          </a:p>
        </p:txBody>
      </p:sp>
      <p:pic>
        <p:nvPicPr>
          <p:cNvPr id="922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419600"/>
            <a:ext cx="5095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990600" y="5410200"/>
            <a:ext cx="60452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Non-linear hidden units are necessary in general, </a:t>
            </a:r>
            <a:br>
              <a:rPr lang="en-US" altLang="en-US"/>
            </a:br>
            <a:r>
              <a:rPr lang="en-US" altLang="en-US"/>
              <a:t>but understanding learning in linear networks is useful</a:t>
            </a:r>
            <a:br>
              <a:rPr lang="en-US" altLang="en-US"/>
            </a:br>
            <a:r>
              <a:rPr lang="en-US" altLang="en-US"/>
              <a:t>to support a general understanding of the non-linear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The logistic function and its derivative</a:t>
            </a:r>
          </a:p>
        </p:txBody>
      </p:sp>
      <p:pic>
        <p:nvPicPr>
          <p:cNvPr id="10243" name="Picture 5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4191000" y="54102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Net input</a:t>
            </a:r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 rot="-5400000">
            <a:off x="1500982" y="3147218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Activation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608</Words>
  <Application>Microsoft Office PowerPoint</Application>
  <PresentationFormat>On-screen Show (4:3)</PresentationFormat>
  <Paragraphs>105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Symbol</vt:lpstr>
      <vt:lpstr>Verdana</vt:lpstr>
      <vt:lpstr>Default Design</vt:lpstr>
      <vt:lpstr>Back Propagation and Representation in PDP Networks</vt:lpstr>
      <vt:lpstr>The Perceptron</vt:lpstr>
      <vt:lpstr>AND, OR, XOR</vt:lpstr>
      <vt:lpstr>Adding a unit to make XOR solvable</vt:lpstr>
      <vt:lpstr>LMS Associator</vt:lpstr>
      <vt:lpstr>Error Surface for OR function in LMS Associator</vt:lpstr>
      <vt:lpstr>What if we want to learn how to solve xor?</vt:lpstr>
      <vt:lpstr>We start with an even simpler problem</vt:lpstr>
      <vt:lpstr>The logistic function and its derivative</vt:lpstr>
      <vt:lpstr>The Non-Linear 1:1:1 Network</vt:lpstr>
      <vt:lpstr>Including the activation function in the chain rule and including more than one output unit leads to:</vt:lpstr>
      <vt:lpstr>Back propagation algorithm</vt:lpstr>
      <vt:lpstr>Adding Momentum and  Weight Decay</vt:lpstr>
      <vt:lpstr>XOR Problem from Next Homework</vt:lpstr>
      <vt:lpstr>Why is back propagation important?</vt:lpstr>
      <vt:lpstr>Is Backprop biologically plausible?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Propagation and Representation in PDP Networks</dc:title>
  <dc:creator>JLM</dc:creator>
  <cp:lastModifiedBy>Jay McClelland</cp:lastModifiedBy>
  <cp:revision>18</cp:revision>
  <dcterms:created xsi:type="dcterms:W3CDTF">2007-02-21T16:42:32Z</dcterms:created>
  <dcterms:modified xsi:type="dcterms:W3CDTF">2018-01-23T17:43:42Z</dcterms:modified>
</cp:coreProperties>
</file>