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59" r:id="rId9"/>
    <p:sldId id="267" r:id="rId10"/>
    <p:sldId id="268" r:id="rId11"/>
    <p:sldId id="269" r:id="rId12"/>
    <p:sldId id="270" r:id="rId13"/>
    <p:sldId id="271" r:id="rId14"/>
    <p:sldId id="277" r:id="rId15"/>
    <p:sldId id="272" r:id="rId16"/>
    <p:sldId id="274" r:id="rId17"/>
    <p:sldId id="278" r:id="rId18"/>
    <p:sldId id="261" r:id="rId19"/>
    <p:sldId id="262" r:id="rId20"/>
    <p:sldId id="260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8" autoAdjust="0"/>
  </p:normalViewPr>
  <p:slideViewPr>
    <p:cSldViewPr snapToGrid="0">
      <p:cViewPr varScale="1">
        <p:scale>
          <a:sx n="154" d="100"/>
          <a:sy n="154" d="100"/>
        </p:scale>
        <p:origin x="134" y="1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B2076-E048-4CB5-8344-C84BD861BCFB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01D93-E7A6-46B3-A057-10B168E7B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3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EFA7F44-DDC4-4DD0-A81B-1B7EB4A7F963}" type="slidenum">
              <a:rPr lang="en-US" sz="1200" smtClean="0">
                <a:solidFill>
                  <a:srgbClr val="000000"/>
                </a:solidFill>
                <a:latin typeface="Arial" charset="0"/>
              </a:rPr>
              <a:pPr eaLnBrk="1" hangingPunct="1"/>
              <a:t>17</a:t>
            </a:fld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3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1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27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050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197600" y="19050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04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2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4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9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31033-26D6-4257-B8E2-EE9FE683FB70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2ACC0-8E6D-49E7-B60C-1C2518C4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inference in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Psychology 209</a:t>
            </a:r>
            <a:br>
              <a:rPr lang="en-US" dirty="0"/>
            </a:br>
            <a:r>
              <a:rPr lang="en-US" dirty="0"/>
              <a:t>Jan </a:t>
            </a:r>
            <a:r>
              <a:rPr lang="en-US" dirty="0" smtClean="0"/>
              <a:t>11, 2018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5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Bias visible at low coherence when there’s no </a:t>
            </a:r>
            <a:r>
              <a:rPr lang="en-US" sz="2400" dirty="0" err="1"/>
              <a:t>microstimulation</a:t>
            </a:r>
            <a:endParaRPr lang="en-US" sz="2400" dirty="0"/>
          </a:p>
          <a:p>
            <a:r>
              <a:rPr lang="en-US" sz="2400" dirty="0"/>
              <a:t>Visual stimulus effect dominates at high coherence</a:t>
            </a:r>
          </a:p>
          <a:p>
            <a:r>
              <a:rPr lang="en-US" sz="2400" dirty="0"/>
              <a:t>Electrical stimulation dominates at low coherence</a:t>
            </a:r>
          </a:p>
          <a:p>
            <a:r>
              <a:rPr lang="en-US" sz="2400" dirty="0"/>
              <a:t>All have effects at intermediate coherence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6346" y="117710"/>
            <a:ext cx="4336660" cy="58060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66346" y="5663918"/>
            <a:ext cx="49785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Plotted points indicate p(monkey chose indicated direction)</a:t>
            </a:r>
            <a:br>
              <a:rPr lang="en-US" sz="1400" dirty="0" smtClean="0"/>
            </a:br>
            <a:r>
              <a:rPr lang="en-US" sz="1400" dirty="0" smtClean="0"/>
              <a:t>without </a:t>
            </a:r>
            <a:r>
              <a:rPr lang="en-US" sz="1400" dirty="0" err="1" smtClean="0"/>
              <a:t>microstim</a:t>
            </a:r>
            <a:r>
              <a:rPr lang="en-US" sz="1400" dirty="0" smtClean="0"/>
              <a:t> (open dots) or with </a:t>
            </a:r>
            <a:r>
              <a:rPr lang="en-US" sz="1400" dirty="0" err="1" smtClean="0"/>
              <a:t>microstim</a:t>
            </a:r>
            <a:r>
              <a:rPr lang="en-US" sz="1400" dirty="0" smtClean="0"/>
              <a:t> (filled dots). </a:t>
            </a:r>
            <a:br>
              <a:rPr lang="en-US" sz="1400" dirty="0" smtClean="0"/>
            </a:br>
            <a:r>
              <a:rPr lang="en-US" sz="1400" dirty="0" smtClean="0"/>
              <a:t>In both conditions, the eight possible directions were presented</a:t>
            </a:r>
            <a:br>
              <a:rPr lang="en-US" sz="1400" dirty="0" smtClean="0"/>
            </a:br>
            <a:r>
              <a:rPr lang="en-US" sz="1400" dirty="0" smtClean="0"/>
              <a:t>at the indicated coherence level equally often.</a:t>
            </a:r>
          </a:p>
        </p:txBody>
      </p:sp>
    </p:spTree>
    <p:extLst>
      <p:ext uri="{BB962C8B-B14F-4D97-AF65-F5344CB8AC3E}">
        <p14:creationId xmlns:p14="http://schemas.microsoft.com/office/powerpoint/2010/main" val="379772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calculations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37" y="2025650"/>
            <a:ext cx="863812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0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transformation of Bayesian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Using </a:t>
            </a:r>
            <a:r>
              <a:rPr lang="en-US" sz="2400" dirty="0" smtClean="0"/>
              <a:t>logs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: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Then applying the </a:t>
            </a:r>
            <a:r>
              <a:rPr lang="en-US" sz="2400" dirty="0" err="1"/>
              <a:t>softmax</a:t>
            </a:r>
            <a:r>
              <a:rPr lang="en-US" sz="2400" dirty="0"/>
              <a:t> function: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i="1" dirty="0"/>
              <a:t>h</a:t>
            </a:r>
            <a:r>
              <a:rPr lang="en-US" sz="2000" i="1" baseline="-25000" dirty="0"/>
              <a:t>i</a:t>
            </a:r>
            <a:r>
              <a:rPr lang="en-US" sz="2000" dirty="0"/>
              <a:t>)|</a:t>
            </a:r>
            <a:r>
              <a:rPr lang="en-US" sz="2000" i="1" dirty="0"/>
              <a:t>e</a:t>
            </a:r>
            <a:r>
              <a:rPr lang="en-US" sz="2000" dirty="0"/>
              <a:t>) = </a:t>
            </a:r>
            <a:r>
              <a:rPr lang="en-US" sz="2000" dirty="0" err="1"/>
              <a:t>exp</a:t>
            </a:r>
            <a:r>
              <a:rPr lang="en-US" sz="2000" dirty="0"/>
              <a:t>(log(</a:t>
            </a:r>
            <a:r>
              <a:rPr lang="en-US" sz="2000" i="1" dirty="0"/>
              <a:t>S</a:t>
            </a:r>
            <a:r>
              <a:rPr lang="en-US" sz="2000" i="1" baseline="-25000" dirty="0"/>
              <a:t>i</a:t>
            </a:r>
            <a:r>
              <a:rPr lang="en-US" sz="2000" dirty="0"/>
              <a:t>))/(</a:t>
            </a:r>
            <a:r>
              <a:rPr lang="en-US" sz="2000" dirty="0" err="1">
                <a:latin typeface="Symbol" panose="05050102010706020507" pitchFamily="18" charset="2"/>
              </a:rPr>
              <a:t>S</a:t>
            </a:r>
            <a:r>
              <a:rPr lang="en-US" sz="2000" baseline="-25000" dirty="0" err="1"/>
              <a:t>i’</a:t>
            </a:r>
            <a:r>
              <a:rPr lang="en-US" sz="2000" dirty="0" err="1"/>
              <a:t>exp</a:t>
            </a:r>
            <a:r>
              <a:rPr lang="en-US" sz="2000" dirty="0"/>
              <a:t>(log(</a:t>
            </a:r>
            <a:r>
              <a:rPr lang="en-US" sz="2000" i="1" dirty="0"/>
              <a:t>S</a:t>
            </a:r>
            <a:r>
              <a:rPr lang="en-US" sz="2000" i="1" baseline="-25000" dirty="0"/>
              <a:t>i’</a:t>
            </a:r>
            <a:r>
              <a:rPr lang="en-US" sz="2000" dirty="0"/>
              <a:t>)))</a:t>
            </a:r>
          </a:p>
          <a:p>
            <a:pPr marL="0" indent="0">
              <a:buNone/>
            </a:pPr>
            <a:r>
              <a:rPr lang="en-US" sz="2400" dirty="0"/>
              <a:t>Is equivalent to the Bayesian computation previously </a:t>
            </a:r>
            <a:r>
              <a:rPr lang="en-US" sz="2400" dirty="0" smtClean="0"/>
              <a:t>described</a:t>
            </a:r>
          </a:p>
          <a:p>
            <a:pPr marL="0" indent="0">
              <a:buNone/>
            </a:pPr>
            <a:endParaRPr lang="en-US" sz="2400" baseline="30000" dirty="0" smtClean="0"/>
          </a:p>
          <a:p>
            <a:pPr marL="0" indent="0">
              <a:buNone/>
            </a:pPr>
            <a:r>
              <a:rPr lang="en-US" sz="2400" baseline="30000" dirty="0" smtClean="0"/>
              <a:t>1</a:t>
            </a:r>
            <a:r>
              <a:rPr lang="en-US" sz="1600" dirty="0" smtClean="0"/>
              <a:t>Unless otherwise indicated, </a:t>
            </a:r>
            <a:r>
              <a:rPr lang="en-US" sz="1600" i="1" dirty="0" smtClean="0"/>
              <a:t>log </a:t>
            </a:r>
            <a:r>
              <a:rPr lang="en-US" sz="1600" dirty="0" smtClean="0"/>
              <a:t>is the natural log in neural network research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73" y="2444750"/>
            <a:ext cx="4297527" cy="7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 that estimates posterior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Input units for different elements of evidence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dirty="0"/>
              <a:t> = 1 if present, 0 if absent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Bias weights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= log(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/</a:t>
            </a:r>
            <a:r>
              <a:rPr lang="en-US" i="1" dirty="0"/>
              <a:t>c</a:t>
            </a:r>
            <a:r>
              <a:rPr lang="en-US" dirty="0"/>
              <a:t>) where </a:t>
            </a:r>
            <a:r>
              <a:rPr lang="en-US" i="1" dirty="0"/>
              <a:t>c </a:t>
            </a:r>
            <a:r>
              <a:rPr lang="en-US" dirty="0"/>
              <a:t>is any constant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Connection weights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r>
              <a:rPr lang="en-US" dirty="0"/>
              <a:t> = log(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 err="1"/>
              <a:t>|</a:t>
            </a:r>
            <a:r>
              <a:rPr lang="en-US" i="1" dirty="0" err="1"/>
              <a:t>h</a:t>
            </a:r>
            <a:r>
              <a:rPr lang="en-US" i="1" baseline="-25000" dirty="0" err="1"/>
              <a:t>i</a:t>
            </a:r>
            <a:r>
              <a:rPr lang="en-US" dirty="0"/>
              <a:t>)/</a:t>
            </a:r>
            <a:r>
              <a:rPr lang="en-US" i="1" dirty="0"/>
              <a:t>c</a:t>
            </a:r>
            <a:r>
              <a:rPr lang="en-US" dirty="0"/>
              <a:t>) where </a:t>
            </a:r>
            <a:r>
              <a:rPr lang="en-US" i="1" dirty="0"/>
              <a:t>c</a:t>
            </a:r>
            <a:r>
              <a:rPr lang="en-US" dirty="0"/>
              <a:t> is any constant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Net input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 err="1"/>
              <a:t>net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 + </a:t>
            </a:r>
            <a:r>
              <a:rPr lang="en-US" i="1" dirty="0" err="1">
                <a:latin typeface="Symbol" panose="05050102010706020507" pitchFamily="18" charset="2"/>
              </a:rPr>
              <a:t>S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j</a:t>
            </a:r>
            <a:r>
              <a:rPr lang="en-US" i="1" dirty="0"/>
              <a:t>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endParaRPr lang="en-US" i="1" baseline="-25000" dirty="0"/>
          </a:p>
          <a:p>
            <a:pPr marL="0" indent="0">
              <a:buNone/>
            </a:pPr>
            <a:endParaRPr lang="en-US" i="1" baseline="-25000" dirty="0"/>
          </a:p>
          <a:p>
            <a:r>
              <a:rPr lang="en-US" dirty="0" err="1"/>
              <a:t>Softmax</a:t>
            </a:r>
            <a:r>
              <a:rPr lang="en-US" dirty="0"/>
              <a:t> makes activation correspond to posterior probability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3442" y="1825625"/>
            <a:ext cx="4159116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54" y="5769505"/>
            <a:ext cx="1576487" cy="8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neural network that </a:t>
            </a:r>
            <a:r>
              <a:rPr lang="en-US" i="1" dirty="0" smtClean="0"/>
              <a:t>samples</a:t>
            </a:r>
            <a:r>
              <a:rPr lang="en-US" dirty="0" smtClean="0"/>
              <a:t> </a:t>
            </a:r>
            <a:r>
              <a:rPr lang="en-US" dirty="0"/>
              <a:t>posterior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4400" dirty="0" smtClean="0"/>
                  <a:t>Input units for different elements of evidence</a:t>
                </a:r>
              </a:p>
              <a:p>
                <a:pPr marL="0" indent="0">
                  <a:buNone/>
                </a:pPr>
                <a:r>
                  <a:rPr lang="en-US" sz="4400" dirty="0"/>
                  <a:t/>
                </a:r>
                <a:br>
                  <a:rPr lang="en-US" sz="4400" dirty="0"/>
                </a:br>
                <a:r>
                  <a:rPr lang="en-US" sz="4400" dirty="0"/>
                  <a:t>	</a:t>
                </a:r>
                <a:r>
                  <a:rPr lang="en-US" sz="4400" i="1" dirty="0" err="1"/>
                  <a:t>a</a:t>
                </a:r>
                <a:r>
                  <a:rPr lang="en-US" sz="4400" i="1" baseline="-25000" dirty="0" err="1"/>
                  <a:t>j</a:t>
                </a:r>
                <a:r>
                  <a:rPr lang="en-US" sz="4400" dirty="0"/>
                  <a:t> = 1 if present, 0 if </a:t>
                </a:r>
                <a:r>
                  <a:rPr lang="en-US" sz="4400" dirty="0" smtClean="0"/>
                  <a:t>absent</a:t>
                </a:r>
                <a:endParaRPr lang="en-US" sz="4400" dirty="0"/>
              </a:p>
              <a:p>
                <a:r>
                  <a:rPr lang="en-US" sz="4400" dirty="0"/>
                  <a:t>Bias weights </a:t>
                </a:r>
              </a:p>
              <a:p>
                <a:pPr marL="0" indent="0">
                  <a:buNone/>
                </a:pPr>
                <a:r>
                  <a:rPr lang="en-US" sz="4400" dirty="0"/>
                  <a:t/>
                </a:r>
                <a:br>
                  <a:rPr lang="en-US" sz="4400" dirty="0"/>
                </a:br>
                <a:r>
                  <a:rPr lang="en-US" sz="4400" dirty="0"/>
                  <a:t>	</a:t>
                </a:r>
                <a:r>
                  <a:rPr lang="en-US" sz="4400" i="1" dirty="0"/>
                  <a:t>b</a:t>
                </a:r>
                <a:r>
                  <a:rPr lang="en-US" sz="4400" i="1" baseline="-25000" dirty="0"/>
                  <a:t>i</a:t>
                </a:r>
                <a:r>
                  <a:rPr lang="en-US" sz="4400" dirty="0"/>
                  <a:t> = log(</a:t>
                </a:r>
                <a:r>
                  <a:rPr lang="en-US" sz="4400" i="1" dirty="0"/>
                  <a:t>p</a:t>
                </a:r>
                <a:r>
                  <a:rPr lang="en-US" sz="4400" i="1" baseline="-25000" dirty="0"/>
                  <a:t>i</a:t>
                </a:r>
                <a:r>
                  <a:rPr lang="en-US" sz="4400" dirty="0"/>
                  <a:t>/</a:t>
                </a:r>
                <a:r>
                  <a:rPr lang="en-US" sz="4400" i="1" dirty="0"/>
                  <a:t>c</a:t>
                </a:r>
                <a:r>
                  <a:rPr lang="en-US" sz="4400" dirty="0"/>
                  <a:t>) where </a:t>
                </a:r>
                <a:r>
                  <a:rPr lang="en-US" sz="4400" i="1" dirty="0"/>
                  <a:t>c </a:t>
                </a:r>
                <a:r>
                  <a:rPr lang="en-US" sz="4400" dirty="0"/>
                  <a:t>is any </a:t>
                </a:r>
                <a:r>
                  <a:rPr lang="en-US" sz="4400" dirty="0" smtClean="0"/>
                  <a:t>constant</a:t>
                </a:r>
                <a:endParaRPr lang="en-US" sz="4400" dirty="0"/>
              </a:p>
              <a:p>
                <a:r>
                  <a:rPr lang="en-US" sz="4400" dirty="0"/>
                  <a:t>Connection weights</a:t>
                </a:r>
              </a:p>
              <a:p>
                <a:pPr marL="0" indent="0">
                  <a:buNone/>
                </a:pPr>
                <a:r>
                  <a:rPr lang="en-US" sz="4400" dirty="0"/>
                  <a:t/>
                </a:r>
                <a:br>
                  <a:rPr lang="en-US" sz="4400" dirty="0"/>
                </a:br>
                <a:r>
                  <a:rPr lang="en-US" sz="4400" dirty="0"/>
                  <a:t>	</a:t>
                </a:r>
                <a:r>
                  <a:rPr lang="en-US" sz="4400" i="1" dirty="0" err="1"/>
                  <a:t>w</a:t>
                </a:r>
                <a:r>
                  <a:rPr lang="en-US" sz="4400" i="1" baseline="-25000" dirty="0" err="1"/>
                  <a:t>ij</a:t>
                </a:r>
                <a:r>
                  <a:rPr lang="en-US" sz="4400" dirty="0"/>
                  <a:t> = log(</a:t>
                </a:r>
                <a:r>
                  <a:rPr lang="en-US" sz="4400" i="1" dirty="0"/>
                  <a:t>p</a:t>
                </a:r>
                <a:r>
                  <a:rPr lang="en-US" sz="4400" dirty="0"/>
                  <a:t>(</a:t>
                </a:r>
                <a:r>
                  <a:rPr lang="en-US" sz="4400" i="1" dirty="0" err="1"/>
                  <a:t>e</a:t>
                </a:r>
                <a:r>
                  <a:rPr lang="en-US" sz="4400" i="1" baseline="-25000" dirty="0" err="1"/>
                  <a:t>j</a:t>
                </a:r>
                <a:r>
                  <a:rPr lang="en-US" sz="4400" dirty="0" err="1"/>
                  <a:t>|</a:t>
                </a:r>
                <a:r>
                  <a:rPr lang="en-US" sz="4400" i="1" dirty="0" err="1"/>
                  <a:t>h</a:t>
                </a:r>
                <a:r>
                  <a:rPr lang="en-US" sz="4400" i="1" baseline="-25000" dirty="0" err="1"/>
                  <a:t>i</a:t>
                </a:r>
                <a:r>
                  <a:rPr lang="en-US" sz="4400" dirty="0"/>
                  <a:t>)/</a:t>
                </a:r>
                <a:r>
                  <a:rPr lang="en-US" sz="4400" i="1" dirty="0"/>
                  <a:t>c</a:t>
                </a:r>
                <a:r>
                  <a:rPr lang="en-US" sz="4400" dirty="0"/>
                  <a:t>) where </a:t>
                </a:r>
                <a:r>
                  <a:rPr lang="en-US" sz="4400" i="1" dirty="0"/>
                  <a:t>c</a:t>
                </a:r>
                <a:r>
                  <a:rPr lang="en-US" sz="4400" dirty="0"/>
                  <a:t> is any </a:t>
                </a:r>
                <a:r>
                  <a:rPr lang="en-US" sz="4400" dirty="0" smtClean="0"/>
                  <a:t>constant</a:t>
                </a:r>
                <a:endParaRPr lang="en-US" sz="4400" dirty="0"/>
              </a:p>
              <a:p>
                <a:r>
                  <a:rPr lang="en-US" sz="4400" dirty="0"/>
                  <a:t>Net input</a:t>
                </a:r>
              </a:p>
              <a:p>
                <a:pPr marL="0" indent="0">
                  <a:buNone/>
                </a:pPr>
                <a:r>
                  <a:rPr lang="en-US" sz="4400" dirty="0"/>
                  <a:t/>
                </a:r>
                <a:br>
                  <a:rPr lang="en-US" sz="4400" dirty="0"/>
                </a:br>
                <a:r>
                  <a:rPr lang="en-US" sz="4400" dirty="0"/>
                  <a:t>	</a:t>
                </a:r>
                <a:r>
                  <a:rPr lang="en-US" sz="4400" i="1" dirty="0" err="1"/>
                  <a:t>net</a:t>
                </a:r>
                <a:r>
                  <a:rPr lang="en-US" sz="4400" i="1" baseline="-25000" dirty="0" err="1"/>
                  <a:t>i</a:t>
                </a:r>
                <a:r>
                  <a:rPr lang="en-US" sz="4400" dirty="0"/>
                  <a:t> = </a:t>
                </a:r>
                <a:r>
                  <a:rPr lang="en-US" sz="4400" i="1" dirty="0"/>
                  <a:t>b</a:t>
                </a:r>
                <a:r>
                  <a:rPr lang="en-US" sz="4400" i="1" baseline="-25000" dirty="0"/>
                  <a:t>i</a:t>
                </a:r>
                <a:r>
                  <a:rPr lang="en-US" sz="4400" dirty="0"/>
                  <a:t> + </a:t>
                </a:r>
                <a:r>
                  <a:rPr lang="en-US" sz="4400" i="1" dirty="0" err="1">
                    <a:latin typeface="Symbol" panose="05050102010706020507" pitchFamily="18" charset="2"/>
                  </a:rPr>
                  <a:t>S</a:t>
                </a:r>
                <a:r>
                  <a:rPr lang="en-US" sz="4400" i="1" baseline="-25000" dirty="0" err="1"/>
                  <a:t>j</a:t>
                </a:r>
                <a:r>
                  <a:rPr lang="en-US" sz="4400" i="1" dirty="0"/>
                  <a:t> </a:t>
                </a:r>
                <a:r>
                  <a:rPr lang="en-US" sz="4400" i="1" dirty="0" err="1"/>
                  <a:t>a</a:t>
                </a:r>
                <a:r>
                  <a:rPr lang="en-US" sz="4400" i="1" baseline="-25000" dirty="0" err="1"/>
                  <a:t>j</a:t>
                </a:r>
                <a:r>
                  <a:rPr lang="en-US" sz="4400" i="1" dirty="0"/>
                  <a:t> </a:t>
                </a:r>
                <a:r>
                  <a:rPr lang="en-US" sz="4400" i="1" dirty="0" err="1" smtClean="0"/>
                  <a:t>w</a:t>
                </a:r>
                <a:r>
                  <a:rPr lang="en-US" sz="4400" i="1" baseline="-25000" dirty="0" err="1" smtClean="0"/>
                  <a:t>ij</a:t>
                </a:r>
                <a:r>
                  <a:rPr lang="en-US" sz="4400" i="1" baseline="-25000" dirty="0" smtClean="0"/>
                  <a:t/>
                </a:r>
                <a:br>
                  <a:rPr lang="en-US" sz="4400" i="1" baseline="-25000" dirty="0" smtClean="0"/>
                </a:br>
                <a:r>
                  <a:rPr lang="en-US" sz="4400" i="1" baseline="-25000" dirty="0" smtClean="0"/>
                  <a:t>	</a:t>
                </a:r>
                <a:endParaRPr lang="en-US" sz="4400" i="1" baseline="-25000" dirty="0"/>
              </a:p>
              <a:p>
                <a:r>
                  <a:rPr lang="en-US" sz="4400" dirty="0" smtClean="0"/>
                  <a:t>Noisy net:</a:t>
                </a:r>
              </a:p>
              <a:p>
                <a:pPr marL="0" indent="0">
                  <a:buNone/>
                </a:pPr>
                <a:r>
                  <a:rPr lang="en-US" sz="4400" i="1" dirty="0" smtClean="0"/>
                  <a:t>	</a:t>
                </a:r>
                <a:r>
                  <a:rPr lang="en-US" sz="4400" i="1" dirty="0" err="1" smtClean="0"/>
                  <a:t>noisynet</a:t>
                </a:r>
                <a:r>
                  <a:rPr lang="en-US" sz="4400" i="1" baseline="-25000" dirty="0" err="1" smtClean="0"/>
                  <a:t>i</a:t>
                </a:r>
                <a:r>
                  <a:rPr lang="en-US" sz="4400" i="1" dirty="0" smtClean="0"/>
                  <a:t> = </a:t>
                </a:r>
                <a:r>
                  <a:rPr lang="en-US" sz="4400" i="1" dirty="0" err="1" smtClean="0"/>
                  <a:t>net</a:t>
                </a:r>
                <a:r>
                  <a:rPr lang="en-US" sz="4400" i="1" baseline="-25000" dirty="0" err="1" smtClean="0"/>
                  <a:t>i</a:t>
                </a:r>
                <a:r>
                  <a:rPr lang="en-US" sz="4400" dirty="0" smtClean="0"/>
                  <a:t> </a:t>
                </a:r>
                <a:r>
                  <a:rPr lang="en-US" sz="4400" i="1" baseline="-25000" dirty="0" smtClean="0"/>
                  <a:t> </a:t>
                </a:r>
                <a:r>
                  <a:rPr lang="en-US" sz="4400" i="1" dirty="0"/>
                  <a:t>+ </a:t>
                </a:r>
                <a:r>
                  <a:rPr lang="en-US" sz="4400" i="1" dirty="0" err="1">
                    <a:latin typeface="Symbol" panose="05050102010706020507" pitchFamily="18" charset="2"/>
                  </a:rPr>
                  <a:t>s</a:t>
                </a:r>
                <a:r>
                  <a:rPr lang="en-US" sz="4400" i="1" dirty="0" err="1"/>
                  <a:t>z</a:t>
                </a:r>
                <a:r>
                  <a:rPr lang="en-US" sz="4400" i="1" baseline="-25000" dirty="0" err="1"/>
                  <a:t>i</a:t>
                </a:r>
                <a:r>
                  <a:rPr lang="en-US" sz="4400" i="1" baseline="-25000" dirty="0"/>
                  <a:t>  </a:t>
                </a:r>
                <a:br>
                  <a:rPr lang="en-US" sz="4400" i="1" baseline="-25000" dirty="0"/>
                </a:br>
                <a:r>
                  <a:rPr lang="en-US" sz="4400" i="1" baseline="-25000" dirty="0"/>
                  <a:t/>
                </a:r>
                <a:br>
                  <a:rPr lang="en-US" sz="4400" i="1" baseline="-25000" dirty="0"/>
                </a:br>
                <a:r>
                  <a:rPr lang="en-US" sz="4400" i="1" baseline="-25000" dirty="0"/>
                  <a:t>	</a:t>
                </a:r>
                <a:r>
                  <a:rPr lang="en-US" sz="4400" dirty="0" smtClean="0"/>
                  <a:t>where </a:t>
                </a:r>
                <a:r>
                  <a:rPr lang="en-US" sz="4400" dirty="0">
                    <a:latin typeface="Symbol" panose="05050102010706020507" pitchFamily="18" charset="2"/>
                  </a:rPr>
                  <a:t>s</a:t>
                </a:r>
                <a:r>
                  <a:rPr lang="en-US" sz="4400" dirty="0"/>
                  <a:t> is a scale factor and </a:t>
                </a:r>
                <a:r>
                  <a:rPr lang="en-US" sz="4400" i="1" dirty="0" err="1"/>
                  <a:t>z</a:t>
                </a:r>
                <a:r>
                  <a:rPr lang="en-US" sz="4400" i="1" baseline="-25000" dirty="0" err="1"/>
                  <a:t>i</a:t>
                </a:r>
                <a:r>
                  <a:rPr lang="en-US" sz="4400" dirty="0"/>
                  <a:t> is an independent</a:t>
                </a:r>
                <a:br>
                  <a:rPr lang="en-US" sz="4400" dirty="0"/>
                </a:br>
                <a:r>
                  <a:rPr lang="en-US" sz="4400" dirty="0"/>
                  <a:t>	sample of random noise</a:t>
                </a:r>
                <a:endParaRPr lang="en-US" sz="4400" dirty="0" smtClean="0"/>
              </a:p>
              <a:p>
                <a:r>
                  <a:rPr lang="en-US" sz="4400" dirty="0" smtClean="0"/>
                  <a:t>Choosing the alternative with the largest net input and </a:t>
                </a:r>
                <a:r>
                  <a:rPr lang="en-US" sz="4400" dirty="0" smtClean="0"/>
                  <a:t>using the right choice for </a:t>
                </a:r>
                <a:r>
                  <a:rPr lang="en-US" sz="4400" dirty="0" smtClean="0">
                    <a:latin typeface="Symbol" panose="05050102010706020507" pitchFamily="18" charset="2"/>
                  </a:rPr>
                  <a:t>s</a:t>
                </a:r>
                <a:r>
                  <a:rPr lang="en-US" sz="4400" dirty="0" smtClean="0"/>
                  <a:t> will </a:t>
                </a:r>
                <a:r>
                  <a:rPr lang="en-US" sz="4400" dirty="0" smtClean="0"/>
                  <a:t>correspond very closely to sampling from the posterior probabilities we would calculate in the absence</a:t>
                </a:r>
                <a:br>
                  <a:rPr lang="en-US" sz="4400" dirty="0" smtClean="0"/>
                </a:br>
                <a:r>
                  <a:rPr lang="en-US" sz="4400" dirty="0" smtClean="0"/>
                  <a:t>of noise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  <a:r>
                  <a:rPr lang="en-US" sz="6400" dirty="0" smtClean="0"/>
                  <a:t> </a:t>
                </a:r>
                <a14:m>
                  <m:oMath xmlns:m="http://schemas.openxmlformats.org/officeDocument/2006/math"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6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𝑐h𝑜𝑜𝑠𝑒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𝑎𝑙𝑡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6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6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6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6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6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6400" b="0" i="1" smtClean="0">
                                    <a:latin typeface="Cambria Math" panose="02040503050406030204" pitchFamily="18" charset="0"/>
                                  </a:rPr>
                                  <m:t>𝑛𝑒𝑡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6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6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6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Sup>
                                  <m:sSubSupPr>
                                    <m:ctrlPr>
                                      <a:rPr lang="en-US" sz="6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6400" i="1">
                                        <a:latin typeface="Cambria Math" panose="02040503050406030204" pitchFamily="18" charset="0"/>
                                      </a:rPr>
                                      <m:t>𝑛𝑒𝑡</m:t>
                                    </m:r>
                                  </m:e>
                                  <m:sub>
                                    <m:r>
                                      <a:rPr lang="en-US" sz="6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66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b>
                                  <m:sup/>
                                </m:sSubSup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120" b="-12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3442" y="1825625"/>
            <a:ext cx="41591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to </a:t>
            </a:r>
            <a:r>
              <a:rPr lang="en-US" dirty="0" err="1"/>
              <a:t>Salzman</a:t>
            </a:r>
            <a:r>
              <a:rPr lang="en-US" dirty="0"/>
              <a:t> Newsome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(dashed lines) pooled from conditions in which both visual and electrical stimulus affected behavior</a:t>
            </a:r>
          </a:p>
          <a:p>
            <a:r>
              <a:rPr lang="en-US" dirty="0"/>
              <a:t>Top panel: data and fits when VS and ES were 135 degrees apart</a:t>
            </a:r>
          </a:p>
          <a:p>
            <a:r>
              <a:rPr lang="en-US" dirty="0"/>
              <a:t>Bottom panel: data and fit of model when VS and ES were 90 degrees apart</a:t>
            </a:r>
          </a:p>
          <a:p>
            <a:r>
              <a:rPr lang="en-US" dirty="0"/>
              <a:t>Weights and biases estimated using logistic regression to find best fit</a:t>
            </a:r>
          </a:p>
          <a:p>
            <a:pPr lvl="1"/>
            <a:r>
              <a:rPr lang="en-US" dirty="0"/>
              <a:t>Neural networks perform an advanced version of logistic regression when they learn</a:t>
            </a:r>
          </a:p>
          <a:p>
            <a:r>
              <a:rPr lang="en-US" dirty="0"/>
              <a:t>Top shows animals are not just averaging the two kinds of input, although the effect approximates averaging when the two sources of evidence point in similar directions (bottom)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62798" y="1487695"/>
            <a:ext cx="3045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6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just one unit where there are only two 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08219" y="1845504"/>
                <a:ext cx="5540681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Softmax</a:t>
                </a:r>
                <a:r>
                  <a:rPr lang="en-US" dirty="0"/>
                  <a:t> version:</a:t>
                </a:r>
              </a:p>
              <a:p>
                <a:endParaRPr lang="en-US" dirty="0"/>
              </a:p>
              <a:p>
                <a:r>
                  <a:rPr lang="en-US" dirty="0"/>
                  <a:t>Divide by </a:t>
                </a:r>
                <a:r>
                  <a:rPr lang="en-US" i="1" dirty="0"/>
                  <a:t>net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r>
                  <a:rPr lang="en-US" dirty="0" smtClean="0"/>
                  <a:t>So we can calculate </a:t>
                </a:r>
                <a:r>
                  <a:rPr lang="en-US" dirty="0" smtClean="0">
                    <a:latin typeface="Symbol" panose="05050102010706020507" pitchFamily="18" charset="2"/>
                  </a:rPr>
                  <a:t>r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using</a:t>
                </a:r>
                <a:r>
                  <a:rPr lang="en-US" dirty="0" smtClean="0"/>
                  <a:t>:</a:t>
                </a:r>
                <a:endParaRPr lang="en-US" dirty="0" smtClean="0"/>
              </a:p>
              <a:p>
                <a:pPr marL="914400" lvl="2" indent="0">
                  <a:buNone/>
                </a:pPr>
                <a:endParaRPr lang="en-US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𝑛𝑒𝑡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den>
                      </m:f>
                    </m:oMath>
                  </m:oMathPara>
                </a14:m>
                <a:endParaRPr lang="en-US" baseline="-25000" dirty="0"/>
              </a:p>
              <a:p>
                <a:r>
                  <a:rPr lang="en-US" dirty="0" smtClean="0"/>
                  <a:t>If we let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Where </a:t>
                </a:r>
                <a:r>
                  <a:rPr lang="en-US" i="1" dirty="0"/>
                  <a:t>b</a:t>
                </a:r>
                <a:r>
                  <a:rPr lang="en-US" dirty="0"/>
                  <a:t> = </a:t>
                </a:r>
                <a:r>
                  <a:rPr lang="en-US" i="1" dirty="0"/>
                  <a:t>b</a:t>
                </a:r>
                <a:r>
                  <a:rPr lang="en-US" baseline="-25000" dirty="0"/>
                  <a:t>1</a:t>
                </a:r>
                <a:r>
                  <a:rPr lang="en-US" dirty="0"/>
                  <a:t> – </a:t>
                </a:r>
                <a:r>
                  <a:rPr lang="en-US" i="1" dirty="0"/>
                  <a:t>b</a:t>
                </a:r>
                <a:r>
                  <a:rPr lang="en-US" baseline="-25000" dirty="0"/>
                  <a:t>2</a:t>
                </a:r>
                <a:r>
                  <a:rPr lang="en-US" dirty="0"/>
                  <a:t>; </a:t>
                </a:r>
                <a:r>
                  <a:rPr lang="en-US" i="1" dirty="0" err="1"/>
                  <a:t>w</a:t>
                </a:r>
                <a:r>
                  <a:rPr lang="en-US" i="1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i="1" dirty="0"/>
                  <a:t>w</a:t>
                </a:r>
                <a:r>
                  <a:rPr lang="en-US" baseline="-25000" dirty="0"/>
                  <a:t>1j</a:t>
                </a:r>
                <a:r>
                  <a:rPr lang="en-US" dirty="0"/>
                  <a:t> – </a:t>
                </a:r>
                <a:r>
                  <a:rPr lang="en-US" i="1" dirty="0" smtClean="0"/>
                  <a:t>w</a:t>
                </a:r>
                <a:r>
                  <a:rPr lang="en-US" baseline="-25000" dirty="0" smtClean="0"/>
                  <a:t>2j</a:t>
                </a:r>
                <a:endParaRPr lang="en-US" dirty="0"/>
              </a:p>
              <a:p>
                <a:pPr lvl="1"/>
                <a:r>
                  <a:rPr lang="en-US" dirty="0" smtClean="0"/>
                  <a:t>Or </a:t>
                </a:r>
                <a:r>
                  <a:rPr lang="en-US" sz="2200" i="1" dirty="0" smtClean="0"/>
                  <a:t>b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= log(</a:t>
                </a:r>
                <a:r>
                  <a:rPr lang="en-US" sz="2200" i="1" dirty="0"/>
                  <a:t>p</a:t>
                </a:r>
                <a:r>
                  <a:rPr lang="en-US" sz="2200" baseline="-25000" dirty="0"/>
                  <a:t>1</a:t>
                </a:r>
                <a:r>
                  <a:rPr lang="en-US" sz="2200" dirty="0"/>
                  <a:t>/</a:t>
                </a:r>
                <a:r>
                  <a:rPr lang="en-US" sz="2200" i="1" dirty="0"/>
                  <a:t>p</a:t>
                </a:r>
                <a:r>
                  <a:rPr lang="en-US" sz="2200" baseline="-25000" dirty="0"/>
                  <a:t>2</a:t>
                </a:r>
                <a:r>
                  <a:rPr lang="en-US" sz="2200" dirty="0"/>
                  <a:t>); </a:t>
                </a:r>
                <a:r>
                  <a:rPr lang="en-US" sz="2200" i="1" dirty="0" err="1"/>
                  <a:t>w</a:t>
                </a:r>
                <a:r>
                  <a:rPr lang="en-US" sz="2200" i="1" baseline="-25000" dirty="0" err="1"/>
                  <a:t>j</a:t>
                </a:r>
                <a:r>
                  <a:rPr lang="en-US" sz="2200" dirty="0"/>
                  <a:t> = log(</a:t>
                </a:r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e</a:t>
                </a:r>
                <a:r>
                  <a:rPr lang="en-US" sz="2200" i="1" baseline="-25000" dirty="0"/>
                  <a:t>j</a:t>
                </a:r>
                <a:r>
                  <a:rPr lang="en-US" sz="2200" dirty="0"/>
                  <a:t>|</a:t>
                </a:r>
                <a:r>
                  <a:rPr lang="en-US" sz="2200" i="1" dirty="0"/>
                  <a:t>h</a:t>
                </a:r>
                <a:r>
                  <a:rPr lang="en-US" sz="2200" i="1" baseline="-25000" dirty="0"/>
                  <a:t>1</a:t>
                </a:r>
                <a:r>
                  <a:rPr lang="en-US" sz="2200" dirty="0"/>
                  <a:t>)/</a:t>
                </a:r>
                <a:r>
                  <a:rPr lang="en-US" sz="2200" i="1" dirty="0"/>
                  <a:t>p</a:t>
                </a:r>
                <a:r>
                  <a:rPr lang="en-US" sz="2200" dirty="0"/>
                  <a:t>(</a:t>
                </a:r>
                <a:r>
                  <a:rPr lang="en-US" sz="2200" i="1" dirty="0"/>
                  <a:t>e</a:t>
                </a:r>
                <a:r>
                  <a:rPr lang="en-US" sz="2200" i="1" baseline="-25000" dirty="0"/>
                  <a:t>j</a:t>
                </a:r>
                <a:r>
                  <a:rPr lang="en-US" sz="2200" dirty="0"/>
                  <a:t>|</a:t>
                </a:r>
                <a:r>
                  <a:rPr lang="en-US" sz="2200" i="1" dirty="0"/>
                  <a:t>h</a:t>
                </a:r>
                <a:r>
                  <a:rPr lang="en-US" sz="2200" i="1" baseline="-25000" dirty="0"/>
                  <a:t>2</a:t>
                </a:r>
                <a:r>
                  <a:rPr lang="en-US" sz="2200" dirty="0"/>
                  <a:t>))</a:t>
                </a:r>
              </a:p>
              <a:p>
                <a:endParaRPr lang="en-US" sz="2600" dirty="0" smtClean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8219" y="1845504"/>
                <a:ext cx="5540681" cy="4351338"/>
              </a:xfrm>
              <a:blipFill>
                <a:blip r:embed="rId2"/>
                <a:stretch>
                  <a:fillRect l="-1210" t="-29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5870"/>
          <a:stretch/>
        </p:blipFill>
        <p:spPr>
          <a:xfrm>
            <a:off x="6378881" y="1782232"/>
            <a:ext cx="5181600" cy="35503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08233" y="5676900"/>
            <a:ext cx="4722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(points) and fits (lines) to an experiment</a:t>
            </a:r>
            <a:br>
              <a:rPr lang="en-US" dirty="0"/>
            </a:br>
            <a:r>
              <a:rPr lang="en-US" dirty="0"/>
              <a:t>on phoneme identification with varying auditory</a:t>
            </a:r>
            <a:br>
              <a:rPr lang="en-US" dirty="0"/>
            </a:br>
            <a:r>
              <a:rPr lang="en-US" dirty="0"/>
              <a:t>and visual support for ‘BA’ and ‘DA’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919" y="1775979"/>
            <a:ext cx="2409235" cy="738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881" y="2469095"/>
            <a:ext cx="2193273" cy="843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l="49125" b="39194"/>
          <a:stretch/>
        </p:blipFill>
        <p:spPr>
          <a:xfrm>
            <a:off x="2171292" y="4807217"/>
            <a:ext cx="1354852" cy="5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2800"/>
              <a:t>Input and activation of units in PDP models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371600"/>
            <a:ext cx="40386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400" dirty="0"/>
              <a:t>Biologically inspired form of unit update:</a:t>
            </a:r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In simulations this seems to work well</a:t>
            </a:r>
            <a:br>
              <a:rPr lang="en-US" sz="1400" dirty="0" smtClean="0"/>
            </a:br>
            <a:r>
              <a:rPr lang="en-US" sz="1400" dirty="0" smtClean="0"/>
              <a:t>to sample from the posterior</a:t>
            </a: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r>
              <a:rPr lang="en-US" sz="1400" dirty="0"/>
              <a:t>An activation function that</a:t>
            </a:r>
            <a:br>
              <a:rPr lang="en-US" sz="1400" dirty="0"/>
            </a:br>
            <a:r>
              <a:rPr lang="en-US" sz="1400" dirty="0"/>
              <a:t>links PDP models to Bayesian</a:t>
            </a:r>
            <a:br>
              <a:rPr lang="en-US" sz="1400" dirty="0"/>
            </a:br>
            <a:r>
              <a:rPr lang="en-US" sz="1400" dirty="0" smtClean="0"/>
              <a:t>ideas more explicitly:</a:t>
            </a:r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eaLnBrk="1" hangingPunct="1">
              <a:lnSpc>
                <a:spcPct val="80000"/>
              </a:lnSpc>
            </a:pPr>
            <a:endParaRPr lang="en-US" sz="1400" dirty="0"/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1400" dirty="0"/>
          </a:p>
        </p:txBody>
      </p:sp>
      <p:grpSp>
        <p:nvGrpSpPr>
          <p:cNvPr id="1032" name="Group 40"/>
          <p:cNvGrpSpPr>
            <a:grpSpLocks/>
          </p:cNvGrpSpPr>
          <p:nvPr/>
        </p:nvGrpSpPr>
        <p:grpSpPr bwMode="auto">
          <a:xfrm>
            <a:off x="5486400" y="2286000"/>
            <a:ext cx="2133600" cy="2362200"/>
            <a:chOff x="4876800" y="1676400"/>
            <a:chExt cx="3886200" cy="3886200"/>
          </a:xfrm>
        </p:grpSpPr>
        <p:sp>
          <p:nvSpPr>
            <p:cNvPr id="1052" name="AutoShape 4"/>
            <p:cNvSpPr>
              <a:spLocks noChangeArrowheads="1"/>
            </p:cNvSpPr>
            <p:nvPr/>
          </p:nvSpPr>
          <p:spPr bwMode="auto">
            <a:xfrm>
              <a:off x="6553200" y="3505200"/>
              <a:ext cx="1057275" cy="914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3" name="Line 5"/>
            <p:cNvSpPr>
              <a:spLocks noChangeShapeType="1"/>
            </p:cNvSpPr>
            <p:nvPr/>
          </p:nvSpPr>
          <p:spPr bwMode="auto">
            <a:xfrm>
              <a:off x="7086600" y="16764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Line 6"/>
            <p:cNvSpPr>
              <a:spLocks noChangeShapeType="1"/>
            </p:cNvSpPr>
            <p:nvPr/>
          </p:nvSpPr>
          <p:spPr bwMode="auto">
            <a:xfrm>
              <a:off x="6553200" y="22098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Line 7"/>
            <p:cNvSpPr>
              <a:spLocks noChangeShapeType="1"/>
            </p:cNvSpPr>
            <p:nvPr/>
          </p:nvSpPr>
          <p:spPr bwMode="auto">
            <a:xfrm flipH="1">
              <a:off x="7086600" y="1752600"/>
              <a:ext cx="5334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Line 8"/>
            <p:cNvSpPr>
              <a:spLocks noChangeShapeType="1"/>
            </p:cNvSpPr>
            <p:nvPr/>
          </p:nvSpPr>
          <p:spPr bwMode="auto">
            <a:xfrm>
              <a:off x="7620000" y="4419600"/>
              <a:ext cx="11430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Line 9"/>
            <p:cNvSpPr>
              <a:spLocks noChangeShapeType="1"/>
            </p:cNvSpPr>
            <p:nvPr/>
          </p:nvSpPr>
          <p:spPr bwMode="auto">
            <a:xfrm flipH="1">
              <a:off x="5562600" y="4419600"/>
              <a:ext cx="990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AutoShape 10"/>
            <p:cNvSpPr>
              <a:spLocks noChangeArrowheads="1"/>
            </p:cNvSpPr>
            <p:nvPr/>
          </p:nvSpPr>
          <p:spPr bwMode="auto">
            <a:xfrm rot="-1120974">
              <a:off x="5867400" y="4114800"/>
              <a:ext cx="295275" cy="30480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59" name="AutoShape 11"/>
            <p:cNvSpPr>
              <a:spLocks noChangeArrowheads="1"/>
            </p:cNvSpPr>
            <p:nvPr/>
          </p:nvSpPr>
          <p:spPr bwMode="auto">
            <a:xfrm rot="820478">
              <a:off x="7391400" y="1905000"/>
              <a:ext cx="295275" cy="30480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0" name="AutoShape 12"/>
            <p:cNvSpPr>
              <a:spLocks noChangeArrowheads="1"/>
            </p:cNvSpPr>
            <p:nvPr/>
          </p:nvSpPr>
          <p:spPr bwMode="auto">
            <a:xfrm rot="-1120974">
              <a:off x="6553200" y="2438400"/>
              <a:ext cx="295275" cy="30480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1" name="AutoShape 13"/>
            <p:cNvSpPr>
              <a:spLocks noChangeArrowheads="1"/>
            </p:cNvSpPr>
            <p:nvPr/>
          </p:nvSpPr>
          <p:spPr bwMode="auto">
            <a:xfrm rot="506768">
              <a:off x="8001000" y="4114800"/>
              <a:ext cx="295275" cy="30480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62" name="Line 14"/>
            <p:cNvSpPr>
              <a:spLocks noChangeShapeType="1"/>
            </p:cNvSpPr>
            <p:nvPr/>
          </p:nvSpPr>
          <p:spPr bwMode="auto">
            <a:xfrm>
              <a:off x="5562600" y="3581400"/>
              <a:ext cx="381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Line 15"/>
            <p:cNvSpPr>
              <a:spLocks noChangeShapeType="1"/>
            </p:cNvSpPr>
            <p:nvPr/>
          </p:nvSpPr>
          <p:spPr bwMode="auto">
            <a:xfrm flipH="1">
              <a:off x="8153400" y="3276600"/>
              <a:ext cx="2286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16"/>
            <p:cNvSpPr>
              <a:spLocks/>
            </p:cNvSpPr>
            <p:nvPr/>
          </p:nvSpPr>
          <p:spPr bwMode="auto">
            <a:xfrm>
              <a:off x="5638800" y="2667000"/>
              <a:ext cx="990600" cy="317500"/>
            </a:xfrm>
            <a:custGeom>
              <a:avLst/>
              <a:gdLst>
                <a:gd name="T0" fmla="*/ 0 w 624"/>
                <a:gd name="T1" fmla="*/ 0 h 200"/>
                <a:gd name="T2" fmla="*/ 2147483647 w 624"/>
                <a:gd name="T3" fmla="*/ 2147483647 h 200"/>
                <a:gd name="T4" fmla="*/ 2147483647 w 624"/>
                <a:gd name="T5" fmla="*/ 2147483647 h 200"/>
                <a:gd name="T6" fmla="*/ 0 60000 65536"/>
                <a:gd name="T7" fmla="*/ 0 60000 65536"/>
                <a:gd name="T8" fmla="*/ 0 60000 65536"/>
                <a:gd name="T9" fmla="*/ 0 w 624"/>
                <a:gd name="T10" fmla="*/ 0 h 200"/>
                <a:gd name="T11" fmla="*/ 624 w 624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00">
                  <a:moveTo>
                    <a:pt x="0" y="0"/>
                  </a:moveTo>
                  <a:cubicBezTo>
                    <a:pt x="92" y="92"/>
                    <a:pt x="184" y="184"/>
                    <a:pt x="288" y="192"/>
                  </a:cubicBezTo>
                  <a:cubicBezTo>
                    <a:pt x="392" y="200"/>
                    <a:pt x="508" y="124"/>
                    <a:pt x="624" y="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17"/>
            <p:cNvSpPr>
              <a:spLocks/>
            </p:cNvSpPr>
            <p:nvPr/>
          </p:nvSpPr>
          <p:spPr bwMode="auto">
            <a:xfrm>
              <a:off x="7620000" y="1905000"/>
              <a:ext cx="1143000" cy="584200"/>
            </a:xfrm>
            <a:custGeom>
              <a:avLst/>
              <a:gdLst>
                <a:gd name="T0" fmla="*/ 2147483647 w 720"/>
                <a:gd name="T1" fmla="*/ 0 h 368"/>
                <a:gd name="T2" fmla="*/ 2147483647 w 720"/>
                <a:gd name="T3" fmla="*/ 2147483647 h 368"/>
                <a:gd name="T4" fmla="*/ 0 w 720"/>
                <a:gd name="T5" fmla="*/ 2147483647 h 368"/>
                <a:gd name="T6" fmla="*/ 0 60000 65536"/>
                <a:gd name="T7" fmla="*/ 0 60000 65536"/>
                <a:gd name="T8" fmla="*/ 0 60000 65536"/>
                <a:gd name="T9" fmla="*/ 0 w 720"/>
                <a:gd name="T10" fmla="*/ 0 h 368"/>
                <a:gd name="T11" fmla="*/ 720 w 720"/>
                <a:gd name="T12" fmla="*/ 368 h 3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368">
                  <a:moveTo>
                    <a:pt x="720" y="0"/>
                  </a:moveTo>
                  <a:cubicBezTo>
                    <a:pt x="612" y="152"/>
                    <a:pt x="504" y="304"/>
                    <a:pt x="384" y="336"/>
                  </a:cubicBezTo>
                  <a:cubicBezTo>
                    <a:pt x="264" y="368"/>
                    <a:pt x="132" y="280"/>
                    <a:pt x="0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Line 18"/>
            <p:cNvSpPr>
              <a:spLocks noChangeShapeType="1"/>
            </p:cNvSpPr>
            <p:nvPr/>
          </p:nvSpPr>
          <p:spPr bwMode="auto">
            <a:xfrm>
              <a:off x="7086600" y="4419600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Text Box 19"/>
            <p:cNvSpPr txBox="1">
              <a:spLocks noChangeArrowheads="1"/>
            </p:cNvSpPr>
            <p:nvPr/>
          </p:nvSpPr>
          <p:spPr bwMode="auto">
            <a:xfrm>
              <a:off x="5867400" y="4724400"/>
              <a:ext cx="1118851" cy="5569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unit i</a:t>
              </a:r>
            </a:p>
          </p:txBody>
        </p:sp>
        <p:sp>
          <p:nvSpPr>
            <p:cNvPr id="1068" name="Line 20"/>
            <p:cNvSpPr>
              <a:spLocks noChangeShapeType="1"/>
            </p:cNvSpPr>
            <p:nvPr/>
          </p:nvSpPr>
          <p:spPr bwMode="auto">
            <a:xfrm flipV="1">
              <a:off x="6705600" y="44958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Text Box 21"/>
            <p:cNvSpPr txBox="1">
              <a:spLocks noChangeArrowheads="1"/>
            </p:cNvSpPr>
            <p:nvPr/>
          </p:nvSpPr>
          <p:spPr bwMode="auto">
            <a:xfrm>
              <a:off x="4876800" y="1676400"/>
              <a:ext cx="1740759" cy="8607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000000"/>
                  </a:solidFill>
                </a:rPr>
                <a:t>Input from</a:t>
              </a:r>
              <a:br>
                <a:rPr lang="en-US" sz="1400">
                  <a:solidFill>
                    <a:srgbClr val="000000"/>
                  </a:solidFill>
                </a:rPr>
              </a:br>
              <a:r>
                <a:rPr lang="en-US" sz="1400">
                  <a:solidFill>
                    <a:srgbClr val="000000"/>
                  </a:solidFill>
                </a:rPr>
                <a:t>unit j</a:t>
              </a:r>
            </a:p>
          </p:txBody>
        </p:sp>
        <p:sp>
          <p:nvSpPr>
            <p:cNvPr id="1070" name="Line 22"/>
            <p:cNvSpPr>
              <a:spLocks noChangeShapeType="1"/>
            </p:cNvSpPr>
            <p:nvPr/>
          </p:nvSpPr>
          <p:spPr bwMode="auto">
            <a:xfrm>
              <a:off x="5791200" y="25146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Text Box 23"/>
            <p:cNvSpPr txBox="1">
              <a:spLocks noChangeArrowheads="1"/>
            </p:cNvSpPr>
            <p:nvPr/>
          </p:nvSpPr>
          <p:spPr bwMode="auto">
            <a:xfrm>
              <a:off x="6403521" y="2679290"/>
              <a:ext cx="745121" cy="556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000000"/>
                  </a:solidFill>
                </a:rPr>
                <a:t>w</a:t>
              </a:r>
              <a:r>
                <a:rPr lang="en-US" sz="1600" baseline="-25000">
                  <a:solidFill>
                    <a:srgbClr val="000000"/>
                  </a:solidFill>
                </a:rPr>
                <a:t>ij</a:t>
              </a:r>
            </a:p>
          </p:txBody>
        </p:sp>
      </p:grpSp>
      <p:pic>
        <p:nvPicPr>
          <p:cNvPr id="1033" name="Picture 22" descr="sigmoid"/>
          <p:cNvPicPr>
            <a:picLocks noChangeAspect="1" noChangeArrowheads="1"/>
          </p:cNvPicPr>
          <p:nvPr/>
        </p:nvPicPr>
        <p:blipFill>
          <a:blip r:embed="rId4">
            <a:lum bright="2000" contras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343400"/>
            <a:ext cx="292100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Box 29"/>
          <p:cNvSpPr txBox="1">
            <a:spLocks noChangeArrowheads="1"/>
          </p:cNvSpPr>
          <p:nvPr/>
        </p:nvSpPr>
        <p:spPr bwMode="auto">
          <a:xfrm>
            <a:off x="8915400" y="64008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i="1">
                <a:cs typeface="Times New Roman" pitchFamily="18" charset="0"/>
              </a:rPr>
              <a:t>net</a:t>
            </a:r>
            <a:r>
              <a:rPr lang="en-US" sz="1600" i="1" baseline="-25000">
                <a:cs typeface="Times New Roman" pitchFamily="18" charset="0"/>
              </a:rPr>
              <a:t>i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>
            <p:extLst/>
          </p:nvPr>
        </p:nvGraphicFramePr>
        <p:xfrm>
          <a:off x="2438400" y="1870261"/>
          <a:ext cx="22860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2286000" imgH="1282680" progId="Equation.3">
                  <p:embed/>
                </p:oleObj>
              </mc:Choice>
              <mc:Fallback>
                <p:oleObj name="Equation" r:id="rId5" imgW="2286000" imgH="1282680" progId="Equation.3">
                  <p:embed/>
                  <p:pic>
                    <p:nvPicPr>
                      <p:cNvPr id="10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70261"/>
                        <a:ext cx="22860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623287"/>
              </p:ext>
            </p:extLst>
          </p:nvPr>
        </p:nvGraphicFramePr>
        <p:xfrm>
          <a:off x="3038448" y="4894080"/>
          <a:ext cx="1094782" cy="60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7" imgW="761760" imgH="419040" progId="Equation.3">
                  <p:embed/>
                </p:oleObj>
              </mc:Choice>
              <mc:Fallback>
                <p:oleObj name="Equation" r:id="rId7" imgW="761760" imgH="4190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48" y="4894080"/>
                        <a:ext cx="1094782" cy="602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5" name="Group 58"/>
          <p:cNvGrpSpPr>
            <a:grpSpLocks/>
          </p:cNvGrpSpPr>
          <p:nvPr/>
        </p:nvGrpSpPr>
        <p:grpSpPr bwMode="auto">
          <a:xfrm>
            <a:off x="8458201" y="1371601"/>
            <a:ext cx="1825625" cy="2212975"/>
            <a:chOff x="3657600" y="1600037"/>
            <a:chExt cx="1825341" cy="2212940"/>
          </a:xfrm>
        </p:grpSpPr>
        <p:grpSp>
          <p:nvGrpSpPr>
            <p:cNvPr id="1038" name="Group 56"/>
            <p:cNvGrpSpPr>
              <a:grpSpLocks/>
            </p:cNvGrpSpPr>
            <p:nvPr/>
          </p:nvGrpSpPr>
          <p:grpSpPr bwMode="auto">
            <a:xfrm>
              <a:off x="3733800" y="1600037"/>
              <a:ext cx="1599036" cy="2105443"/>
              <a:chOff x="480" y="944"/>
              <a:chExt cx="2066" cy="3088"/>
            </a:xfrm>
          </p:grpSpPr>
          <p:sp>
            <p:nvSpPr>
              <p:cNvPr id="1043" name="Line 39"/>
              <p:cNvSpPr>
                <a:spLocks noChangeShapeType="1"/>
              </p:cNvSpPr>
              <p:nvPr/>
            </p:nvSpPr>
            <p:spPr bwMode="auto">
              <a:xfrm>
                <a:off x="480" y="1200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40"/>
              <p:cNvSpPr>
                <a:spLocks noChangeShapeType="1"/>
              </p:cNvSpPr>
              <p:nvPr/>
            </p:nvSpPr>
            <p:spPr bwMode="auto">
              <a:xfrm>
                <a:off x="480" y="4032"/>
                <a:ext cx="12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41"/>
              <p:cNvSpPr>
                <a:spLocks noChangeShapeType="1"/>
              </p:cNvSpPr>
              <p:nvPr/>
            </p:nvSpPr>
            <p:spPr bwMode="auto">
              <a:xfrm>
                <a:off x="1128" y="1200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42"/>
              <p:cNvSpPr>
                <a:spLocks noChangeShapeType="1"/>
              </p:cNvSpPr>
              <p:nvPr/>
            </p:nvSpPr>
            <p:spPr bwMode="auto">
              <a:xfrm>
                <a:off x="720" y="34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Text Box 44"/>
              <p:cNvSpPr txBox="1">
                <a:spLocks noChangeArrowheads="1"/>
              </p:cNvSpPr>
              <p:nvPr/>
            </p:nvSpPr>
            <p:spPr bwMode="auto">
              <a:xfrm>
                <a:off x="1661" y="944"/>
                <a:ext cx="885" cy="4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r>
                  <a:rPr lang="en-US" sz="1400"/>
                  <a:t>max=1</a:t>
                </a:r>
              </a:p>
            </p:txBody>
          </p:sp>
          <p:sp>
            <p:nvSpPr>
              <p:cNvPr id="1048" name="Line 48"/>
              <p:cNvSpPr>
                <a:spLocks noChangeShapeType="1"/>
              </p:cNvSpPr>
              <p:nvPr/>
            </p:nvSpPr>
            <p:spPr bwMode="auto">
              <a:xfrm flipV="1">
                <a:off x="1152" y="3696"/>
                <a:ext cx="62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51"/>
              <p:cNvSpPr>
                <a:spLocks noChangeShapeType="1"/>
              </p:cNvSpPr>
              <p:nvPr/>
            </p:nvSpPr>
            <p:spPr bwMode="auto">
              <a:xfrm flipH="1">
                <a:off x="1248" y="2640"/>
                <a:ext cx="43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Oval 52"/>
              <p:cNvSpPr>
                <a:spLocks noChangeArrowheads="1"/>
              </p:cNvSpPr>
              <p:nvPr/>
            </p:nvSpPr>
            <p:spPr bwMode="auto">
              <a:xfrm flipH="1">
                <a:off x="1104" y="2880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1" name="Text Box 53"/>
              <p:cNvSpPr txBox="1">
                <a:spLocks noChangeArrowheads="1"/>
              </p:cNvSpPr>
              <p:nvPr/>
            </p:nvSpPr>
            <p:spPr bwMode="auto">
              <a:xfrm>
                <a:off x="1776" y="2498"/>
                <a:ext cx="239" cy="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en-US" sz="1800" i="1"/>
              </a:p>
            </p:txBody>
          </p:sp>
        </p:grpSp>
        <p:sp>
          <p:nvSpPr>
            <p:cNvPr id="1039" name="Text Box 44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i="1"/>
                <a:t>a</a:t>
              </a:r>
            </a:p>
          </p:txBody>
        </p:sp>
        <p:sp>
          <p:nvSpPr>
            <p:cNvPr id="1040" name="Text Box 44"/>
            <p:cNvSpPr txBox="1">
              <a:spLocks noChangeArrowheads="1"/>
            </p:cNvSpPr>
            <p:nvPr/>
          </p:nvSpPr>
          <p:spPr bwMode="auto">
            <a:xfrm>
              <a:off x="4724400" y="3505200"/>
              <a:ext cx="7585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/>
                <a:t>min=-.2</a:t>
              </a:r>
            </a:p>
          </p:txBody>
        </p:sp>
        <p:sp>
          <p:nvSpPr>
            <p:cNvPr id="1041" name="Text Box 44"/>
            <p:cNvSpPr txBox="1">
              <a:spLocks noChangeArrowheads="1"/>
            </p:cNvSpPr>
            <p:nvPr/>
          </p:nvSpPr>
          <p:spPr bwMode="auto">
            <a:xfrm>
              <a:off x="4800600" y="3276600"/>
              <a:ext cx="44890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 i="1"/>
                <a:t>rest</a:t>
              </a:r>
            </a:p>
          </p:txBody>
        </p:sp>
        <p:sp>
          <p:nvSpPr>
            <p:cNvPr id="1042" name="Text Box 44"/>
            <p:cNvSpPr txBox="1">
              <a:spLocks noChangeArrowheads="1"/>
            </p:cNvSpPr>
            <p:nvPr/>
          </p:nvSpPr>
          <p:spPr bwMode="auto">
            <a:xfrm>
              <a:off x="3657600" y="3124200"/>
              <a:ext cx="27443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/>
                <a:t>0</a:t>
              </a:r>
            </a:p>
          </p:txBody>
        </p:sp>
      </p:grpSp>
      <p:sp>
        <p:nvSpPr>
          <p:cNvPr id="1036" name="TextBox 59"/>
          <p:cNvSpPr txBox="1">
            <a:spLocks noChangeArrowheads="1"/>
          </p:cNvSpPr>
          <p:nvPr/>
        </p:nvSpPr>
        <p:spPr bwMode="auto">
          <a:xfrm rot="16200000">
            <a:off x="7141370" y="5201445"/>
            <a:ext cx="809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i="1"/>
              <a:t>a</a:t>
            </a:r>
            <a:r>
              <a:rPr lang="en-US" sz="1800" i="1" baseline="-25000"/>
              <a:t>i</a:t>
            </a:r>
            <a:r>
              <a:rPr lang="en-US" sz="1800" i="1"/>
              <a:t> </a:t>
            </a:r>
            <a:r>
              <a:rPr lang="en-US" sz="1800"/>
              <a:t>or </a:t>
            </a:r>
            <a:r>
              <a:rPr lang="en-US" sz="1800" i="1"/>
              <a:t>p</a:t>
            </a:r>
            <a:r>
              <a:rPr lang="en-US" sz="1800" i="1" baseline="-25000"/>
              <a:t>i</a:t>
            </a:r>
            <a:endParaRPr lang="en-US" sz="1800" i="1"/>
          </a:p>
        </p:txBody>
      </p:sp>
      <p:sp>
        <p:nvSpPr>
          <p:cNvPr id="61" name="Oval 60"/>
          <p:cNvSpPr/>
          <p:nvPr/>
        </p:nvSpPr>
        <p:spPr>
          <a:xfrm>
            <a:off x="5140325" y="1555750"/>
            <a:ext cx="2947988" cy="3557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and conceptual descriptions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947" y="1825625"/>
            <a:ext cx="62221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between units and neurons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units correspond to explicit hypotheses</a:t>
            </a:r>
          </a:p>
          <a:p>
            <a:pPr lvl="1"/>
            <a:r>
              <a:rPr lang="en-US" dirty="0"/>
              <a:t>You can think that several actual neurons are dedicated to each explicit hypothesis or element of evidence – this can help guide intuitions</a:t>
            </a:r>
          </a:p>
          <a:p>
            <a:r>
              <a:rPr lang="en-US" dirty="0"/>
              <a:t>More interesting case: neural activity patterns correspond to hypotheses – individual neurons participate in the activity associated with many different hypotheses</a:t>
            </a:r>
          </a:p>
          <a:p>
            <a:r>
              <a:rPr lang="en-US" dirty="0"/>
              <a:t>Today and next time we stay closer to the simple case</a:t>
            </a:r>
          </a:p>
          <a:p>
            <a:r>
              <a:rPr lang="en-US" dirty="0"/>
              <a:t>But we must understand this as a useful simplification, not as an assumption about the true underlying state of affairs</a:t>
            </a:r>
          </a:p>
        </p:txBody>
      </p:sp>
    </p:spTree>
    <p:extLst>
      <p:ext uri="{BB962C8B-B14F-4D97-AF65-F5344CB8AC3E}">
        <p14:creationId xmlns:p14="http://schemas.microsoft.com/office/powerpoint/2010/main" val="39738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as inference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objects, words, and letters are present in a scene?</a:t>
            </a:r>
          </a:p>
          <a:p>
            <a:r>
              <a:rPr lang="en-US" dirty="0"/>
              <a:t>Often all elements of evidence are inconclusive – yet as a whole correct perception is inevitable</a:t>
            </a:r>
          </a:p>
          <a:p>
            <a:r>
              <a:rPr lang="en-US" dirty="0"/>
              <a:t>Other times, we can increase our chance of being correct, but can’t completely ensure we will always be correct</a:t>
            </a:r>
          </a:p>
        </p:txBody>
      </p:sp>
      <p:pic>
        <p:nvPicPr>
          <p:cNvPr id="7" name="Content Placeholder 6" descr="C:\Users\jlmcc\Desktop\ToDo\PDP@25\Interactivity\final\Figures\Fig1.ti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92" y="1825625"/>
            <a:ext cx="45560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9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concepts linking neural networks and probabilistic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Unit: hypothesis placeholder</a:t>
            </a:r>
          </a:p>
          <a:p>
            <a:pPr lvl="1"/>
            <a:r>
              <a:rPr lang="en-US" dirty="0"/>
              <a:t>A unit is not a neuron!</a:t>
            </a:r>
          </a:p>
          <a:p>
            <a:r>
              <a:rPr lang="en-US" dirty="0"/>
              <a:t>Log prior: bias</a:t>
            </a:r>
          </a:p>
          <a:p>
            <a:r>
              <a:rPr lang="en-US" dirty="0"/>
              <a:t>Log(p(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 err="1"/>
              <a:t>|</a:t>
            </a:r>
            <a:r>
              <a:rPr lang="en-US" i="1" dirty="0" err="1"/>
              <a:t>h</a:t>
            </a:r>
            <a:r>
              <a:rPr lang="en-US" i="1" baseline="-25000" dirty="0" err="1"/>
              <a:t>i</a:t>
            </a:r>
            <a:r>
              <a:rPr lang="en-US" dirty="0"/>
              <a:t>)) = </a:t>
            </a:r>
            <a:r>
              <a:rPr lang="en-US" i="1" dirty="0" err="1"/>
              <a:t>w</a:t>
            </a:r>
            <a:r>
              <a:rPr lang="en-US" i="1" baseline="-25000" dirty="0" err="1"/>
              <a:t>ij</a:t>
            </a:r>
            <a:endParaRPr lang="en-US" i="1" baseline="-25000" dirty="0"/>
          </a:p>
          <a:p>
            <a:r>
              <a:rPr lang="en-US" dirty="0"/>
              <a:t>Log p(</a:t>
            </a:r>
            <a:r>
              <a:rPr lang="en-US" i="1" dirty="0" err="1"/>
              <a:t>e</a:t>
            </a:r>
            <a:r>
              <a:rPr lang="en-US" dirty="0" err="1"/>
              <a:t>|</a:t>
            </a:r>
            <a:r>
              <a:rPr lang="en-US" i="1" dirty="0" err="1"/>
              <a:t>h</a:t>
            </a:r>
            <a:r>
              <a:rPr lang="en-US" dirty="0"/>
              <a:t>): summed synaptic input</a:t>
            </a:r>
          </a:p>
          <a:p>
            <a:r>
              <a:rPr lang="en-US" dirty="0"/>
              <a:t>Logit: log of support: net input = bias + summed synaptic input</a:t>
            </a:r>
          </a:p>
          <a:p>
            <a:r>
              <a:rPr lang="en-US" dirty="0"/>
              <a:t>Estimate of posterior: activation</a:t>
            </a:r>
          </a:p>
          <a:p>
            <a:r>
              <a:rPr lang="en-US" dirty="0"/>
              <a:t>Maximizing under noise can approximate probability matching</a:t>
            </a:r>
          </a:p>
          <a:p>
            <a:r>
              <a:rPr lang="en-US" dirty="0"/>
              <a:t>Degree of noise corresponds to scale factor 1/</a:t>
            </a:r>
            <a:r>
              <a:rPr lang="en-US" i="1" dirty="0"/>
              <a:t>T</a:t>
            </a:r>
            <a:r>
              <a:rPr lang="en-US" dirty="0"/>
              <a:t> in </a:t>
            </a:r>
            <a:r>
              <a:rPr lang="en-US" dirty="0" err="1"/>
              <a:t>softmax</a:t>
            </a:r>
            <a:r>
              <a:rPr lang="en-US" dirty="0"/>
              <a:t>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allows performance to be completely random when noise </a:t>
            </a:r>
            <a:br>
              <a:rPr lang="en-US" dirty="0"/>
            </a:br>
            <a:r>
              <a:rPr lang="en-US" dirty="0"/>
              <a:t>dominates, or completely deterministic when there is no noise.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820" b="18017"/>
          <a:stretch/>
        </p:blipFill>
        <p:spPr>
          <a:xfrm>
            <a:off x="3340100" y="4603645"/>
            <a:ext cx="3039939" cy="80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5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 and </a:t>
            </a:r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general a percept corresponds to an ensemble of hypotheses that are mutually interdependent</a:t>
            </a:r>
          </a:p>
          <a:p>
            <a:r>
              <a:rPr lang="en-US" dirty="0"/>
              <a:t>We will see next time how the entire state of a hierarchical neural network can correspond to a coherent ensemble of hypotheses…</a:t>
            </a:r>
          </a:p>
          <a:p>
            <a:r>
              <a:rPr lang="en-US" dirty="0"/>
              <a:t>This allows us to begin to account for our ability </a:t>
            </a:r>
            <a:r>
              <a:rPr lang="en-US" dirty="0" smtClean="0"/>
              <a:t>to experience </a:t>
            </a:r>
            <a:r>
              <a:rPr lang="en-US" dirty="0"/>
              <a:t>percepts that we don’t have dedicated individual neurons for</a:t>
            </a:r>
          </a:p>
          <a:p>
            <a:r>
              <a:rPr lang="en-US" dirty="0"/>
              <a:t>Do the small homework before you do the reading for next time so that you are on solid ground as you read the second half of the paper!</a:t>
            </a:r>
          </a:p>
          <a:p>
            <a:endParaRPr lang="en-US" dirty="0"/>
          </a:p>
        </p:txBody>
      </p:sp>
      <p:pic>
        <p:nvPicPr>
          <p:cNvPr id="5" name="Content Placeholder 6" descr="C:\Users\jlmcc\Desktop\ToDo\PDP@25\Interactivity\final\Figures\Fig1.tif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04"/>
          <a:stretch/>
        </p:blipFill>
        <p:spPr bwMode="auto">
          <a:xfrm>
            <a:off x="6484992" y="1825625"/>
            <a:ext cx="4556016" cy="293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– 1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formula provides a basis for a theory of perceptual inference</a:t>
            </a:r>
          </a:p>
          <a:p>
            <a:r>
              <a:rPr lang="en-US" dirty="0"/>
              <a:t>This theory is quite general but depends on having a lot of knowledge</a:t>
            </a:r>
          </a:p>
          <a:p>
            <a:pPr lvl="1"/>
            <a:r>
              <a:rPr lang="en-US" dirty="0"/>
              <a:t>Any number of alternative hypotheses</a:t>
            </a:r>
          </a:p>
          <a:p>
            <a:pPr lvl="1"/>
            <a:r>
              <a:rPr lang="en-US" dirty="0"/>
              <a:t>Any number of elements of evidence</a:t>
            </a:r>
          </a:p>
          <a:p>
            <a:r>
              <a:rPr lang="en-US" dirty="0"/>
              <a:t>Sometimes we can relate this knowledge to a ‘generative model’ of the process that produced the evidence.  Even when we cannot, the concept of a generative model is a useful one for understanding perceptual inference.</a:t>
            </a:r>
          </a:p>
        </p:txBody>
      </p:sp>
    </p:spTree>
    <p:extLst>
      <p:ext uri="{BB962C8B-B14F-4D97-AF65-F5344CB8AC3E}">
        <p14:creationId xmlns:p14="http://schemas.microsoft.com/office/powerpoint/2010/main" val="134960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of cancer given a positive mammogram?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probability of a positive mammogram given breast cancer is .9</a:t>
            </a:r>
          </a:p>
          <a:p>
            <a:r>
              <a:rPr lang="en-US" dirty="0"/>
              <a:t>The probability of a positive mammogram given no breast cancer is .</a:t>
            </a:r>
            <a:r>
              <a:rPr lang="en-US" dirty="0" smtClean="0"/>
              <a:t>05</a:t>
            </a:r>
          </a:p>
          <a:p>
            <a:r>
              <a:rPr lang="en-US" dirty="0" smtClean="0"/>
              <a:t>What else do we need to know to calculate </a:t>
            </a:r>
            <a:br>
              <a:rPr lang="en-US" dirty="0" smtClean="0"/>
            </a:br>
            <a:r>
              <a:rPr lang="en-US" dirty="0" smtClean="0"/>
              <a:t>	p(</a:t>
            </a:r>
            <a:r>
              <a:rPr lang="en-US" dirty="0" err="1" smtClean="0"/>
              <a:t>Cancer|Positive</a:t>
            </a:r>
            <a:r>
              <a:rPr lang="en-US" dirty="0" smtClean="0"/>
              <a:t> Mammogram)?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probability of breast cancer in the population of adult women is .001 (one woman in one-thousand has breast cancer</a:t>
            </a:r>
            <a:r>
              <a:rPr lang="en-US" dirty="0" smtClean="0"/>
              <a:t>)</a:t>
            </a:r>
          </a:p>
          <a:p>
            <a:r>
              <a:rPr lang="en-US" dirty="0"/>
              <a:t>Which number below is closest to is the probability of cancer given a positive mammogram?</a:t>
            </a:r>
          </a:p>
          <a:p>
            <a:pPr marL="457200" lvl="1" indent="0">
              <a:buNone/>
            </a:pPr>
            <a:r>
              <a:rPr lang="en-US" dirty="0"/>
              <a:t>(a) .9  (b) .2 (c) .</a:t>
            </a:r>
            <a:r>
              <a:rPr lang="en-US" dirty="0" smtClean="0"/>
              <a:t>01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35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generative model for letter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295775"/>
          </a:xfrm>
        </p:spPr>
        <p:txBody>
          <a:bodyPr>
            <a:normAutofit/>
          </a:bodyPr>
          <a:lstStyle/>
          <a:p>
            <a:r>
              <a:rPr lang="en-US" dirty="0"/>
              <a:t>Experiment:</a:t>
            </a:r>
          </a:p>
          <a:p>
            <a:pPr lvl="1"/>
            <a:r>
              <a:rPr lang="en-US" dirty="0"/>
              <a:t>I present some features to you – what letter do you think these features represent?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Generative Model:</a:t>
            </a:r>
          </a:p>
          <a:p>
            <a:pPr lvl="2"/>
            <a:r>
              <a:rPr lang="en-US" dirty="0"/>
              <a:t>A letter is chosen according to some distribution.</a:t>
            </a:r>
          </a:p>
          <a:p>
            <a:pPr lvl="2"/>
            <a:r>
              <a:rPr lang="en-US" dirty="0"/>
              <a:t>Features are chosen conditionally independently based on the letter.</a:t>
            </a:r>
          </a:p>
          <a:p>
            <a:pPr lvl="2"/>
            <a:r>
              <a:rPr lang="en-US" dirty="0"/>
              <a:t>Some features are hidden from view.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1" t="2577" r="2648"/>
          <a:stretch/>
        </p:blipFill>
        <p:spPr>
          <a:xfrm>
            <a:off x="7145594" y="1895167"/>
            <a:ext cx="3314700" cy="2629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918" y="3174965"/>
            <a:ext cx="609750" cy="9271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11" y="3676496"/>
            <a:ext cx="7810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2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calculations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637" y="2025650"/>
            <a:ext cx="8638126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Odds ratios</a:t>
            </a:r>
            <a:r>
              <a:rPr lang="en-US" dirty="0"/>
              <a:t> don’t change when we add or remove alternatives</a:t>
            </a:r>
          </a:p>
          <a:p>
            <a:pPr lvl="1"/>
            <a:r>
              <a:rPr lang="en-US" dirty="0" smtClean="0"/>
              <a:t>p(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</a:t>
            </a:r>
            <a:r>
              <a:rPr lang="en-US" dirty="0" smtClean="0"/>
              <a:t>)/p(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j</a:t>
            </a:r>
            <a:r>
              <a:rPr lang="en-US" dirty="0" err="1" smtClean="0"/>
              <a:t>|e</a:t>
            </a:r>
            <a:r>
              <a:rPr lang="en-US" dirty="0" smtClean="0"/>
              <a:t>) </a:t>
            </a:r>
            <a:r>
              <a:rPr lang="en-US" dirty="0"/>
              <a:t>is unaffected by the number of other hypotheses</a:t>
            </a:r>
          </a:p>
          <a:p>
            <a:pPr lvl="1"/>
            <a:r>
              <a:rPr lang="en-US" dirty="0"/>
              <a:t>For example: In our case, </a:t>
            </a:r>
            <a:r>
              <a:rPr lang="en-US" dirty="0" smtClean="0"/>
              <a:t>p(</a:t>
            </a:r>
            <a:r>
              <a:rPr lang="en-US" dirty="0" err="1" smtClean="0"/>
              <a:t>A|e</a:t>
            </a:r>
            <a:r>
              <a:rPr lang="en-US" dirty="0" smtClean="0"/>
              <a:t>)/p(</a:t>
            </a:r>
            <a:r>
              <a:rPr lang="en-US" dirty="0" err="1" smtClean="0"/>
              <a:t>H|e</a:t>
            </a:r>
            <a:r>
              <a:rPr lang="en-US" dirty="0" smtClean="0"/>
              <a:t>) </a:t>
            </a:r>
            <a:r>
              <a:rPr lang="en-US" dirty="0"/>
              <a:t>should stay constant independent of the number of other possible letter </a:t>
            </a:r>
            <a:r>
              <a:rPr lang="en-US" dirty="0" smtClean="0"/>
              <a:t>alternatives, if ratios of their base rates p(A)/p(H) don’t change</a:t>
            </a:r>
            <a:endParaRPr lang="en-US" dirty="0"/>
          </a:p>
          <a:p>
            <a:r>
              <a:rPr lang="en-US" dirty="0"/>
              <a:t>Common factors cancel out</a:t>
            </a:r>
          </a:p>
          <a:p>
            <a:pPr lvl="1"/>
            <a:r>
              <a:rPr lang="en-US" dirty="0"/>
              <a:t>For example, when p(h</a:t>
            </a:r>
            <a:r>
              <a:rPr lang="en-US" baseline="-25000" dirty="0"/>
              <a:t>i</a:t>
            </a:r>
            <a:r>
              <a:rPr lang="en-US" dirty="0"/>
              <a:t>) is the same for all letters, p(h</a:t>
            </a:r>
            <a:r>
              <a:rPr lang="en-US" baseline="-25000" dirty="0"/>
              <a:t>i</a:t>
            </a:r>
            <a:r>
              <a:rPr lang="en-US" dirty="0"/>
              <a:t>) cancels out of p(</a:t>
            </a:r>
            <a:r>
              <a:rPr lang="en-US" dirty="0" err="1"/>
              <a:t>h</a:t>
            </a:r>
            <a:r>
              <a:rPr lang="en-US" baseline="-25000" dirty="0" err="1"/>
              <a:t>i</a:t>
            </a:r>
            <a:r>
              <a:rPr lang="en-US" dirty="0" err="1"/>
              <a:t>|e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Likewise, evidence supporting a pair of alternatives equally doesn’t affect </a:t>
            </a:r>
            <a:r>
              <a:rPr lang="en-US" dirty="0" smtClean="0"/>
              <a:t>p(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i</a:t>
            </a:r>
            <a:r>
              <a:rPr lang="en-US" dirty="0" err="1" smtClean="0"/>
              <a:t>|E</a:t>
            </a:r>
            <a:r>
              <a:rPr lang="en-US" dirty="0" smtClean="0"/>
              <a:t>)/p(</a:t>
            </a:r>
            <a:r>
              <a:rPr lang="en-US" dirty="0" err="1" smtClean="0"/>
              <a:t>h</a:t>
            </a:r>
            <a:r>
              <a:rPr lang="en-US" baseline="-25000" dirty="0" err="1" smtClean="0"/>
              <a:t>j</a:t>
            </a:r>
            <a:r>
              <a:rPr lang="en-US" dirty="0" err="1" smtClean="0"/>
              <a:t>|e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/>
              <a:t>For example, we could remove some of the features on which A and H agree, and </a:t>
            </a:r>
            <a:r>
              <a:rPr lang="en-US" dirty="0" smtClean="0"/>
              <a:t>p(</a:t>
            </a:r>
            <a:r>
              <a:rPr lang="en-US" dirty="0" err="1" smtClean="0"/>
              <a:t>A|e</a:t>
            </a:r>
            <a:r>
              <a:rPr lang="en-US" dirty="0" smtClean="0"/>
              <a:t>)/p(</a:t>
            </a:r>
            <a:r>
              <a:rPr lang="en-US" dirty="0" err="1" smtClean="0"/>
              <a:t>H|e</a:t>
            </a:r>
            <a:r>
              <a:rPr lang="en-US" dirty="0" smtClean="0"/>
              <a:t>) </a:t>
            </a:r>
            <a:r>
              <a:rPr lang="en-US" dirty="0"/>
              <a:t>would be unaffected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1622" r="40444" b="62785"/>
          <a:stretch/>
        </p:blipFill>
        <p:spPr>
          <a:xfrm>
            <a:off x="7759699" y="2897717"/>
            <a:ext cx="2413001" cy="1035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386" t="63128" r="33829" b="-343"/>
          <a:stretch/>
        </p:blipFill>
        <p:spPr>
          <a:xfrm>
            <a:off x="7759699" y="4293129"/>
            <a:ext cx="3263901" cy="103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518" y="1641475"/>
            <a:ext cx="60975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–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neural networks can perform perceptual inferences, and combine information in ways that are consistent with Bayesian approaches</a:t>
            </a:r>
          </a:p>
          <a:p>
            <a:r>
              <a:rPr lang="en-US" dirty="0"/>
              <a:t>Artificial neural networks rely on computations that allow these processes to be modeled</a:t>
            </a:r>
          </a:p>
          <a:p>
            <a:r>
              <a:rPr lang="en-US" dirty="0"/>
              <a:t>There are fairly simple linking assumptions that make it reasonably straightforward to see how one simulates the other even though the correspondences are abstract</a:t>
            </a:r>
          </a:p>
          <a:p>
            <a:r>
              <a:rPr lang="en-US" dirty="0"/>
              <a:t>Deep learning models such as CNN’s </a:t>
            </a:r>
            <a:r>
              <a:rPr lang="en-US" dirty="0" smtClean="0"/>
              <a:t>use these computations, at least to compute the final estimates of probabilities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Salzman</a:t>
            </a:r>
            <a:r>
              <a:rPr lang="en-US" dirty="0"/>
              <a:t> Newsome experiment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Stimuli consisted of fields of random dots moving in one of eight different directions</a:t>
            </a:r>
          </a:p>
          <a:p>
            <a:r>
              <a:rPr lang="en-US" dirty="0"/>
              <a:t>Coherence of dots varies across trials of the experiment</a:t>
            </a:r>
          </a:p>
          <a:p>
            <a:r>
              <a:rPr lang="en-US" dirty="0"/>
              <a:t>There’s also an electrode in the Monkey’s brain, </a:t>
            </a:r>
            <a:r>
              <a:rPr lang="en-US" dirty="0" smtClean="0"/>
              <a:t>providing pseudo-evidence for motion in a particular direction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24129" y="1825625"/>
            <a:ext cx="4077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6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1041</Words>
  <Application>Microsoft Office PowerPoint</Application>
  <PresentationFormat>Widescreen</PresentationFormat>
  <Paragraphs>162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Equation</vt:lpstr>
      <vt:lpstr>Bayesian inference in neural networks</vt:lpstr>
      <vt:lpstr>Perception as inference</vt:lpstr>
      <vt:lpstr>Key ideas – 1 </vt:lpstr>
      <vt:lpstr>Probability of cancer given a positive mammogram?</vt:lpstr>
      <vt:lpstr>A generative model for letter perception</vt:lpstr>
      <vt:lpstr>Bayesian calculations</vt:lpstr>
      <vt:lpstr>Some observations</vt:lpstr>
      <vt:lpstr>Key Ideas – 2 </vt:lpstr>
      <vt:lpstr>Salzman Newsome experiment</vt:lpstr>
      <vt:lpstr>Basic results</vt:lpstr>
      <vt:lpstr>Bayesian calculations</vt:lpstr>
      <vt:lpstr>Logarithmic transformation of Bayesian inference</vt:lpstr>
      <vt:lpstr>Simple neural network that estimates posterior probabilities</vt:lpstr>
      <vt:lpstr>Simple neural network that samples posterior probabilities</vt:lpstr>
      <vt:lpstr>Fit to Salzman Newsome data</vt:lpstr>
      <vt:lpstr>Using just one unit where there are only two alternatives</vt:lpstr>
      <vt:lpstr>Input and activation of units in PDP models</vt:lpstr>
      <vt:lpstr>Neural and conceptual descriptions</vt:lpstr>
      <vt:lpstr>Relationships between units and neurons</vt:lpstr>
      <vt:lpstr>Useful concepts linking neural networks and probabilistic inference</vt:lpstr>
      <vt:lpstr>Next time and 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inference in neural networks</dc:title>
  <dc:creator>Jay McClelland</dc:creator>
  <cp:lastModifiedBy>Jay McClelland</cp:lastModifiedBy>
  <cp:revision>43</cp:revision>
  <dcterms:created xsi:type="dcterms:W3CDTF">2017-01-12T12:59:05Z</dcterms:created>
  <dcterms:modified xsi:type="dcterms:W3CDTF">2019-01-10T18:00:46Z</dcterms:modified>
</cp:coreProperties>
</file>