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65" r:id="rId12"/>
    <p:sldId id="266" r:id="rId13"/>
    <p:sldId id="287" r:id="rId14"/>
    <p:sldId id="285" r:id="rId15"/>
    <p:sldId id="267" r:id="rId16"/>
    <p:sldId id="28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1" autoAdjust="0"/>
    <p:restoredTop sz="94690" autoAdjust="0"/>
  </p:normalViewPr>
  <p:slideViewPr>
    <p:cSldViewPr>
      <p:cViewPr varScale="1">
        <p:scale>
          <a:sx n="199" d="100"/>
          <a:sy n="199" d="100"/>
        </p:scale>
        <p:origin x="1910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FDEF0A-1B9B-4F3E-AF4F-E7D348F700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FA4A9-1C94-4A84-9AAD-0757089661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FC26F4-C313-452C-9C19-3D26C4E4D51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84BC42-121D-4952-B9BA-77D0A4AFCFA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D912FF-E57C-401C-BCA9-0BD43997B5D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52B040-57B2-4102-8407-36CF0D528EDE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27E538-DD91-419E-8CB0-6F0C1D86348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B6C73B-A1DE-4834-AD1E-8768C1F2B0C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827F37-B2CE-4B02-8553-E3483D12C6C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A6422C-A347-4EC2-B3CA-41E8F3E7E2C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18FF94-8A41-4AEB-9A47-64D15857F31C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4B2A3D-81FA-4A6B-B18F-474A3417873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4F15D9-9E19-4A4D-B38A-A52B41808ED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12D71B-FB3C-4FDB-81A2-DDC6FA80613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8E542-BC84-4C6E-8D5A-E823B1181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55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B237A-28EC-4666-B1A5-4CCDF3A7B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80EDC-F84B-4693-9B86-FEC3E3C34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36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2D37F-EBC9-4FEB-A441-2E6D087B1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29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6E25C-161C-466C-AA4F-1F4A61CE0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5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1D410-712A-443A-AA31-A52E9D87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2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D1692-E9EE-4310-A75F-B2C741046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5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D5F6E-B1E5-48C7-B788-5FD7EC909D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6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664BD-004E-4D94-9ADB-2B26AEA884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1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624F2-8A95-4A3A-A07B-47169152F0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77B7-3348-4B32-92DE-7318FD8C4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5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514138-7D01-484F-8718-69A3FCAD3E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w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Back Propagation and Representation in PDP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Psychology 209</a:t>
            </a:r>
            <a:br>
              <a:rPr lang="en-US" altLang="en-US" dirty="0" smtClean="0"/>
            </a:br>
            <a:r>
              <a:rPr lang="en-US" altLang="en-US" dirty="0" smtClean="0"/>
              <a:t>Jan 22,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Non-Linear 1:1:1 Network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3267075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6" descr="Figur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4732338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33400" y="1371600"/>
            <a:ext cx="3155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Consider network below, with</a:t>
            </a:r>
          </a:p>
          <a:p>
            <a:pPr eaLnBrk="1" hangingPunct="1"/>
            <a:r>
              <a:rPr lang="en-US" altLang="en-US"/>
              <a:t>training patterns:</a:t>
            </a:r>
          </a:p>
          <a:p>
            <a:pPr eaLnBrk="1" hangingPunct="1"/>
            <a:r>
              <a:rPr lang="en-US" altLang="en-US"/>
              <a:t>	1-&gt;1</a:t>
            </a:r>
          </a:p>
          <a:p>
            <a:pPr eaLnBrk="1" hangingPunct="1"/>
            <a:r>
              <a:rPr lang="en-US" altLang="en-US"/>
              <a:t>	0-&gt;0</a:t>
            </a:r>
          </a:p>
          <a:p>
            <a:pPr eaLnBrk="1" hangingPunct="1"/>
            <a:r>
              <a:rPr lang="en-US" altLang="en-US"/>
              <a:t>No bias, non-linear activation</a:t>
            </a:r>
          </a:p>
          <a:p>
            <a:pPr eaLnBrk="1" hangingPunct="1"/>
            <a:r>
              <a:rPr lang="en-US" altLang="en-US"/>
              <a:t>at hidden and output level.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4175125" y="1331913"/>
            <a:ext cx="400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Goodness landscape for this network: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02934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Including the activation function in the chain rule and including more than one output unit leads to:</a:t>
            </a:r>
          </a:p>
        </p:txBody>
      </p:sp>
      <p:sp>
        <p:nvSpPr>
          <p:cNvPr id="12291" name="Text Box 8"/>
          <p:cNvSpPr txBox="1">
            <a:spLocks noChangeArrowheads="1"/>
          </p:cNvSpPr>
          <p:nvPr/>
        </p:nvSpPr>
        <p:spPr bwMode="auto">
          <a:xfrm>
            <a:off x="822832" y="4302204"/>
            <a:ext cx="46217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For both layers, the weight error derivatives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can be expressed as</a:t>
            </a:r>
          </a:p>
        </p:txBody>
      </p:sp>
      <p:sp>
        <p:nvSpPr>
          <p:cNvPr id="12306" name="Text Box 25"/>
          <p:cNvSpPr txBox="1">
            <a:spLocks noChangeArrowheads="1"/>
          </p:cNvSpPr>
          <p:nvPr/>
        </p:nvSpPr>
        <p:spPr bwMode="auto">
          <a:xfrm>
            <a:off x="762000" y="1676400"/>
            <a:ext cx="533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For weights to output unit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12307" name="Text Box 26"/>
          <p:cNvSpPr txBox="1">
            <a:spLocks noChangeArrowheads="1"/>
          </p:cNvSpPr>
          <p:nvPr/>
        </p:nvSpPr>
        <p:spPr bwMode="auto">
          <a:xfrm>
            <a:off x="822832" y="2938991"/>
            <a:ext cx="3070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For weights to hidden unit </a:t>
            </a:r>
            <a:r>
              <a:rPr lang="en-US" altLang="en-US" i="1" dirty="0"/>
              <a:t>j</a:t>
            </a:r>
            <a:r>
              <a:rPr lang="en-US" altLang="en-US" dirty="0"/>
              <a:t>: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05600" y="2758112"/>
            <a:ext cx="1743075" cy="2438400"/>
            <a:chOff x="6324600" y="2667000"/>
            <a:chExt cx="1743075" cy="2438400"/>
          </a:xfrm>
        </p:grpSpPr>
        <p:sp>
          <p:nvSpPr>
            <p:cNvPr id="12292" name="Oval 9"/>
            <p:cNvSpPr>
              <a:spLocks noChangeArrowheads="1"/>
            </p:cNvSpPr>
            <p:nvPr/>
          </p:nvSpPr>
          <p:spPr bwMode="auto">
            <a:xfrm>
              <a:off x="7391400" y="4648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" name="Oval 10"/>
            <p:cNvSpPr>
              <a:spLocks noChangeArrowheads="1"/>
            </p:cNvSpPr>
            <p:nvPr/>
          </p:nvSpPr>
          <p:spPr bwMode="auto">
            <a:xfrm>
              <a:off x="6324600" y="4724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" name="Oval 11"/>
            <p:cNvSpPr>
              <a:spLocks noChangeArrowheads="1"/>
            </p:cNvSpPr>
            <p:nvPr/>
          </p:nvSpPr>
          <p:spPr bwMode="auto">
            <a:xfrm>
              <a:off x="6324600" y="37338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" name="Oval 12"/>
            <p:cNvSpPr>
              <a:spLocks noChangeArrowheads="1"/>
            </p:cNvSpPr>
            <p:nvPr/>
          </p:nvSpPr>
          <p:spPr bwMode="auto">
            <a:xfrm>
              <a:off x="7391400" y="37338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" name="Oval 13"/>
            <p:cNvSpPr>
              <a:spLocks noChangeArrowheads="1"/>
            </p:cNvSpPr>
            <p:nvPr/>
          </p:nvSpPr>
          <p:spPr bwMode="auto">
            <a:xfrm>
              <a:off x="73914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" name="Oval 14"/>
            <p:cNvSpPr>
              <a:spLocks noChangeArrowheads="1"/>
            </p:cNvSpPr>
            <p:nvPr/>
          </p:nvSpPr>
          <p:spPr bwMode="auto">
            <a:xfrm>
              <a:off x="63246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" name="Line 15"/>
            <p:cNvSpPr>
              <a:spLocks noChangeShapeType="1"/>
            </p:cNvSpPr>
            <p:nvPr/>
          </p:nvSpPr>
          <p:spPr bwMode="auto">
            <a:xfrm flipV="1">
              <a:off x="6553200" y="3124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7"/>
            <p:cNvSpPr>
              <a:spLocks noChangeShapeType="1"/>
            </p:cNvSpPr>
            <p:nvPr/>
          </p:nvSpPr>
          <p:spPr bwMode="auto">
            <a:xfrm flipV="1">
              <a:off x="6705600" y="30480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8"/>
            <p:cNvSpPr>
              <a:spLocks noChangeShapeType="1"/>
            </p:cNvSpPr>
            <p:nvPr/>
          </p:nvSpPr>
          <p:spPr bwMode="auto">
            <a:xfrm flipV="1">
              <a:off x="7620000" y="3124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9"/>
            <p:cNvSpPr>
              <a:spLocks noChangeShapeType="1"/>
            </p:cNvSpPr>
            <p:nvPr/>
          </p:nvSpPr>
          <p:spPr bwMode="auto">
            <a:xfrm flipH="1" flipV="1">
              <a:off x="6705600" y="31242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20"/>
            <p:cNvSpPr>
              <a:spLocks noChangeShapeType="1"/>
            </p:cNvSpPr>
            <p:nvPr/>
          </p:nvSpPr>
          <p:spPr bwMode="auto">
            <a:xfrm flipV="1">
              <a:off x="6553200" y="419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21"/>
            <p:cNvSpPr>
              <a:spLocks noChangeShapeType="1"/>
            </p:cNvSpPr>
            <p:nvPr/>
          </p:nvSpPr>
          <p:spPr bwMode="auto">
            <a:xfrm flipV="1">
              <a:off x="6705600" y="4114800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2"/>
            <p:cNvSpPr>
              <a:spLocks noChangeShapeType="1"/>
            </p:cNvSpPr>
            <p:nvPr/>
          </p:nvSpPr>
          <p:spPr bwMode="auto">
            <a:xfrm flipH="1" flipV="1">
              <a:off x="6705600" y="4114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23"/>
            <p:cNvSpPr>
              <a:spLocks noChangeShapeType="1"/>
            </p:cNvSpPr>
            <p:nvPr/>
          </p:nvSpPr>
          <p:spPr bwMode="auto">
            <a:xfrm flipV="1">
              <a:off x="7620000" y="4191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Text Box 28"/>
            <p:cNvSpPr txBox="1">
              <a:spLocks noChangeArrowheads="1"/>
            </p:cNvSpPr>
            <p:nvPr/>
          </p:nvSpPr>
          <p:spPr bwMode="auto">
            <a:xfrm>
              <a:off x="7832725" y="2779713"/>
              <a:ext cx="234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i</a:t>
              </a:r>
            </a:p>
          </p:txBody>
        </p:sp>
        <p:sp>
          <p:nvSpPr>
            <p:cNvPr id="12309" name="Text Box 29"/>
            <p:cNvSpPr txBox="1">
              <a:spLocks noChangeArrowheads="1"/>
            </p:cNvSpPr>
            <p:nvPr/>
          </p:nvSpPr>
          <p:spPr bwMode="auto">
            <a:xfrm>
              <a:off x="7848600" y="3886200"/>
              <a:ext cx="184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0" name="Text Box 30"/>
            <p:cNvSpPr txBox="1">
              <a:spLocks noChangeArrowheads="1"/>
            </p:cNvSpPr>
            <p:nvPr/>
          </p:nvSpPr>
          <p:spPr bwMode="auto">
            <a:xfrm>
              <a:off x="7832725" y="3846513"/>
              <a:ext cx="234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2142003"/>
                <a:ext cx="4723024" cy="623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42003"/>
                <a:ext cx="4723024" cy="623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14400" y="3439820"/>
                <a:ext cx="5203348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𝑗𝑝</m:t>
                              </m:r>
                            </m:sub>
                          </m:sSub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39820"/>
                <a:ext cx="5203348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66800" y="4995452"/>
                <a:ext cx="2940420" cy="530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</m:sSub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𝑟𝑝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95452"/>
                <a:ext cx="2940420" cy="530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8631" y="5585370"/>
            <a:ext cx="3621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How about bias error derivatives?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066800" y="6013769"/>
                <a:ext cx="2561535" cy="530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𝑟𝑝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6013769"/>
                <a:ext cx="2561535" cy="530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523038" y="2948612"/>
            <a:ext cx="1767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99538" y="2948611"/>
            <a:ext cx="1767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20444" y="4015412"/>
            <a:ext cx="1767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87244" y="4021037"/>
            <a:ext cx="1767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29971" y="3363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7362661" y="258943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r>
              <a:rPr lang="en-US" i="1" baseline="-25000" dirty="0" smtClean="0"/>
              <a:t>i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 propagation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en-US" dirty="0" smtClean="0"/>
              <a:t>Propagate activation forward</a:t>
            </a:r>
          </a:p>
          <a:p>
            <a:pPr eaLnBrk="1" hangingPunct="1">
              <a:defRPr/>
            </a:pPr>
            <a:r>
              <a:rPr lang="en-US" altLang="en-US" dirty="0" smtClean="0"/>
              <a:t>Calculate error (‘loss’)</a:t>
            </a:r>
          </a:p>
          <a:p>
            <a:pPr eaLnBrk="1" hangingPunct="1">
              <a:defRPr/>
            </a:pPr>
            <a:r>
              <a:rPr lang="en-US" altLang="en-US" dirty="0" smtClean="0"/>
              <a:t>Propagate </a:t>
            </a:r>
            <a:r>
              <a:rPr lang="en-US" altLang="en-US" dirty="0"/>
              <a:t>e</a:t>
            </a:r>
            <a:r>
              <a:rPr lang="en-US" altLang="en-US" dirty="0" smtClean="0"/>
              <a:t>rror derivatives backward</a:t>
            </a:r>
          </a:p>
          <a:p>
            <a:pPr eaLnBrk="1" hangingPunct="1">
              <a:defRPr/>
            </a:pPr>
            <a:r>
              <a:rPr lang="en-US" altLang="en-US" dirty="0" smtClean="0"/>
              <a:t>Change the weights</a:t>
            </a:r>
          </a:p>
          <a:p>
            <a:pPr eaLnBrk="1" hangingPunct="1">
              <a:defRPr/>
            </a:pPr>
            <a:r>
              <a:rPr lang="en-US" altLang="en-US" dirty="0" smtClean="0"/>
              <a:t>Variants:</a:t>
            </a:r>
          </a:p>
          <a:p>
            <a:pPr lvl="1" eaLnBrk="1" hangingPunct="1">
              <a:defRPr/>
            </a:pPr>
            <a:r>
              <a:rPr lang="en-US" altLang="en-US" dirty="0" smtClean="0"/>
              <a:t>‘Full Batch Mode’: </a:t>
            </a:r>
          </a:p>
          <a:p>
            <a:pPr lvl="2" eaLnBrk="1" hangingPunct="1">
              <a:defRPr/>
            </a:pPr>
            <a:r>
              <a:rPr lang="en-US" altLang="en-US" dirty="0" smtClean="0"/>
              <a:t>Accumulate </a:t>
            </a:r>
            <a:r>
              <a:rPr lang="en-US" altLang="en-US" dirty="0" err="1" smtClean="0"/>
              <a:t>dE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dw’s</a:t>
            </a:r>
            <a:r>
              <a:rPr lang="en-US" altLang="en-US" dirty="0" smtClean="0"/>
              <a:t> across all patterns in the training set before changing weights</a:t>
            </a:r>
          </a:p>
          <a:p>
            <a:pPr lvl="1" eaLnBrk="1" hangingPunct="1">
              <a:defRPr/>
            </a:pPr>
            <a:r>
              <a:rPr lang="en-US" altLang="en-US" dirty="0" smtClean="0"/>
              <a:t>Stochastic gradient descent (batch size = N)</a:t>
            </a:r>
          </a:p>
          <a:p>
            <a:pPr lvl="2" eaLnBrk="1" hangingPunct="1">
              <a:defRPr/>
            </a:pPr>
            <a:r>
              <a:rPr lang="en-US" altLang="en-US" dirty="0" smtClean="0"/>
              <a:t>Process patterns in permuted order from the training set and adjust weights after each pattern</a:t>
            </a:r>
          </a:p>
          <a:p>
            <a:pPr lvl="2" eaLnBrk="1" hangingPunct="1">
              <a:defRPr/>
            </a:pPr>
            <a:r>
              <a:rPr lang="en-US" altLang="en-US" dirty="0" smtClean="0"/>
              <a:t>Adjust weights after 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Momentum and </a:t>
            </a:r>
            <a:br>
              <a:rPr lang="en-US" altLang="en-US" smtClean="0"/>
            </a:br>
            <a:r>
              <a:rPr lang="en-US" altLang="en-US" smtClean="0"/>
              <a:t>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221163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en-US" dirty="0" smtClean="0"/>
                  <a:t>Weight update step</a:t>
                </a:r>
              </a:p>
              <a:p>
                <a:pPr eaLnBrk="1" hangingPunct="1">
                  <a:defRPr/>
                </a:pPr>
                <a:endParaRPr lang="en-US" dirty="0" smtClean="0"/>
              </a:p>
              <a:p>
                <a:pPr eaLnBrk="1" hangingPunct="1">
                  <a:defRPr/>
                </a:pPr>
                <a:endParaRPr lang="en-US" dirty="0" smtClean="0"/>
              </a:p>
              <a:p>
                <a:pPr eaLnBrk="1" hangingPunct="1">
                  <a:defRPr/>
                </a:pPr>
                <a:r>
                  <a:rPr lang="en-US" dirty="0" smtClean="0"/>
                  <a:t>Gradient descent: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times the gradient for the current pattern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Weight decay:</a:t>
                </a:r>
              </a:p>
              <a:p>
                <a:pPr lvl="1" eaLnBrk="1" hangingPunct="1">
                  <a:defRPr/>
                </a:pPr>
                <a:r>
                  <a:rPr lang="en-US" i="1" dirty="0" smtClean="0">
                    <a:latin typeface="Symbol" panose="05050102010706020507" pitchFamily="18" charset="2"/>
                  </a:rPr>
                  <a:t>w</a:t>
                </a:r>
                <a:r>
                  <a:rPr lang="en-US" dirty="0" smtClean="0"/>
                  <a:t> times the weight</a:t>
                </a:r>
              </a:p>
              <a:p>
                <a:pPr eaLnBrk="1" hangingPunct="1">
                  <a:defRPr/>
                </a:pPr>
                <a:r>
                  <a:rPr lang="en-US" dirty="0" smtClean="0"/>
                  <a:t>Momentum:</a:t>
                </a:r>
              </a:p>
              <a:p>
                <a:pPr lvl="1" eaLnBrk="1" hangingPunct="1">
                  <a:defRPr/>
                </a:pPr>
                <a:r>
                  <a:rPr lang="en-US" i="1" dirty="0" smtClean="0">
                    <a:latin typeface="Symbol" panose="05050102010706020507" pitchFamily="18" charset="2"/>
                  </a:rPr>
                  <a:t>a</a:t>
                </a:r>
                <a:r>
                  <a:rPr lang="en-US" dirty="0" smtClean="0"/>
                  <a:t> times the previous weight step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221163"/>
              </a:xfrm>
              <a:blipFill>
                <a:blip r:embed="rId2"/>
                <a:stretch>
                  <a:fillRect l="-1481" t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7800" y="2362200"/>
                <a:ext cx="6400800" cy="80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400800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XOR Problem from Next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Uses the network architecture at right.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Uses batch mode with momentum and no weight decay for first part of exercise.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Will allow you to get a feel for the gradient and other issues and explore effects of variation in parameters.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Is implemented in </a:t>
            </a:r>
            <a:r>
              <a:rPr lang="en-US" dirty="0" err="1" smtClean="0"/>
              <a:t>PyTorch</a:t>
            </a:r>
            <a:r>
              <a:rPr lang="en-US" dirty="0" smtClean="0"/>
              <a:t> but that will stay under the hood for now.</a:t>
            </a:r>
          </a:p>
          <a:p>
            <a:pPr eaLnBrk="1" hangingPunct="1">
              <a:defRPr/>
            </a:pPr>
            <a:endParaRPr lang="en-US" sz="2500" dirty="0"/>
          </a:p>
        </p:txBody>
      </p:sp>
      <p:pic>
        <p:nvPicPr>
          <p:cNvPr id="15364" name="Picture 2" descr="http://web.stanford.edu/group/pdplab/pdphandbook/Figur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r="27267"/>
          <a:stretch>
            <a:fillRect/>
          </a:stretch>
        </p:blipFill>
        <p:spPr bwMode="auto">
          <a:xfrm>
            <a:off x="6869113" y="2971800"/>
            <a:ext cx="2239962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2681288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Why is back propagation important?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Provides a procedure that allows networks to learn weights that can solve </a:t>
            </a:r>
            <a:r>
              <a:rPr lang="en-US" altLang="en-US" sz="2400" i="1" smtClean="0"/>
              <a:t>any</a:t>
            </a:r>
            <a:r>
              <a:rPr lang="en-US" altLang="en-US" sz="2400" smtClean="0"/>
              <a:t> deterministic input-output problem.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Contrary to expectation, it does not get stuck in local minima except in cases where the network is exceptionally tightly constrained.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Allows networks to learn how to represent information as well as how to use it.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Raises questions about the nature of representations and of what must be specified in order to learn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Is Backprop biologically plausible?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smtClean="0"/>
              <a:t>Neurons probably do net send error signals backward across their weights through a chain of neurons at least not at the rates necessary for standard implementations of BP</a:t>
            </a:r>
          </a:p>
          <a:p>
            <a:pPr eaLnBrk="1" hangingPunct="1"/>
            <a:r>
              <a:rPr lang="en-US" altLang="en-US" sz="2800" dirty="0" smtClean="0"/>
              <a:t>But we shouldn’t be too literal minded about the actual biological implementation of the </a:t>
            </a:r>
            <a:r>
              <a:rPr lang="en-US" altLang="en-US" sz="2800" smtClean="0"/>
              <a:t>learning rule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Some neurons appear to use error signals, and there are ways to use differences between activation signals to carry error information</a:t>
            </a:r>
          </a:p>
          <a:p>
            <a:pPr eaLnBrk="1" hangingPunct="1"/>
            <a:r>
              <a:rPr lang="en-US" altLang="en-US" sz="2800" dirty="0" smtClean="0"/>
              <a:t>With the renewed interest in back propagation these days, there is renewed investigation of this issue.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Perceptron</a:t>
            </a:r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2" b="17863"/>
          <a:stretch>
            <a:fillRect/>
          </a:stretch>
        </p:blipFill>
        <p:spPr bwMode="auto">
          <a:xfrm>
            <a:off x="1219200" y="1295400"/>
            <a:ext cx="5583238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838200" y="4470400"/>
            <a:ext cx="5330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For input pattern </a:t>
            </a:r>
            <a:r>
              <a:rPr lang="en-US" altLang="en-US" sz="1400" i="1"/>
              <a:t>p</a:t>
            </a:r>
            <a:r>
              <a:rPr lang="en-US" altLang="en-US" sz="1400"/>
              <a:t>, teacher </a:t>
            </a:r>
            <a:r>
              <a:rPr lang="en-US" altLang="en-US" sz="1400" i="1"/>
              <a:t>t</a:t>
            </a:r>
            <a:r>
              <a:rPr lang="en-US" altLang="en-US" sz="1400" i="1" baseline="-25000"/>
              <a:t>p</a:t>
            </a:r>
            <a:r>
              <a:rPr lang="en-US" altLang="en-US" sz="1400"/>
              <a:t> and output </a:t>
            </a:r>
            <a:r>
              <a:rPr lang="en-US" altLang="en-US" sz="1400" i="1"/>
              <a:t>o</a:t>
            </a:r>
            <a:r>
              <a:rPr lang="en-US" altLang="en-US" sz="1400" i="1" baseline="-25000"/>
              <a:t>p</a:t>
            </a:r>
            <a:r>
              <a:rPr lang="en-US" altLang="en-US" sz="1400"/>
              <a:t>, change the threshold</a:t>
            </a:r>
          </a:p>
          <a:p>
            <a:pPr eaLnBrk="1" hangingPunct="1"/>
            <a:r>
              <a:rPr lang="en-US" altLang="en-US" sz="1400"/>
              <a:t>And weights as follows:</a:t>
            </a: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344863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59"/>
          <a:stretch/>
        </p:blipFill>
        <p:spPr bwMode="auto">
          <a:xfrm>
            <a:off x="1219201" y="5105400"/>
            <a:ext cx="19812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8"/>
          <a:stretch/>
        </p:blipFill>
        <p:spPr bwMode="auto">
          <a:xfrm>
            <a:off x="4800601" y="5105400"/>
            <a:ext cx="1828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AND, OR, XOR</a:t>
            </a:r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33" y="1828800"/>
            <a:ext cx="5386388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600200"/>
            <a:ext cx="1486304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Problem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  Output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1 1       1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238500"/>
            <a:ext cx="1486304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Problem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  Output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1 1       1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169" y="4876800"/>
            <a:ext cx="1486304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Problem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  Output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1 1       0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Adding a unit to make XOR solvable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2681288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29146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4004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200"/>
            <a:ext cx="22050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1325563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LMS </a:t>
            </a:r>
            <a:r>
              <a:rPr lang="en-US" altLang="en-US" dirty="0" err="1" smtClean="0"/>
              <a:t>Associator</a:t>
            </a:r>
            <a:endParaRPr lang="en-US" altLang="en-US" dirty="0" smtClean="0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279525" y="1484313"/>
            <a:ext cx="504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Output is a linear function of inputs and weights: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1306513" y="2667000"/>
            <a:ext cx="605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Find learning rule to minimize the Summed squared Error:</a:t>
            </a:r>
          </a:p>
        </p:txBody>
      </p:sp>
      <p:pic>
        <p:nvPicPr>
          <p:cNvPr id="61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4388"/>
            <a:ext cx="3178175" cy="25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1266278" y="3777803"/>
            <a:ext cx="35067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Change weight proportional to</a:t>
            </a:r>
          </a:p>
          <a:p>
            <a:pPr eaLnBrk="1" hangingPunct="1"/>
            <a:r>
              <a:rPr lang="en-US" altLang="en-US" dirty="0"/>
              <a:t>to its effect on the E for each P:</a:t>
            </a:r>
          </a:p>
        </p:txBody>
      </p:sp>
      <p:sp>
        <p:nvSpPr>
          <p:cNvPr id="6155" name="Text Box 7"/>
          <p:cNvSpPr txBox="1">
            <a:spLocks noChangeArrowheads="1"/>
          </p:cNvSpPr>
          <p:nvPr/>
        </p:nvSpPr>
        <p:spPr bwMode="auto">
          <a:xfrm>
            <a:off x="1315384" y="49530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Where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89322" y="1900111"/>
                <a:ext cx="147572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22" y="1900111"/>
                <a:ext cx="1475725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76400" y="3054444"/>
                <a:ext cx="2427652" cy="702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4444"/>
                <a:ext cx="2427652" cy="70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1200" y="4423915"/>
                <a:ext cx="1511504" cy="580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423915"/>
                <a:ext cx="1511504" cy="580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64566" y="5361312"/>
                <a:ext cx="2492542" cy="580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𝑟𝑠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566" y="5361312"/>
                <a:ext cx="2492542" cy="580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7010400" y="1295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0000" y="129338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10400" y="19532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00" y="1951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8" idx="0"/>
            <a:endCxn id="6" idx="4"/>
          </p:cNvCxnSpPr>
          <p:nvPr/>
        </p:nvCxnSpPr>
        <p:spPr>
          <a:xfrm flipV="1">
            <a:off x="7162800" y="1600200"/>
            <a:ext cx="0" cy="353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772400" y="1598183"/>
            <a:ext cx="0" cy="353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6" idx="5"/>
          </p:cNvCxnSpPr>
          <p:nvPr/>
        </p:nvCxnSpPr>
        <p:spPr>
          <a:xfrm flipH="1" flipV="1">
            <a:off x="7270563" y="1555563"/>
            <a:ext cx="501837" cy="395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0"/>
            <a:endCxn id="17" idx="3"/>
          </p:cNvCxnSpPr>
          <p:nvPr/>
        </p:nvCxnSpPr>
        <p:spPr>
          <a:xfrm flipV="1">
            <a:off x="7162800" y="1553546"/>
            <a:ext cx="501837" cy="399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24800" y="1375351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375351"/>
                <a:ext cx="283154" cy="276999"/>
              </a:xfrm>
              <a:prstGeom prst="rect">
                <a:avLst/>
              </a:prstGeom>
              <a:blipFill>
                <a:blip r:embed="rId8"/>
                <a:stretch>
                  <a:fillRect l="-1087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319372" y="2006028"/>
                <a:ext cx="232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72" y="2006028"/>
                <a:ext cx="232628" cy="276999"/>
              </a:xfrm>
              <a:prstGeom prst="rect">
                <a:avLst/>
              </a:prstGeom>
              <a:blipFill>
                <a:blip r:embed="rId9"/>
                <a:stretch>
                  <a:fillRect l="-2368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367871" y="1386108"/>
                <a:ext cx="24100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71" y="1386108"/>
                <a:ext cx="241002" cy="184666"/>
              </a:xfrm>
              <a:prstGeom prst="rect">
                <a:avLst/>
              </a:prstGeom>
              <a:blipFill>
                <a:blip r:embed="rId10"/>
                <a:stretch>
                  <a:fillRect l="-15385" r="-512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89687" y="5620208"/>
                <a:ext cx="5885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87" y="5620208"/>
                <a:ext cx="5885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6577542" y="5486400"/>
            <a:ext cx="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43888" y="4389129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Error Surface for OR function</a:t>
            </a:r>
            <a:br>
              <a:rPr lang="en-US" altLang="en-US" sz="4000" smtClean="0"/>
            </a:br>
            <a:r>
              <a:rPr lang="en-US" altLang="en-US" sz="4000" smtClean="0"/>
              <a:t>in LMS Associator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5040313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2097088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191000"/>
            <a:ext cx="21146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Or Problem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  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0 0       0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1 0       1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0 1       1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1 1       1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What if we want to learn how to solve xor?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39"/>
          <a:stretch>
            <a:fillRect/>
          </a:stretch>
        </p:blipFill>
        <p:spPr bwMode="auto">
          <a:xfrm>
            <a:off x="838200" y="1752600"/>
            <a:ext cx="17827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3429000" y="2057400"/>
            <a:ext cx="4997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 need to figure out how to adjust the weights</a:t>
            </a:r>
            <a:br>
              <a:rPr lang="en-US" altLang="en-US"/>
            </a:br>
            <a:r>
              <a:rPr lang="en-US" altLang="en-US"/>
              <a:t>into the ‘hidden’ unit, following the principle of</a:t>
            </a:r>
            <a:br>
              <a:rPr lang="en-US" altLang="en-US"/>
            </a:br>
            <a:r>
              <a:rPr lang="en-US" altLang="en-US"/>
              <a:t>gradient descent:</a:t>
            </a:r>
          </a:p>
        </p:txBody>
      </p:sp>
      <p:sp>
        <p:nvSpPr>
          <p:cNvPr id="8197" name="Line 8"/>
          <p:cNvSpPr>
            <a:spLocks noChangeShapeType="1"/>
          </p:cNvSpPr>
          <p:nvPr/>
        </p:nvSpPr>
        <p:spPr bwMode="auto">
          <a:xfrm>
            <a:off x="2590800" y="30480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73563" y="3124200"/>
                <a:ext cx="1511504" cy="580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63" y="3124200"/>
                <a:ext cx="1511504" cy="580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We start with an even simpler</a:t>
            </a:r>
            <a:br>
              <a:rPr lang="en-US" altLang="en-US" sz="4000" smtClean="0"/>
            </a:br>
            <a:r>
              <a:rPr lang="en-US" altLang="en-US" sz="4000" smtClean="0"/>
              <a:t>problem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3267075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974725" y="3389313"/>
            <a:ext cx="6083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Assume units are linear, both weights = 0</a:t>
            </a:r>
            <a:r>
              <a:rPr lang="en-US" altLang="en-US" dirty="0" smtClean="0"/>
              <a:t> </a:t>
            </a:r>
            <a:r>
              <a:rPr lang="en-US" altLang="en-US" dirty="0"/>
              <a:t>and, </a:t>
            </a:r>
            <a:r>
              <a:rPr lang="en-US" altLang="en-US" i="1" dirty="0" err="1"/>
              <a:t>i</a:t>
            </a:r>
            <a:r>
              <a:rPr lang="en-US" altLang="en-US" dirty="0"/>
              <a:t> = 1, </a:t>
            </a:r>
            <a:r>
              <a:rPr lang="en-US" altLang="en-US" i="1" dirty="0"/>
              <a:t>t</a:t>
            </a:r>
            <a:r>
              <a:rPr lang="en-US" altLang="en-US" dirty="0"/>
              <a:t> = 1.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914400" y="4419600"/>
            <a:ext cx="592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 use the chain rule to calculate           for each weight.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990600" y="5410200"/>
            <a:ext cx="60452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Non-linear hidden units are necessary in general, </a:t>
            </a:r>
            <a:br>
              <a:rPr lang="en-US" altLang="en-US" dirty="0"/>
            </a:br>
            <a:r>
              <a:rPr lang="en-US" altLang="en-US" dirty="0"/>
              <a:t>but understanding learning in linear networks is useful</a:t>
            </a:r>
            <a:br>
              <a:rPr lang="en-US" altLang="en-US" dirty="0"/>
            </a:br>
            <a:r>
              <a:rPr lang="en-US" altLang="en-US" dirty="0"/>
              <a:t>to support a general understanding of the non-linear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8848" y="3793152"/>
                <a:ext cx="1511503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848" y="3793152"/>
                <a:ext cx="1511503" cy="573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19600" y="4343400"/>
                <a:ext cx="716799" cy="665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343400"/>
                <a:ext cx="716799" cy="6658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</a:rPr>
              <a:t>The logistic or ‘sigmoid’ function and its derivative</a:t>
            </a:r>
          </a:p>
        </p:txBody>
      </p:sp>
      <p:pic>
        <p:nvPicPr>
          <p:cNvPr id="10243" name="Picture 5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4191000" y="54102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Net input</a:t>
            </a: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 rot="-5400000">
            <a:off x="1500982" y="314721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37422" y="4419600"/>
                <a:ext cx="2053191" cy="37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22" y="4419600"/>
                <a:ext cx="2053191" cy="376321"/>
              </a:xfrm>
              <a:prstGeom prst="rect">
                <a:avLst/>
              </a:prstGeom>
              <a:blipFill>
                <a:blip r:embed="rId4"/>
                <a:stretch>
                  <a:fillRect l="-11573" t="-153226" b="-2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2534039"/>
                <a:ext cx="1849481" cy="418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34039"/>
                <a:ext cx="1849481" cy="418320"/>
              </a:xfrm>
              <a:prstGeom prst="rect">
                <a:avLst/>
              </a:prstGeom>
              <a:blipFill>
                <a:blip r:embed="rId5"/>
                <a:stretch>
                  <a:fillRect l="-990" t="-138235" b="-20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667</Words>
  <Application>Microsoft Office PowerPoint</Application>
  <PresentationFormat>On-screen Show (4:3)</PresentationFormat>
  <Paragraphs>138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Courier New</vt:lpstr>
      <vt:lpstr>Symbol</vt:lpstr>
      <vt:lpstr>Default Design</vt:lpstr>
      <vt:lpstr>Back Propagation and Representation in PDP Networks</vt:lpstr>
      <vt:lpstr>The Perceptron</vt:lpstr>
      <vt:lpstr>AND, OR, XOR</vt:lpstr>
      <vt:lpstr>Adding a unit to make XOR solvable</vt:lpstr>
      <vt:lpstr>LMS Associator</vt:lpstr>
      <vt:lpstr>Error Surface for OR function in LMS Associator</vt:lpstr>
      <vt:lpstr>What if we want to learn how to solve xor?</vt:lpstr>
      <vt:lpstr>We start with an even simpler problem</vt:lpstr>
      <vt:lpstr>The logistic or ‘sigmoid’ function and its derivative</vt:lpstr>
      <vt:lpstr>The Non-Linear 1:1:1 Network</vt:lpstr>
      <vt:lpstr>Including the activation function in the chain rule and including more than one output unit leads to:</vt:lpstr>
      <vt:lpstr>Back propagation algorithm</vt:lpstr>
      <vt:lpstr>Adding Momentum and  Weight Decay</vt:lpstr>
      <vt:lpstr>XOR Problem from Next Homework</vt:lpstr>
      <vt:lpstr>Why is back propagation important?</vt:lpstr>
      <vt:lpstr>Is Backprop biologically plausible?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 and Representation in PDP Networks</dc:title>
  <dc:creator>JLM</dc:creator>
  <cp:lastModifiedBy>Jay McClelland</cp:lastModifiedBy>
  <cp:revision>32</cp:revision>
  <dcterms:created xsi:type="dcterms:W3CDTF">2007-02-21T16:42:32Z</dcterms:created>
  <dcterms:modified xsi:type="dcterms:W3CDTF">2019-01-22T07:52:12Z</dcterms:modified>
</cp:coreProperties>
</file>