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9" r:id="rId4"/>
    <p:sldId id="290" r:id="rId5"/>
    <p:sldId id="292" r:id="rId6"/>
    <p:sldId id="291" r:id="rId7"/>
    <p:sldId id="287" r:id="rId8"/>
    <p:sldId id="270" r:id="rId9"/>
    <p:sldId id="272" r:id="rId10"/>
    <p:sldId id="283" r:id="rId11"/>
    <p:sldId id="284" r:id="rId12"/>
    <p:sldId id="285" r:id="rId13"/>
    <p:sldId id="286" r:id="rId14"/>
    <p:sldId id="28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1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1906" y="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595D8-7678-4546-BFC0-3DBC169753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21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C693F8-CE97-41E7-ACB3-FB89788B40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02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4EA419-ABF7-42D8-9B97-5D816C0EAB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868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761EB5-3B44-44A5-9A16-5BDC8715FE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99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FE39CF-932B-438F-8D35-526115E6C2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68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4E5A2C-7E57-4DB4-95C7-42FB4B30C5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11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A571D-02B4-4672-96DB-B02CA416C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78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3F2564-250F-4220-9827-607F3D5714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45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6CBAA-A335-4CF3-91EF-745EAE7601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443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BA4EC-73BA-405A-B990-8976E44FA8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927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560A99-6B45-4B43-8603-B8A8E47052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60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6C6FF02-0732-4611-8F36-EB14001EA94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0959438818300485" TargetMode="External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hyperlink" Target="http://www.jmlr.org/proceedings/papers/v9/glorot10a/glorot10a.pdf?hc_location=uf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uder.io/optimizing-gradient-descent/index.html#visualizationofalgorithm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3.wmf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034" y="2130425"/>
            <a:ext cx="8251166" cy="1470025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More on Back Propagation:</a:t>
            </a:r>
            <a:br>
              <a:rPr lang="en-US" altLang="en-US" sz="2800" dirty="0" smtClean="0"/>
            </a:br>
            <a:r>
              <a:rPr lang="en-US" altLang="en-US" sz="2800" dirty="0" smtClean="0"/>
              <a:t>1) Optimization Algorithms and Weight Initialization</a:t>
            </a:r>
            <a:br>
              <a:rPr lang="en-US" altLang="en-US" sz="2800" dirty="0" smtClean="0"/>
            </a:br>
            <a:r>
              <a:rPr lang="en-US" altLang="en-US" sz="2800" dirty="0" smtClean="0"/>
              <a:t>2) Toward Biologically Plausible Implementations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Psychology 209</a:t>
            </a:r>
            <a:br>
              <a:rPr lang="en-US" altLang="en-US" sz="2400" dirty="0" smtClean="0"/>
            </a:br>
            <a:r>
              <a:rPr lang="en-US" altLang="en-US" sz="2400" dirty="0" smtClean="0"/>
              <a:t>January 24, 2019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15132" cy="1950978"/>
          </a:xfrm>
        </p:spPr>
        <p:txBody>
          <a:bodyPr/>
          <a:lstStyle/>
          <a:p>
            <a:r>
              <a:rPr lang="en-US" sz="3000" dirty="0" smtClean="0"/>
              <a:t>Random feedback weights can deliver</a:t>
            </a:r>
            <a:br>
              <a:rPr lang="en-US" sz="3000" dirty="0" smtClean="0"/>
            </a:br>
            <a:r>
              <a:rPr lang="en-US" sz="3000" dirty="0" smtClean="0"/>
              <a:t>useful teaching signals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698" y="654349"/>
            <a:ext cx="3610800" cy="59633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01157"/>
            <a:ext cx="4407301" cy="27528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6949" y="563370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Lillicrap TP, </a:t>
            </a:r>
            <a:r>
              <a:rPr lang="en-US" sz="1200" dirty="0" err="1"/>
              <a:t>Cownden</a:t>
            </a:r>
            <a:r>
              <a:rPr lang="en-US" sz="1200" dirty="0"/>
              <a:t> D, Tweed DB, </a:t>
            </a:r>
            <a:r>
              <a:rPr lang="en-US" sz="1200" dirty="0" err="1"/>
              <a:t>Akerman</a:t>
            </a:r>
            <a:r>
              <a:rPr lang="en-US" sz="1200" dirty="0"/>
              <a:t> CJ: Random synaptic feedback weights support error backpropagation for deep learning. Nat </a:t>
            </a:r>
            <a:r>
              <a:rPr lang="en-US" sz="1200" dirty="0" err="1"/>
              <a:t>Commun</a:t>
            </a:r>
            <a:r>
              <a:rPr lang="en-US" sz="1200" dirty="0"/>
              <a:t> 2016, 7:13276 http://dx.doi.org/ 10.1038/ncomms13276. </a:t>
            </a:r>
          </a:p>
        </p:txBody>
      </p:sp>
    </p:spTree>
    <p:extLst>
      <p:ext uri="{BB962C8B-B14F-4D97-AF65-F5344CB8AC3E}">
        <p14:creationId xmlns:p14="http://schemas.microsoft.com/office/powerpoint/2010/main" val="114393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‘</a:t>
            </a:r>
            <a:r>
              <a:rPr lang="en-US" sz="3200" dirty="0" smtClean="0"/>
              <a:t>Feedback Alignment’ Equals or Beats </a:t>
            </a:r>
            <a:r>
              <a:rPr lang="en-US" sz="3200" dirty="0" err="1" smtClean="0"/>
              <a:t>BackProp</a:t>
            </a:r>
            <a:r>
              <a:rPr lang="en-US" sz="3200" dirty="0"/>
              <a:t> </a:t>
            </a:r>
            <a:r>
              <a:rPr lang="en-US" sz="3200" dirty="0" smtClean="0"/>
              <a:t>on MNIST in 3 and 4 layer nets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749" y="1810697"/>
            <a:ext cx="6106501" cy="45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5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it works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970" y="107904"/>
            <a:ext cx="3873260" cy="6599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768"/>
          <a:stretch/>
        </p:blipFill>
        <p:spPr>
          <a:xfrm>
            <a:off x="366461" y="3111407"/>
            <a:ext cx="5042986" cy="1641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61" y="2146187"/>
            <a:ext cx="5156684" cy="82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9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49" y="136616"/>
            <a:ext cx="8229600" cy="1143000"/>
          </a:xfrm>
        </p:spPr>
        <p:txBody>
          <a:bodyPr/>
          <a:lstStyle/>
          <a:p>
            <a:r>
              <a:rPr lang="en-US" dirty="0" smtClean="0"/>
              <a:t>Can we make it work using </a:t>
            </a:r>
            <a:r>
              <a:rPr lang="en-US" dirty="0" err="1" smtClean="0"/>
              <a:t>Hebbian</a:t>
            </a:r>
            <a:r>
              <a:rPr lang="en-US" dirty="0" smtClean="0"/>
              <a:t> Learning?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8" y="1482833"/>
            <a:ext cx="9080101" cy="4185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8" y="5797863"/>
            <a:ext cx="6849901" cy="59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33" y="6414809"/>
            <a:ext cx="4616219" cy="3310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61152" y="6332960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Link to article in Science Direct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5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 Normalized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Start with a more uniform</a:t>
            </a:r>
            <a:br>
              <a:rPr lang="en-US" sz="2400" dirty="0" smtClean="0"/>
            </a:br>
            <a:r>
              <a:rPr lang="en-US" sz="2400" dirty="0" smtClean="0"/>
              <a:t>distribution: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This often works ok</a:t>
            </a:r>
          </a:p>
          <a:p>
            <a:r>
              <a:rPr lang="en-US" sz="2400" dirty="0" smtClean="0"/>
              <a:t>But it leads to degenerate</a:t>
            </a:r>
            <a:br>
              <a:rPr lang="en-US" sz="2400" dirty="0" smtClean="0"/>
            </a:br>
            <a:r>
              <a:rPr lang="en-US" sz="2400" dirty="0" smtClean="0"/>
              <a:t>activations at initialization when a </a:t>
            </a:r>
            <a:r>
              <a:rPr lang="en-US" sz="2400" i="1" dirty="0" err="1" smtClean="0"/>
              <a:t>tanh</a:t>
            </a:r>
            <a:r>
              <a:rPr lang="en-US" sz="2400" i="1" dirty="0" smtClean="0"/>
              <a:t> </a:t>
            </a:r>
            <a:r>
              <a:rPr lang="en-US" sz="2400" dirty="0" smtClean="0"/>
              <a:t>function is used.</a:t>
            </a:r>
            <a:endParaRPr lang="en-US" sz="2400" dirty="0"/>
          </a:p>
          <a:p>
            <a:r>
              <a:rPr lang="en-US" sz="2400" dirty="0" smtClean="0"/>
              <a:t>‘Normalized initialization’ solves the problem (figure) and </a:t>
            </a:r>
            <a:r>
              <a:rPr lang="en-US" sz="2400" dirty="0" err="1" smtClean="0"/>
              <a:t>prodces</a:t>
            </a:r>
            <a:r>
              <a:rPr lang="en-US" sz="2400" dirty="0" smtClean="0"/>
              <a:t> improvement with </a:t>
            </a:r>
            <a:r>
              <a:rPr lang="en-US" sz="2400" i="1" dirty="0" err="1" smtClean="0"/>
              <a:t>tanh</a:t>
            </a:r>
            <a:r>
              <a:rPr lang="en-US" sz="2400" i="1" dirty="0" smtClean="0"/>
              <a:t> </a:t>
            </a:r>
            <a:r>
              <a:rPr lang="en-US" sz="2400" dirty="0" smtClean="0"/>
              <a:t>nonlinearity: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41" y="2401768"/>
            <a:ext cx="2815172" cy="8038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849" y="1441147"/>
            <a:ext cx="3260004" cy="24220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365" y="5288467"/>
            <a:ext cx="4875266" cy="11510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5351" y="6254803"/>
            <a:ext cx="645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we know even better ways, but we’ll consider these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Gradient </a:t>
            </a:r>
            <a:r>
              <a:rPr lang="fr-FR" dirty="0" err="1"/>
              <a:t>descent</a:t>
            </a:r>
            <a:r>
              <a:rPr lang="fr-FR" dirty="0"/>
              <a:t> </a:t>
            </a:r>
            <a:r>
              <a:rPr lang="fr-FR" dirty="0" err="1"/>
              <a:t>variants</a:t>
            </a:r>
            <a:endParaRPr lang="fr-FR" dirty="0"/>
          </a:p>
          <a:p>
            <a:r>
              <a:rPr lang="fr-FR" dirty="0" smtClean="0"/>
              <a:t>    </a:t>
            </a:r>
            <a:r>
              <a:rPr lang="fr-FR" dirty="0"/>
              <a:t>Batch gradient </a:t>
            </a:r>
            <a:r>
              <a:rPr lang="fr-FR" dirty="0" err="1"/>
              <a:t>descent</a:t>
            </a:r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Stochastic</a:t>
            </a:r>
            <a:r>
              <a:rPr lang="fr-FR" dirty="0"/>
              <a:t> gradient </a:t>
            </a:r>
            <a:r>
              <a:rPr lang="fr-FR" dirty="0" err="1"/>
              <a:t>descent</a:t>
            </a:r>
            <a:endParaRPr lang="fr-FR" dirty="0"/>
          </a:p>
          <a:p>
            <a:r>
              <a:rPr lang="fr-FR" dirty="0"/>
              <a:t>    Mini-batch gradient </a:t>
            </a:r>
            <a:r>
              <a:rPr lang="fr-FR" dirty="0" err="1" smtClean="0"/>
              <a:t>descent</a:t>
            </a:r>
            <a:endParaRPr lang="fr-FR" dirty="0" smtClean="0"/>
          </a:p>
          <a:p>
            <a:endParaRPr lang="fr-FR" dirty="0"/>
          </a:p>
          <a:p>
            <a:r>
              <a:rPr lang="en-US" dirty="0" smtClean="0"/>
              <a:t>Challenges</a:t>
            </a:r>
          </a:p>
          <a:p>
            <a:endParaRPr lang="en-US" dirty="0"/>
          </a:p>
          <a:p>
            <a:r>
              <a:rPr lang="en-US" dirty="0"/>
              <a:t>Gradient descent optimization algorithms</a:t>
            </a:r>
          </a:p>
          <a:p>
            <a:r>
              <a:rPr lang="en-US" dirty="0" smtClean="0"/>
              <a:t>    </a:t>
            </a:r>
            <a:r>
              <a:rPr lang="en-US" dirty="0"/>
              <a:t>Momentum</a:t>
            </a:r>
          </a:p>
          <a:p>
            <a:r>
              <a:rPr lang="en-US" dirty="0"/>
              <a:t>    </a:t>
            </a:r>
            <a:r>
              <a:rPr lang="en-US" dirty="0" err="1"/>
              <a:t>Nesterov</a:t>
            </a:r>
            <a:r>
              <a:rPr lang="en-US" dirty="0"/>
              <a:t> accelerated gradient</a:t>
            </a:r>
          </a:p>
          <a:p>
            <a:r>
              <a:rPr lang="en-US" dirty="0"/>
              <a:t>    </a:t>
            </a:r>
            <a:r>
              <a:rPr lang="en-US" dirty="0" err="1"/>
              <a:t>Adagrad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Adadelta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RMSprop</a:t>
            </a:r>
            <a:endParaRPr lang="en-US" dirty="0"/>
          </a:p>
          <a:p>
            <a:r>
              <a:rPr lang="en-US" dirty="0"/>
              <a:t>    Adam</a:t>
            </a:r>
          </a:p>
          <a:p>
            <a:r>
              <a:rPr lang="en-US" dirty="0"/>
              <a:t>    </a:t>
            </a:r>
            <a:r>
              <a:rPr lang="en-US" dirty="0" err="1"/>
              <a:t>AdaMax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Nadam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AMSGrad</a:t>
            </a:r>
            <a:endParaRPr lang="en-US" dirty="0"/>
          </a:p>
          <a:p>
            <a:r>
              <a:rPr lang="en-US" dirty="0" smtClean="0"/>
              <a:t>Visualization </a:t>
            </a:r>
            <a:r>
              <a:rPr lang="en-US" dirty="0"/>
              <a:t>of algorithms</a:t>
            </a:r>
          </a:p>
          <a:p>
            <a:r>
              <a:rPr lang="en-US" dirty="0" smtClean="0"/>
              <a:t>Which </a:t>
            </a:r>
            <a:r>
              <a:rPr lang="en-US" dirty="0"/>
              <a:t>optimizer to choose?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Parallelizing and distributing SGD</a:t>
            </a:r>
          </a:p>
          <a:p>
            <a:r>
              <a:rPr lang="en-US" dirty="0" smtClean="0"/>
              <a:t>    </a:t>
            </a:r>
            <a:r>
              <a:rPr lang="en-US" dirty="0" err="1"/>
              <a:t>Hogwild</a:t>
            </a:r>
            <a:r>
              <a:rPr lang="en-US" dirty="0"/>
              <a:t>!</a:t>
            </a:r>
          </a:p>
          <a:p>
            <a:r>
              <a:rPr lang="en-US" dirty="0"/>
              <a:t>    Downpour SGD</a:t>
            </a:r>
          </a:p>
          <a:p>
            <a:r>
              <a:rPr lang="en-US" dirty="0"/>
              <a:t>    Delay-tolerant Algorithms for SGD</a:t>
            </a:r>
          </a:p>
          <a:p>
            <a:r>
              <a:rPr lang="en-US" dirty="0"/>
              <a:t>   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    Elastic Averaging SGD</a:t>
            </a:r>
          </a:p>
          <a:p>
            <a:endParaRPr lang="en-US" dirty="0"/>
          </a:p>
          <a:p>
            <a:r>
              <a:rPr lang="en-US" dirty="0"/>
              <a:t>Additional strategies for optimizing SGD</a:t>
            </a:r>
          </a:p>
          <a:p>
            <a:r>
              <a:rPr lang="en-US" dirty="0" smtClean="0"/>
              <a:t>    </a:t>
            </a:r>
            <a:r>
              <a:rPr lang="en-US" dirty="0"/>
              <a:t>Shuffling and Curriculum Learning</a:t>
            </a:r>
          </a:p>
          <a:p>
            <a:r>
              <a:rPr lang="en-US" dirty="0"/>
              <a:t>    Batch normalization</a:t>
            </a:r>
          </a:p>
          <a:p>
            <a:r>
              <a:rPr lang="en-US" dirty="0"/>
              <a:t>    Early Stopping</a:t>
            </a:r>
          </a:p>
          <a:p>
            <a:r>
              <a:rPr lang="en-US" dirty="0"/>
              <a:t>    Gradient noise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9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240" y="2734025"/>
            <a:ext cx="3077455" cy="88570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the Algorithms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Gradient Descent</a:t>
            </a:r>
          </a:p>
          <a:p>
            <a:r>
              <a:rPr lang="en-US" dirty="0" smtClean="0"/>
              <a:t>Momentum</a:t>
            </a:r>
          </a:p>
          <a:p>
            <a:r>
              <a:rPr lang="en-US" dirty="0" err="1" smtClean="0"/>
              <a:t>AdaGrad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RMSprop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AdaDelta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691" y="1648429"/>
            <a:ext cx="2140963" cy="5352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43873"/>
          <a:stretch/>
        </p:blipFill>
        <p:spPr>
          <a:xfrm>
            <a:off x="3680652" y="2183671"/>
            <a:ext cx="2545857" cy="4519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2195" y="2900543"/>
            <a:ext cx="1807069" cy="5475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50159" y="3556057"/>
            <a:ext cx="2202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Sum of Squares of </a:t>
            </a:r>
            <a:r>
              <a:rPr lang="en-US" sz="1600" i="1" dirty="0" err="1" smtClean="0"/>
              <a:t>g</a:t>
            </a:r>
            <a:r>
              <a:rPr lang="en-US" sz="1600" i="1" baseline="-25000" dirty="0" err="1" smtClean="0"/>
              <a:t>t</a:t>
            </a:r>
            <a:r>
              <a:rPr lang="en-US" sz="1600" i="1" baseline="-25000" dirty="0" smtClean="0"/>
              <a:t>’,I</a:t>
            </a:r>
            <a:endParaRPr lang="en-US" sz="1600" i="1" dirty="0" smtClean="0"/>
          </a:p>
          <a:p>
            <a:r>
              <a:rPr lang="en-US" sz="1600" dirty="0" smtClean="0"/>
              <a:t>up to time </a:t>
            </a:r>
            <a:r>
              <a:rPr lang="en-US" sz="1600" i="1" dirty="0" smtClean="0"/>
              <a:t>t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73476" y="3455183"/>
            <a:ext cx="230521" cy="16454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9014" y="3898551"/>
            <a:ext cx="3140008" cy="112143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988414" y="4549782"/>
            <a:ext cx="2912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g</a:t>
            </a:r>
            <a:r>
              <a:rPr lang="en-US" i="1" baseline="-25000" dirty="0" smtClean="0"/>
              <a:t>t</a:t>
            </a:r>
            <a:r>
              <a:rPr lang="en-US" baseline="30000" dirty="0" smtClean="0"/>
              <a:t>2  </a:t>
            </a:r>
            <a:r>
              <a:rPr lang="en-US" dirty="0" smtClean="0"/>
              <a:t>is the vector of squares</a:t>
            </a:r>
            <a:br>
              <a:rPr lang="en-US" dirty="0" smtClean="0"/>
            </a:br>
            <a:r>
              <a:rPr lang="en-US" dirty="0" smtClean="0"/>
              <a:t>of the </a:t>
            </a:r>
            <a:r>
              <a:rPr lang="en-US" i="1" dirty="0" err="1" smtClean="0"/>
              <a:t>g</a:t>
            </a:r>
            <a:r>
              <a:rPr lang="en-US" i="1" baseline="-25000" dirty="0" err="1" smtClean="0"/>
              <a:t>i,t</a:t>
            </a:r>
            <a:endParaRPr lang="en-US" i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61820" y="4244204"/>
            <a:ext cx="430305" cy="36910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t="54793" b="-598"/>
          <a:stretch/>
        </p:blipFill>
        <p:spPr>
          <a:xfrm>
            <a:off x="6245106" y="2300124"/>
            <a:ext cx="2545857" cy="36883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680652" y="1266005"/>
            <a:ext cx="287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 of weights + biases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5213106" y="1607737"/>
            <a:ext cx="205170" cy="21453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773476" y="1265506"/>
            <a:ext cx="1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 of </a:t>
            </a:r>
            <a:r>
              <a:rPr lang="en-US" dirty="0" err="1" smtClean="0"/>
              <a:t>dL</a:t>
            </a:r>
            <a:r>
              <a:rPr lang="en-US" dirty="0" smtClean="0"/>
              <a:t>/</a:t>
            </a:r>
            <a:r>
              <a:rPr lang="en-US" dirty="0" err="1" smtClean="0"/>
              <a:t>dw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30568" y="1559717"/>
            <a:ext cx="228671" cy="22840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9014" y="5125236"/>
            <a:ext cx="2818680" cy="1157672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5178484" y="4958962"/>
            <a:ext cx="672908" cy="42955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73823" y="5365635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Corresponds to </a:t>
            </a:r>
            <a:r>
              <a:rPr lang="en-US" i="1" dirty="0" smtClean="0"/>
              <a:t>RMS</a:t>
            </a:r>
            <a:r>
              <a:rPr lang="en-US" dirty="0" smtClean="0"/>
              <a:t>[</a:t>
            </a:r>
            <a:r>
              <a:rPr lang="en-US" i="1" dirty="0" smtClean="0"/>
              <a:t>g</a:t>
            </a:r>
            <a:r>
              <a:rPr lang="en-US" dirty="0" smtClean="0"/>
              <a:t>]</a:t>
            </a:r>
            <a:r>
              <a:rPr lang="en-US" i="1" baseline="-25000" dirty="0" smtClean="0"/>
              <a:t>t</a:t>
            </a:r>
            <a:endParaRPr lang="en-US" i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389590" y="5489293"/>
            <a:ext cx="1734585" cy="6773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01441" y="6037190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RMS </a:t>
            </a:r>
            <a:r>
              <a:rPr lang="en-US" dirty="0" smtClean="0"/>
              <a:t>of previous change</a:t>
            </a:r>
            <a:br>
              <a:rPr lang="en-US" dirty="0" smtClean="0"/>
            </a:br>
            <a:r>
              <a:rPr lang="en-US" dirty="0" smtClean="0"/>
              <a:t>in the parameters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37844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833"/>
            <a:ext cx="8229600" cy="4525963"/>
          </a:xfrm>
        </p:spPr>
        <p:txBody>
          <a:bodyPr/>
          <a:lstStyle/>
          <a:p>
            <a:r>
              <a:rPr lang="en-US" dirty="0" smtClean="0"/>
              <a:t>Two running averages: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Update depends on momentum normalized by variance: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730" y="2107826"/>
            <a:ext cx="3429000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9538"/>
          <a:stretch/>
        </p:blipFill>
        <p:spPr>
          <a:xfrm>
            <a:off x="1536808" y="4434704"/>
            <a:ext cx="6819580" cy="1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0613" t="66752" r="212"/>
          <a:stretch/>
        </p:blipFill>
        <p:spPr>
          <a:xfrm>
            <a:off x="1721222" y="5932073"/>
            <a:ext cx="1625173" cy="54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1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activation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4992" y="1600200"/>
                <a:ext cx="8429384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 smtClean="0"/>
                  <a:t>All receiving units use a ‘net input’, here called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600" i="1" dirty="0" smtClean="0"/>
                  <a:t>, </a:t>
                </a:r>
                <a:r>
                  <a:rPr lang="en-US" sz="2600" dirty="0" smtClean="0"/>
                  <a:t>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𝑟𝑠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 smtClean="0"/>
              </a:p>
              <a:p>
                <a:r>
                  <a:rPr lang="en-US" sz="2400" dirty="0" smtClean="0"/>
                  <a:t>This is then used as the basis of the unit’s activation using an ‘activation function,’ usually one of the following:</a:t>
                </a:r>
              </a:p>
              <a:p>
                <a:pPr lvl="1"/>
                <a:r>
                  <a:rPr lang="en-US" sz="2400" dirty="0" smtClean="0"/>
                  <a:t>Linear: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sz="2400" dirty="0" smtClean="0"/>
                  <a:t>Logistic: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sz="2400" dirty="0" err="1" smtClean="0"/>
                  <a:t>Tanh</a:t>
                </a:r>
                <a:r>
                  <a:rPr lang="en-US" sz="2400" dirty="0" smtClean="0"/>
                  <a:t>: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sz="2400" dirty="0" err="1" smtClean="0"/>
                  <a:t>Relu</a:t>
                </a:r>
                <a:r>
                  <a:rPr lang="en-US" sz="2400" dirty="0" smtClean="0"/>
                  <a:t>:</a:t>
                </a:r>
                <a:r>
                  <a:rPr lang="en-US" dirty="0" smtClean="0"/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, i.e., 0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&lt; </a:t>
                </a:r>
                <a:r>
                  <a:rPr lang="en-US" smtClean="0"/>
                  <a:t>0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992" y="1600200"/>
                <a:ext cx="8429384" cy="4525963"/>
              </a:xfrm>
              <a:blipFill>
                <a:blip r:embed="rId2"/>
                <a:stretch>
                  <a:fillRect l="-1157" t="-1348" r="-1374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79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677" y="2791159"/>
            <a:ext cx="8229600" cy="114300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The algorithms in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5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Initialization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To small: Learning is too slow</a:t>
                </a:r>
              </a:p>
              <a:p>
                <a:r>
                  <a:rPr lang="en-US" sz="2400" dirty="0" smtClean="0"/>
                  <a:t>Too big: you jam units into the non-linear range, loose the gradient signal</a:t>
                </a:r>
              </a:p>
              <a:p>
                <a:r>
                  <a:rPr lang="en-US" sz="2400" dirty="0" smtClean="0"/>
                  <a:t>Just right?</a:t>
                </a:r>
              </a:p>
              <a:p>
                <a:r>
                  <a:rPr lang="en-US" sz="2400" dirty="0" smtClean="0"/>
                  <a:t>One approach: consider the fan in to each receiving unit:</a:t>
                </a:r>
              </a:p>
              <a:p>
                <a:r>
                  <a:rPr lang="en-US" sz="2400" dirty="0" smtClean="0"/>
                  <a:t>For example, ‘He Initialization’ is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Alternatives include: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See appendix slide for details if interested.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3" r="-519" b="-13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31" y="5263206"/>
            <a:ext cx="2815172" cy="803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501" y="5089620"/>
            <a:ext cx="4875266" cy="115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9"/>
          <a:stretch/>
        </p:blipFill>
        <p:spPr bwMode="auto">
          <a:xfrm>
            <a:off x="11112" y="1279210"/>
            <a:ext cx="5405438" cy="426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119313"/>
            <a:ext cx="358140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48000"/>
            <a:ext cx="2970213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 Box 8"/>
          <p:cNvSpPr txBox="1">
            <a:spLocks noChangeArrowheads="1"/>
          </p:cNvSpPr>
          <p:nvPr/>
        </p:nvSpPr>
        <p:spPr bwMode="auto">
          <a:xfrm>
            <a:off x="5470525" y="1331913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Assuming symmetric</a:t>
            </a:r>
          </a:p>
          <a:p>
            <a:pPr eaLnBrk="1" hangingPunct="1"/>
            <a:r>
              <a:rPr lang="en-US" altLang="en-US"/>
              <a:t>connections:</a:t>
            </a:r>
          </a:p>
        </p:txBody>
      </p:sp>
      <p:sp>
        <p:nvSpPr>
          <p:cNvPr id="13318" name="Rectangle 13"/>
          <p:cNvSpPr>
            <a:spLocks noChangeArrowheads="1"/>
          </p:cNvSpPr>
          <p:nvPr/>
        </p:nvSpPr>
        <p:spPr bwMode="auto">
          <a:xfrm>
            <a:off x="5959475" y="3449638"/>
            <a:ext cx="122238" cy="168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9" name="TextBox 7"/>
          <p:cNvSpPr txBox="1">
            <a:spLocks noChangeArrowheads="1"/>
          </p:cNvSpPr>
          <p:nvPr/>
        </p:nvSpPr>
        <p:spPr bwMode="auto">
          <a:xfrm>
            <a:off x="5854700" y="3409950"/>
            <a:ext cx="314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jk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Recirculation </a:t>
            </a:r>
            <a:r>
              <a:rPr lang="en-US" dirty="0" err="1" smtClean="0"/>
              <a:t>Algorith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45" y="5837154"/>
            <a:ext cx="7399471" cy="5959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69" y="5245893"/>
            <a:ext cx="242887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5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Generalized Recirculation</a:t>
            </a:r>
          </a:p>
        </p:txBody>
      </p:sp>
      <p:grpSp>
        <p:nvGrpSpPr>
          <p:cNvPr id="14339" name="Group 11"/>
          <p:cNvGrpSpPr>
            <a:grpSpLocks/>
          </p:cNvGrpSpPr>
          <p:nvPr/>
        </p:nvGrpSpPr>
        <p:grpSpPr bwMode="auto">
          <a:xfrm>
            <a:off x="5706887" y="1747732"/>
            <a:ext cx="2819400" cy="2438400"/>
            <a:chOff x="3408" y="2160"/>
            <a:chExt cx="1776" cy="1536"/>
          </a:xfrm>
        </p:grpSpPr>
        <p:sp>
          <p:nvSpPr>
            <p:cNvPr id="14350" name="Oval 4"/>
            <p:cNvSpPr>
              <a:spLocks noChangeArrowheads="1"/>
            </p:cNvSpPr>
            <p:nvPr/>
          </p:nvSpPr>
          <p:spPr bwMode="auto">
            <a:xfrm>
              <a:off x="3408" y="3408"/>
              <a:ext cx="177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1" name="Oval 6"/>
            <p:cNvSpPr>
              <a:spLocks noChangeArrowheads="1"/>
            </p:cNvSpPr>
            <p:nvPr/>
          </p:nvSpPr>
          <p:spPr bwMode="auto">
            <a:xfrm>
              <a:off x="3408" y="2784"/>
              <a:ext cx="177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2" name="Oval 7"/>
            <p:cNvSpPr>
              <a:spLocks noChangeArrowheads="1"/>
            </p:cNvSpPr>
            <p:nvPr/>
          </p:nvSpPr>
          <p:spPr bwMode="auto">
            <a:xfrm>
              <a:off x="3408" y="2160"/>
              <a:ext cx="177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3" name="Line 8"/>
            <p:cNvSpPr>
              <a:spLocks noChangeShapeType="1"/>
            </p:cNvSpPr>
            <p:nvPr/>
          </p:nvSpPr>
          <p:spPr bwMode="auto">
            <a:xfrm flipV="1">
              <a:off x="4368" y="307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9"/>
            <p:cNvSpPr>
              <a:spLocks noChangeShapeType="1"/>
            </p:cNvSpPr>
            <p:nvPr/>
          </p:nvSpPr>
          <p:spPr bwMode="auto">
            <a:xfrm flipV="1">
              <a:off x="4368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10"/>
            <p:cNvSpPr>
              <a:spLocks noChangeShapeType="1"/>
            </p:cNvSpPr>
            <p:nvPr/>
          </p:nvSpPr>
          <p:spPr bwMode="auto">
            <a:xfrm>
              <a:off x="4224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0" name="Text Box 12"/>
          <p:cNvSpPr txBox="1">
            <a:spLocks noChangeArrowheads="1"/>
          </p:cNvSpPr>
          <p:nvPr/>
        </p:nvSpPr>
        <p:spPr bwMode="auto">
          <a:xfrm>
            <a:off x="755650" y="1086644"/>
            <a:ext cx="440377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Present input, feed activation forward,</a:t>
            </a:r>
            <a:br>
              <a:rPr lang="en-US" altLang="en-US" dirty="0"/>
            </a:br>
            <a:r>
              <a:rPr lang="en-US" altLang="en-US" dirty="0"/>
              <a:t>compute output, let it feed </a:t>
            </a:r>
            <a:r>
              <a:rPr lang="en-US" altLang="en-US" dirty="0" smtClean="0"/>
              <a:t>back</a:t>
            </a:r>
            <a:r>
              <a:rPr lang="en-US" altLang="en-US" dirty="0"/>
              <a:t> </a:t>
            </a:r>
            <a:r>
              <a:rPr lang="en-US" altLang="en-US" dirty="0" smtClean="0"/>
              <a:t>and let</a:t>
            </a:r>
            <a:br>
              <a:rPr lang="en-US" altLang="en-US" dirty="0" smtClean="0"/>
            </a:br>
            <a:r>
              <a:rPr lang="en-US" altLang="en-US" dirty="0" smtClean="0"/>
              <a:t>the hidden state settle to a fixed point.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Then clamp both input and output</a:t>
            </a:r>
            <a:br>
              <a:rPr lang="en-US" altLang="en-US" dirty="0"/>
            </a:br>
            <a:r>
              <a:rPr lang="en-US" altLang="en-US" dirty="0"/>
              <a:t>units into desired </a:t>
            </a:r>
            <a:r>
              <a:rPr lang="en-US" altLang="en-US" dirty="0" smtClean="0"/>
              <a:t>state, and settle again.*</a:t>
            </a:r>
            <a:endParaRPr lang="en-US" altLang="en-US" dirty="0"/>
          </a:p>
        </p:txBody>
      </p:sp>
      <p:pic>
        <p:nvPicPr>
          <p:cNvPr id="1434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47681"/>
            <a:ext cx="2971800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8"/>
          <a:stretch/>
        </p:blipFill>
        <p:spPr bwMode="auto">
          <a:xfrm>
            <a:off x="1414732" y="4549444"/>
            <a:ext cx="2495041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Text Box 16"/>
          <p:cNvSpPr txBox="1">
            <a:spLocks noChangeArrowheads="1"/>
          </p:cNvSpPr>
          <p:nvPr/>
        </p:nvSpPr>
        <p:spPr bwMode="auto">
          <a:xfrm>
            <a:off x="5257800" y="55626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pic>
        <p:nvPicPr>
          <p:cNvPr id="14345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793"/>
          <a:stretch>
            <a:fillRect/>
          </a:stretch>
        </p:blipFill>
        <p:spPr bwMode="auto">
          <a:xfrm>
            <a:off x="1034809" y="4534244"/>
            <a:ext cx="341313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6" name="Text Box 18"/>
          <p:cNvSpPr txBox="1">
            <a:spLocks noChangeArrowheads="1"/>
          </p:cNvSpPr>
          <p:nvPr/>
        </p:nvSpPr>
        <p:spPr bwMode="auto">
          <a:xfrm>
            <a:off x="5125862" y="4494437"/>
            <a:ext cx="36385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*equations neglect the component</a:t>
            </a:r>
            <a:br>
              <a:rPr lang="en-US" altLang="en-US" dirty="0"/>
            </a:br>
            <a:r>
              <a:rPr lang="en-US" altLang="en-US" dirty="0"/>
              <a:t>to the net input at the hidden layer</a:t>
            </a:r>
            <a:br>
              <a:rPr lang="en-US" altLang="en-US" dirty="0"/>
            </a:br>
            <a:r>
              <a:rPr lang="en-US" altLang="en-US" dirty="0"/>
              <a:t>from the input layer. </a:t>
            </a:r>
          </a:p>
        </p:txBody>
      </p:sp>
      <p:sp>
        <p:nvSpPr>
          <p:cNvPr id="14347" name="Text Box 19"/>
          <p:cNvSpPr txBox="1">
            <a:spLocks noChangeArrowheads="1"/>
          </p:cNvSpPr>
          <p:nvPr/>
        </p:nvSpPr>
        <p:spPr bwMode="auto">
          <a:xfrm>
            <a:off x="8129412" y="1415945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t</a:t>
            </a:r>
            <a:r>
              <a:rPr lang="en-US" altLang="en-US" i="1" baseline="-25000"/>
              <a:t>k</a:t>
            </a:r>
          </a:p>
        </p:txBody>
      </p:sp>
      <p:sp>
        <p:nvSpPr>
          <p:cNvPr id="14348" name="Text Box 20"/>
          <p:cNvSpPr txBox="1">
            <a:spLocks noChangeArrowheads="1"/>
          </p:cNvSpPr>
          <p:nvPr/>
        </p:nvSpPr>
        <p:spPr bwMode="auto">
          <a:xfrm>
            <a:off x="8145287" y="2446232"/>
            <a:ext cx="619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h</a:t>
            </a:r>
            <a:r>
              <a:rPr lang="en-US" altLang="en-US" i="1" baseline="-25000"/>
              <a:t>j</a:t>
            </a:r>
            <a:r>
              <a:rPr lang="en-US" altLang="en-US" i="1"/>
              <a:t>, y</a:t>
            </a:r>
            <a:r>
              <a:rPr lang="en-US" altLang="en-US" i="1" baseline="-25000"/>
              <a:t>j</a:t>
            </a:r>
          </a:p>
        </p:txBody>
      </p:sp>
      <p:sp>
        <p:nvSpPr>
          <p:cNvPr id="14349" name="Text Box 21"/>
          <p:cNvSpPr txBox="1">
            <a:spLocks noChangeArrowheads="1"/>
          </p:cNvSpPr>
          <p:nvPr/>
        </p:nvSpPr>
        <p:spPr bwMode="auto">
          <a:xfrm>
            <a:off x="8297687" y="3436832"/>
            <a:ext cx="331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1"/>
              <a:t>s</a:t>
            </a:r>
            <a:r>
              <a:rPr lang="en-US" altLang="en-US" i="1" baseline="-25000"/>
              <a:t>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8120" y="6038286"/>
            <a:ext cx="6085880" cy="6627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344</Words>
  <Application>Microsoft Office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Times New Roman</vt:lpstr>
      <vt:lpstr>Default Design</vt:lpstr>
      <vt:lpstr>More on Back Propagation: 1) Optimization Algorithms and Weight Initialization 2) Toward Biologically Plausible Implementations</vt:lpstr>
      <vt:lpstr>Optimization Algorithms</vt:lpstr>
      <vt:lpstr>Some of the Algorithms</vt:lpstr>
      <vt:lpstr>Adam</vt:lpstr>
      <vt:lpstr>Neural network activation Functions</vt:lpstr>
      <vt:lpstr>The algorithms in action</vt:lpstr>
      <vt:lpstr>Weight Initialization</vt:lpstr>
      <vt:lpstr>Recirculation Algorith</vt:lpstr>
      <vt:lpstr>Generalized Recirculation</vt:lpstr>
      <vt:lpstr>Random feedback weights can deliver useful teaching signals</vt:lpstr>
      <vt:lpstr>‘Feedback Alignment’ Equals or Beats BackProp on MNIST in 3 and 4 layer nets</vt:lpstr>
      <vt:lpstr>How it works</vt:lpstr>
      <vt:lpstr>Can we make it work using Hebbian Learning?</vt:lpstr>
      <vt:lpstr> Normalized Initialization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SRNs and some other learning models</dc:title>
  <dc:creator>JLM</dc:creator>
  <cp:lastModifiedBy>Jay McClelland</cp:lastModifiedBy>
  <cp:revision>32</cp:revision>
  <dcterms:created xsi:type="dcterms:W3CDTF">2007-03-02T18:04:53Z</dcterms:created>
  <dcterms:modified xsi:type="dcterms:W3CDTF">2019-01-26T01:28:48Z</dcterms:modified>
</cp:coreProperties>
</file>