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6" r:id="rId2"/>
  </p:sldMasterIdLst>
  <p:notesMasterIdLst>
    <p:notesMasterId r:id="rId15"/>
  </p:notesMasterIdLst>
  <p:sldIdLst>
    <p:sldId id="256" r:id="rId3"/>
    <p:sldId id="296" r:id="rId4"/>
    <p:sldId id="285" r:id="rId5"/>
    <p:sldId id="287" r:id="rId6"/>
    <p:sldId id="286" r:id="rId7"/>
    <p:sldId id="295" r:id="rId8"/>
    <p:sldId id="288" r:id="rId9"/>
    <p:sldId id="289" r:id="rId10"/>
    <p:sldId id="290" r:id="rId11"/>
    <p:sldId id="294" r:id="rId12"/>
    <p:sldId id="293" r:id="rId13"/>
    <p:sldId id="292" r:id="rId1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DAB"/>
    <a:srgbClr val="CCFF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300" autoAdjust="0"/>
  </p:normalViewPr>
  <p:slideViewPr>
    <p:cSldViewPr>
      <p:cViewPr varScale="1">
        <p:scale>
          <a:sx n="75" d="100"/>
          <a:sy n="75" d="100"/>
        </p:scale>
        <p:origin x="552" y="6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79E31-E005-4EF6-B407-567D23AA86E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2BC6-6C52-4544-BB19-7203EF13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196</a:t>
            </a:r>
            <a:r>
              <a:rPr lang="en-US" baseline="0" dirty="0" smtClean="0"/>
              <a:t> = Noah</a:t>
            </a:r>
          </a:p>
          <a:p>
            <a:r>
              <a:rPr lang="en-US" baseline="0" dirty="0" smtClean="0"/>
              <a:t>24 = Hermawan</a:t>
            </a:r>
          </a:p>
          <a:p>
            <a:r>
              <a:rPr lang="en-US" baseline="0" dirty="0" smtClean="0"/>
              <a:t>14 = Shaw</a:t>
            </a:r>
          </a:p>
          <a:p>
            <a:r>
              <a:rPr lang="en-US" baseline="0" dirty="0" smtClean="0"/>
              <a:t>10 = Ciric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2BC6-6C52-4544-BB19-7203EF137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9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93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70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EF844A-4821-4B64-B80D-38C4ADCA3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4198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B81F84-0D3F-4090-9818-D07BBFAFE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1077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558A61-36B6-4939-8F3B-34528F63D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1940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594E63-C4BB-45C2-A71B-FBE329166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5905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3D979F-F14A-4547-B2DB-0E2062FCF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1459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9C7A0-C036-4A3E-9FE1-A384034F8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48850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D5391-09C3-4968-92AE-BEE0077B4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0464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00E12-A714-4F05-A3C9-4B7C256C37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7174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57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1BF375-96F0-48AF-BB7E-0A1F54ED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14589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96F81-1F16-4141-A2E8-95AA3DF31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215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A65B3-39E4-4964-98DE-77B289862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101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4262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12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10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63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5757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4720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0411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921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C0BDC4FC-D377-4320-A433-FD463535DC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762000"/>
            <a:ext cx="10464800" cy="3848100"/>
          </a:xfrm>
          <a:ln/>
        </p:spPr>
        <p:txBody>
          <a:bodyPr/>
          <a:lstStyle/>
          <a:p>
            <a:r>
              <a:rPr lang="en-US" altLang="en-US" sz="6000" dirty="0" smtClean="0"/>
              <a:t>RNNs: Going Beyond the SRN in Language Prediction</a:t>
            </a:r>
            <a:endParaRPr lang="en-US" altLang="en-US" sz="60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6197600"/>
            <a:ext cx="10464800" cy="1130300"/>
          </a:xfrm>
          <a:ln/>
        </p:spPr>
        <p:txBody>
          <a:bodyPr/>
          <a:lstStyle/>
          <a:p>
            <a:r>
              <a:rPr lang="en-US" altLang="en-US" dirty="0" smtClean="0"/>
              <a:t>Psychology 209</a:t>
            </a:r>
          </a:p>
          <a:p>
            <a:r>
              <a:rPr lang="en-US" altLang="en-US" dirty="0" smtClean="0"/>
              <a:t>February </a:t>
            </a:r>
            <a:r>
              <a:rPr lang="en-US" altLang="en-US" dirty="0" smtClean="0"/>
              <a:t>07</a:t>
            </a:r>
            <a:r>
              <a:rPr lang="en-US" altLang="en-US" dirty="0" smtClean="0"/>
              <a:t>, 2019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Zaremba</a:t>
            </a:r>
            <a:r>
              <a:rPr lang="en-US" sz="4400" dirty="0" smtClean="0"/>
              <a:t> et al (2016) – Details of their prediction experiments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Corpus of ~1.1M words, 10,000 word vocabulary (boy, boys different words).  Rare words replaced by &lt;</a:t>
            </a:r>
            <a:r>
              <a:rPr lang="en-US" dirty="0" err="1" smtClean="0"/>
              <a:t>unk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Output is a softmax over 10,000 alternatives</a:t>
            </a:r>
          </a:p>
          <a:p>
            <a:r>
              <a:rPr lang="en-US" dirty="0" smtClean="0"/>
              <a:t>Input uses learned </a:t>
            </a:r>
            <a:r>
              <a:rPr lang="en-US" dirty="0" err="1" smtClean="0"/>
              <a:t>embeddings</a:t>
            </a:r>
            <a:r>
              <a:rPr lang="en-US" dirty="0" smtClean="0"/>
              <a:t> over N Units.</a:t>
            </a:r>
          </a:p>
          <a:p>
            <a:r>
              <a:rPr lang="en-US" dirty="0" smtClean="0"/>
              <a:t>All networks rolled out for 35 </a:t>
            </a:r>
            <a:r>
              <a:rPr lang="en-US" dirty="0" smtClean="0"/>
              <a:t>steps</a:t>
            </a:r>
            <a:r>
              <a:rPr lang="en-US" dirty="0" smtClean="0"/>
              <a:t>, using a batch size of 20.</a:t>
            </a:r>
          </a:p>
          <a:p>
            <a:r>
              <a:rPr lang="en-US" dirty="0" smtClean="0"/>
              <a:t>As is standard, training was done with separate training, validation, and test data.</a:t>
            </a:r>
          </a:p>
          <a:p>
            <a:pPr lvl="1"/>
            <a:r>
              <a:rPr lang="en-US" dirty="0" smtClean="0"/>
              <a:t>Randomly divide the data into three parts (e.g. ~85% for training, ~7% for validation, ~8% for test)</a:t>
            </a:r>
          </a:p>
          <a:p>
            <a:pPr lvl="1"/>
            <a:r>
              <a:rPr lang="en-US" dirty="0" smtClean="0"/>
              <a:t>Run a validation test at many time points during training.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top training when validation accuracy stops improving.</a:t>
            </a:r>
          </a:p>
          <a:p>
            <a:r>
              <a:rPr lang="en-US" dirty="0" smtClean="0"/>
              <a:t>Varied hidden layer size:</a:t>
            </a:r>
          </a:p>
          <a:p>
            <a:pPr lvl="1"/>
            <a:r>
              <a:rPr lang="en-US" dirty="0" smtClean="0"/>
              <a:t>Non-regularized: 200 units in word embedding and  each LSTM layer</a:t>
            </a:r>
          </a:p>
          <a:p>
            <a:pPr lvl="1"/>
            <a:r>
              <a:rPr lang="en-US" dirty="0" smtClean="0"/>
              <a:t>Medium regularized: 650 units in embedding and LSTM layers, 50% dropout</a:t>
            </a:r>
          </a:p>
          <a:p>
            <a:pPr lvl="1"/>
            <a:r>
              <a:rPr lang="en-US" dirty="0" smtClean="0"/>
              <a:t>Large regularized: 1500 units in embedding and LSTM layers, 65% dropout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2362200"/>
            <a:ext cx="5736812" cy="534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00957" y="7632403"/>
                <a:ext cx="344677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/>
                  <a:t>l</a:t>
                </a:r>
                <a:r>
                  <a:rPr lang="en-US" sz="2000" dirty="0" smtClean="0"/>
                  <a:t>oss=-1/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Symbol" panose="05050102010706020507" pitchFamily="18" charset="2"/>
                  </a:rPr>
                  <a:t>S</a:t>
                </a:r>
                <a:r>
                  <a:rPr lang="en-US" sz="2000" i="1" baseline="-25000" dirty="0" smtClean="0"/>
                  <a:t>i</a:t>
                </a:r>
                <a:r>
                  <a:rPr lang="en-US" sz="2000" dirty="0" smtClean="0"/>
                  <a:t> log(p(target)</a:t>
                </a:r>
                <a:r>
                  <a:rPr lang="en-US" sz="2000" i="1" baseline="-25000" dirty="0" err="1" smtClean="0"/>
                  <a:t>i</a:t>
                </a:r>
                <a:r>
                  <a:rPr lang="en-US" sz="2000" dirty="0" smtClean="0"/>
                  <a:t>)</a:t>
                </a:r>
              </a:p>
              <a:p>
                <a:pPr algn="l"/>
                <a:r>
                  <a:rPr lang="en-US" sz="2000" dirty="0"/>
                  <a:t>p</a:t>
                </a:r>
                <a:r>
                  <a:rPr lang="en-US" sz="2000" dirty="0" smtClean="0"/>
                  <a:t>erplexity = </a:t>
                </a:r>
                <a:r>
                  <a:rPr lang="en-US" sz="2000" dirty="0" err="1" smtClean="0"/>
                  <a:t>e</a:t>
                </a:r>
                <a:r>
                  <a:rPr lang="en-US" sz="2000" baseline="30000" dirty="0" err="1" smtClean="0"/>
                  <a:t>loss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How good are these results?</a:t>
                </a:r>
              </a:p>
              <a:p>
                <a:pPr algn="l"/>
                <a:r>
                  <a:rPr lang="en-US" sz="2000" dirty="0" smtClean="0"/>
                  <a:t>p(correct)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000" dirty="0" smtClean="0"/>
                  <a:t>1/perplexity</a:t>
                </a:r>
                <a:endParaRPr lang="en-US" sz="2000" baseline="30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957" y="7632403"/>
                <a:ext cx="3446777" cy="1323439"/>
              </a:xfrm>
              <a:prstGeom prst="rect">
                <a:avLst/>
              </a:prstGeom>
              <a:blipFill>
                <a:blip r:embed="rId3"/>
                <a:stretch>
                  <a:fillRect l="-1947" t="-2304" r="-708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5000" y="1828800"/>
            <a:ext cx="1134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https://github.com/tensorflow/models/blob/master/tutorials/rnn/ptb/ptb_word_lm.py</a:t>
            </a:r>
          </a:p>
        </p:txBody>
      </p:sp>
    </p:spTree>
    <p:extLst>
      <p:ext uri="{BB962C8B-B14F-4D97-AF65-F5344CB8AC3E}">
        <p14:creationId xmlns:p14="http://schemas.microsoft.com/office/powerpoint/2010/main" val="38472259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discussed ‘batch gradient descent’, ‘stochastic gradient descent’ and ‘momentum descent’.</a:t>
            </a:r>
          </a:p>
          <a:p>
            <a:r>
              <a:rPr lang="en-US" dirty="0" smtClean="0"/>
              <a:t>There are many other variants, see:</a:t>
            </a:r>
          </a:p>
          <a:p>
            <a:pPr lvl="1"/>
            <a:r>
              <a:rPr lang="en-US" sz="3200" dirty="0"/>
              <a:t>http://sebastianruder.com/optimizing-gradient-descent/</a:t>
            </a:r>
            <a:endParaRPr lang="en-US" sz="3200" dirty="0" smtClean="0"/>
          </a:p>
          <a:p>
            <a:r>
              <a:rPr lang="en-US" dirty="0" smtClean="0"/>
              <a:t>Most common:</a:t>
            </a:r>
          </a:p>
          <a:p>
            <a:pPr lvl="1"/>
            <a:r>
              <a:rPr lang="en-US" dirty="0" err="1" smtClean="0"/>
              <a:t>RMSprop</a:t>
            </a:r>
            <a:endParaRPr lang="en-US" dirty="0" smtClean="0"/>
          </a:p>
          <a:p>
            <a:pPr lvl="1"/>
            <a:r>
              <a:rPr lang="en-US" dirty="0" err="1" smtClean="0"/>
              <a:t>Adagrad</a:t>
            </a:r>
            <a:endParaRPr lang="en-US" dirty="0" smtClean="0"/>
          </a:p>
          <a:p>
            <a:pPr lvl="1"/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1066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 and </a:t>
            </a:r>
            <a:br>
              <a:rPr lang="en-US" dirty="0" smtClean="0"/>
            </a:br>
            <a:r>
              <a:rPr lang="en-US" dirty="0" smtClean="0"/>
              <a:t>activity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Weight initialization depends on number of incoming connections – don’t want the total to be too large</a:t>
            </a:r>
          </a:p>
          <a:p>
            <a:r>
              <a:rPr lang="en-US" dirty="0" smtClean="0"/>
              <a:t>Clever initialization can speed learning</a:t>
            </a:r>
          </a:p>
          <a:p>
            <a:pPr lvl="1"/>
            <a:r>
              <a:rPr lang="en-US" dirty="0" smtClean="0"/>
              <a:t>E.g., perform SVD on random weights, then reconstruct the weights giving each dimension equal strength (i.e. ignore ‘s’ term)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Normalizing activations can speed learning too</a:t>
            </a:r>
          </a:p>
          <a:p>
            <a:r>
              <a:rPr lang="en-US" dirty="0" smtClean="0"/>
              <a:t>Batch normalization:</a:t>
            </a:r>
          </a:p>
          <a:p>
            <a:pPr lvl="1"/>
            <a:r>
              <a:rPr lang="en-US" dirty="0" smtClean="0"/>
              <a:t>For each unit in each layer, make its activations have</a:t>
            </a:r>
            <a:br>
              <a:rPr lang="en-US" dirty="0" smtClean="0"/>
            </a:br>
            <a:r>
              <a:rPr lang="en-US" dirty="0" smtClean="0"/>
              <a:t>		mean = 0,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Layer normalization</a:t>
            </a:r>
          </a:p>
          <a:p>
            <a:pPr lvl="1"/>
            <a:r>
              <a:rPr lang="en-US" dirty="0" smtClean="0"/>
              <a:t>Normalize inputs to units in a layer within each training case</a:t>
            </a:r>
          </a:p>
          <a:p>
            <a:pPr lvl="1"/>
            <a:r>
              <a:rPr lang="en-US" dirty="0" smtClean="0"/>
              <a:t>Ba, </a:t>
            </a:r>
            <a:r>
              <a:rPr lang="en-US" dirty="0" err="1" smtClean="0"/>
              <a:t>Kiros</a:t>
            </a:r>
            <a:r>
              <a:rPr lang="en-US" dirty="0" smtClean="0"/>
              <a:t>, &amp; Hinton (2016)</a:t>
            </a:r>
            <a:br>
              <a:rPr lang="en-US" dirty="0" smtClean="0"/>
            </a:br>
            <a:r>
              <a:rPr lang="en-US" dirty="0" smtClean="0"/>
              <a:t>	https</a:t>
            </a:r>
            <a:r>
              <a:rPr lang="en-US" dirty="0"/>
              <a:t>://arxiv.org/abs/1607.06450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05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0875" y="388939"/>
            <a:ext cx="10880725" cy="906462"/>
          </a:xfrm>
        </p:spPr>
        <p:txBody>
          <a:bodyPr/>
          <a:lstStyle/>
          <a:p>
            <a:r>
              <a:rPr lang="en-US" sz="3200" smtClean="0"/>
              <a:t>XOR performance </a:t>
            </a:r>
            <a:r>
              <a:rPr lang="en-US" sz="3200" dirty="0" smtClean="0"/>
              <a:t>and factors affecting the results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87911"/>
              </p:ext>
            </p:extLst>
          </p:nvPr>
        </p:nvGraphicFramePr>
        <p:xfrm>
          <a:off x="5130800" y="2037080"/>
          <a:ext cx="726916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054">
                  <a:extLst>
                    <a:ext uri="{9D8B030D-6E8A-4147-A177-3AD203B41FA5}">
                      <a16:colId xmlns:a16="http://schemas.microsoft.com/office/drawing/2014/main" val="2575849495"/>
                    </a:ext>
                  </a:extLst>
                </a:gridCol>
                <a:gridCol w="2423054">
                  <a:extLst>
                    <a:ext uri="{9D8B030D-6E8A-4147-A177-3AD203B41FA5}">
                      <a16:colId xmlns:a16="http://schemas.microsoft.com/office/drawing/2014/main" val="1480233546"/>
                    </a:ext>
                  </a:extLst>
                </a:gridCol>
                <a:gridCol w="2423054">
                  <a:extLst>
                    <a:ext uri="{9D8B030D-6E8A-4147-A177-3AD203B41FA5}">
                      <a16:colId xmlns:a16="http://schemas.microsoft.com/office/drawing/2014/main" val="1151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#hidden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7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196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Tanh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5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7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5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5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Tanh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8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0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2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Relu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Relu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50163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66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RNN for character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930900" cy="64897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see this as </a:t>
            </a:r>
            <a:r>
              <a:rPr lang="en-US" dirty="0" smtClean="0"/>
              <a:t>‘</a:t>
            </a:r>
            <a:r>
              <a:rPr lang="en-US" dirty="0" err="1" smtClean="0"/>
              <a:t>nsteps</a:t>
            </a:r>
            <a:r>
              <a:rPr lang="en-US" dirty="0" smtClean="0"/>
              <a:t>’</a:t>
            </a:r>
            <a:r>
              <a:rPr lang="en-US" dirty="0" smtClean="0"/>
              <a:t> </a:t>
            </a:r>
            <a:r>
              <a:rPr lang="en-US" dirty="0" smtClean="0"/>
              <a:t>copies of an Elman net placed next to each other.  Note that there are only three actual weight arrays, just as in the Elman network.</a:t>
            </a:r>
          </a:p>
          <a:p>
            <a:r>
              <a:rPr lang="en-US" dirty="0" smtClean="0"/>
              <a:t>But now we can do ‘back propagation through time’.</a:t>
            </a:r>
          </a:p>
          <a:p>
            <a:r>
              <a:rPr lang="en-US" dirty="0" smtClean="0"/>
              <a:t>Gradients are propagated through all arrows, and many different paths affect the same weights.</a:t>
            </a:r>
          </a:p>
          <a:p>
            <a:r>
              <a:rPr lang="en-US" dirty="0" smtClean="0"/>
              <a:t>We simply add all these gradient paths together before we change the weights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happens when we want to process the next characters in our sequence?  We keep the last hidden state, but don’t back-propagate through it.</a:t>
            </a:r>
          </a:p>
          <a:p>
            <a:pPr lvl="1"/>
            <a:r>
              <a:rPr lang="en-US" dirty="0" smtClean="0"/>
              <a:t>‘Truncated backpropagation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Elman net truncates after one step</a:t>
            </a:r>
            <a:endParaRPr lang="en-US" dirty="0" smtClean="0"/>
          </a:p>
          <a:p>
            <a:r>
              <a:rPr lang="en-US" dirty="0"/>
              <a:t>How many total backward paths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 to 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baseline="-25000" dirty="0"/>
              <a:t>-</a:t>
            </a:r>
            <a:r>
              <a:rPr lang="en-US" baseline="-25000" dirty="0">
                <a:latin typeface="Symbol" panose="05050102010706020507" pitchFamily="18" charset="2"/>
              </a:rPr>
              <a:t>t</a:t>
            </a:r>
            <a:r>
              <a:rPr lang="en-US" dirty="0"/>
              <a:t>) affect </a:t>
            </a:r>
            <a:r>
              <a:rPr lang="en-US" dirty="0" err="1"/>
              <a:t>W</a:t>
            </a:r>
            <a:r>
              <a:rPr lang="en-US" baseline="-25000" dirty="0" err="1"/>
              <a:t>hh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81F84-0D3F-4090-9818-D07BBFAFE77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2" name="Picture 4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2286000"/>
            <a:ext cx="3867150" cy="31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138946" y="5939213"/>
            <a:ext cx="2763692" cy="2646870"/>
            <a:chOff x="8138946" y="5939213"/>
            <a:chExt cx="2763692" cy="2646870"/>
          </a:xfrm>
        </p:grpSpPr>
        <p:pic>
          <p:nvPicPr>
            <p:cNvPr id="2054" name="Picture 6" descr="http://karpathy.github.io/assets/rnn/diags.jpe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6" t="9814"/>
            <a:stretch/>
          </p:blipFill>
          <p:spPr bwMode="auto">
            <a:xfrm>
              <a:off x="8407400" y="5939213"/>
              <a:ext cx="2133600" cy="264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10" idx="3"/>
            </p:cNvCxnSpPr>
            <p:nvPr/>
          </p:nvCxnSpPr>
          <p:spPr bwMode="auto">
            <a:xfrm>
              <a:off x="8548851" y="7238999"/>
              <a:ext cx="239549" cy="0"/>
            </a:xfrm>
            <a:prstGeom prst="straightConnector1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66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10179362" y="6705600"/>
              <a:ext cx="7232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10" name="Picture 4" descr="http://karpathy.github.io/assets/rnn/charseq.jpe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58" t="39731" r="7842" b="39135"/>
            <a:stretch/>
          </p:blipFill>
          <p:spPr bwMode="auto">
            <a:xfrm>
              <a:off x="8138946" y="6910551"/>
              <a:ext cx="409905" cy="65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9369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computation</a:t>
            </a:r>
            <a:endParaRPr lang="en-US" dirty="0"/>
          </a:p>
        </p:txBody>
      </p:sp>
      <p:sp>
        <p:nvSpPr>
          <p:cNvPr id="148" name="Content Placeholder 14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20 copies of the whole </a:t>
            </a:r>
            <a:r>
              <a:rPr lang="en-US" dirty="0" smtClean="0"/>
              <a:t>thing – call each one a stream</a:t>
            </a:r>
          </a:p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your </a:t>
            </a:r>
            <a:r>
              <a:rPr lang="en-US" dirty="0" smtClean="0"/>
              <a:t>text </a:t>
            </a:r>
            <a:r>
              <a:rPr lang="en-US" dirty="0"/>
              <a:t>starting at 20 different points in the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Add up the gradient across all the streams at the end of processing a batch</a:t>
            </a:r>
          </a:p>
          <a:p>
            <a:r>
              <a:rPr lang="en-US" dirty="0" smtClean="0"/>
              <a:t>Then take one gradient step!</a:t>
            </a:r>
          </a:p>
          <a:p>
            <a:r>
              <a:rPr lang="en-US" dirty="0" smtClean="0"/>
              <a:t>The forward and backward computations are farmed out to a GPU, so they actually occur in parallel using the weights from the last update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6425945" y="2799758"/>
            <a:ext cx="6553200" cy="5715000"/>
            <a:chOff x="1168400" y="762000"/>
            <a:chExt cx="5659292" cy="5542470"/>
          </a:xfrm>
        </p:grpSpPr>
        <p:grpSp>
          <p:nvGrpSpPr>
            <p:cNvPr id="12" name="Group 11"/>
            <p:cNvGrpSpPr/>
            <p:nvPr/>
          </p:nvGrpSpPr>
          <p:grpSpPr>
            <a:xfrm>
              <a:off x="1168400" y="762000"/>
              <a:ext cx="2763692" cy="2646870"/>
              <a:chOff x="8138946" y="5939213"/>
              <a:chExt cx="2763692" cy="26468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7" name="Picture 6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0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Rectangle 10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20800" y="914400"/>
              <a:ext cx="2763692" cy="2646870"/>
              <a:chOff x="8138946" y="5939213"/>
              <a:chExt cx="2763692" cy="264687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6" name="Picture 15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7" name="Straight Arrow Connector 16"/>
                <p:cNvCxnSpPr>
                  <a:stCxn id="19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9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Rectangle 14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473200" y="1066800"/>
              <a:ext cx="2763692" cy="2646870"/>
              <a:chOff x="8138946" y="5939213"/>
              <a:chExt cx="2763692" cy="264687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23" name="Picture 22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4" name="Straight Arrow Connector 23"/>
                <p:cNvCxnSpPr>
                  <a:stCxn id="26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26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Rectangle 21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25600" y="1219200"/>
              <a:ext cx="2763692" cy="2646870"/>
              <a:chOff x="8138946" y="5939213"/>
              <a:chExt cx="2763692" cy="264687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30" name="Picture 29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1" name="Straight Arrow Connector 30"/>
                <p:cNvCxnSpPr>
                  <a:stCxn id="33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33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9" name="Rectangle 28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778000" y="1371600"/>
              <a:ext cx="2763692" cy="2646870"/>
              <a:chOff x="8138946" y="5939213"/>
              <a:chExt cx="2763692" cy="264687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37" name="Picture 36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8" name="Straight Arrow Connector 37"/>
                <p:cNvCxnSpPr>
                  <a:stCxn id="40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40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ectangle 35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930400" y="1524000"/>
              <a:ext cx="2763692" cy="2646870"/>
              <a:chOff x="8138946" y="5939213"/>
              <a:chExt cx="2763692" cy="264687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44" name="Picture 43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5" name="Straight Arrow Connector 44"/>
                <p:cNvCxnSpPr>
                  <a:stCxn id="47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47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" name="Rectangle 42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082800" y="1676400"/>
              <a:ext cx="2763692" cy="2646870"/>
              <a:chOff x="8138946" y="5939213"/>
              <a:chExt cx="2763692" cy="264687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51" name="Picture 50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2" name="Straight Arrow Connector 51"/>
                <p:cNvCxnSpPr>
                  <a:stCxn id="54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54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Rectangle 49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235200" y="1828800"/>
              <a:ext cx="2763692" cy="2646870"/>
              <a:chOff x="8138946" y="5939213"/>
              <a:chExt cx="2763692" cy="264687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58" name="Picture 57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9" name="Straight Arrow Connector 58"/>
                <p:cNvCxnSpPr>
                  <a:stCxn id="61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61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Rectangle 56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387600" y="1981200"/>
              <a:ext cx="2763692" cy="2646870"/>
              <a:chOff x="8138946" y="5939213"/>
              <a:chExt cx="2763692" cy="264687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65" name="Picture 64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6" name="Straight Arrow Connector 65"/>
                <p:cNvCxnSpPr>
                  <a:stCxn id="68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68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Rectangle 63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540000" y="2133600"/>
              <a:ext cx="2763692" cy="2646870"/>
              <a:chOff x="8138946" y="5939213"/>
              <a:chExt cx="2763692" cy="264687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72" name="Picture 71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/>
                <p:cNvCxnSpPr>
                  <a:stCxn id="75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75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1" name="Rectangle 70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92400" y="2286000"/>
              <a:ext cx="2763692" cy="2646870"/>
              <a:chOff x="8138946" y="5939213"/>
              <a:chExt cx="2763692" cy="264687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79" name="Picture 78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0" name="Straight Arrow Connector 79"/>
                <p:cNvCxnSpPr>
                  <a:stCxn id="82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82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Rectangle 77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844800" y="2438400"/>
              <a:ext cx="2763692" cy="2646870"/>
              <a:chOff x="8138946" y="5939213"/>
              <a:chExt cx="2763692" cy="264687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86" name="Picture 85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7" name="Straight Arrow Connector 86"/>
                <p:cNvCxnSpPr>
                  <a:stCxn id="89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89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5" name="Rectangle 84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997200" y="2590800"/>
              <a:ext cx="2763692" cy="2646870"/>
              <a:chOff x="8138946" y="5939213"/>
              <a:chExt cx="2763692" cy="264687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93" name="Picture 92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4" name="Straight Arrow Connector 93"/>
                <p:cNvCxnSpPr>
                  <a:stCxn id="96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96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2" name="Rectangle 91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149600" y="2743200"/>
              <a:ext cx="2763692" cy="2646870"/>
              <a:chOff x="8138946" y="5939213"/>
              <a:chExt cx="2763692" cy="264687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00" name="Picture 99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1" name="Straight Arrow Connector 100"/>
                <p:cNvCxnSpPr>
                  <a:stCxn id="103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03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9" name="Rectangle 98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302000" y="2895600"/>
              <a:ext cx="2763692" cy="2646870"/>
              <a:chOff x="8138946" y="5939213"/>
              <a:chExt cx="2763692" cy="264687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07" name="Picture 106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8" name="Straight Arrow Connector 107"/>
                <p:cNvCxnSpPr>
                  <a:stCxn id="110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10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6" name="Rectangle 105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454400" y="3048000"/>
              <a:ext cx="2763692" cy="2646870"/>
              <a:chOff x="8138946" y="5939213"/>
              <a:chExt cx="2763692" cy="2646870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14" name="Picture 113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5" name="Straight Arrow Connector 114"/>
                <p:cNvCxnSpPr>
                  <a:stCxn id="117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17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3" name="Rectangle 112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06800" y="3200400"/>
              <a:ext cx="2763692" cy="2646870"/>
              <a:chOff x="8138946" y="5939213"/>
              <a:chExt cx="2763692" cy="264687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21" name="Picture 120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22" name="Straight Arrow Connector 121"/>
                <p:cNvCxnSpPr>
                  <a:stCxn id="124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24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0" name="Rectangle 119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759200" y="3352800"/>
              <a:ext cx="2763692" cy="2646870"/>
              <a:chOff x="8138946" y="5939213"/>
              <a:chExt cx="2763692" cy="264687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28" name="Picture 127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29" name="Straight Arrow Connector 128"/>
                <p:cNvCxnSpPr>
                  <a:stCxn id="131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31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7" name="Rectangle 126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911600" y="3505200"/>
              <a:ext cx="2763692" cy="2646870"/>
              <a:chOff x="8138946" y="5939213"/>
              <a:chExt cx="2763692" cy="264687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35" name="Picture 134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6" name="Straight Arrow Connector 135"/>
                <p:cNvCxnSpPr>
                  <a:stCxn id="138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38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4" name="Rectangle 133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064000" y="3657600"/>
              <a:ext cx="2763692" cy="2646870"/>
              <a:chOff x="8138946" y="5939213"/>
              <a:chExt cx="2763692" cy="264687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8138946" y="5939213"/>
                <a:ext cx="2763692" cy="2646870"/>
                <a:chOff x="8138946" y="5939213"/>
                <a:chExt cx="2763692" cy="2646870"/>
              </a:xfrm>
            </p:grpSpPr>
            <p:pic>
              <p:nvPicPr>
                <p:cNvPr id="142" name="Picture 141" descr="http://karpathy.github.io/assets/rnn/diags.jpe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256" t="9814"/>
                <a:stretch/>
              </p:blipFill>
              <p:spPr bwMode="auto">
                <a:xfrm>
                  <a:off x="8407400" y="5939213"/>
                  <a:ext cx="2133600" cy="264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43" name="Straight Arrow Connector 142"/>
                <p:cNvCxnSpPr>
                  <a:stCxn id="145" idx="3"/>
                </p:cNvCxnSpPr>
                <p:nvPr/>
              </p:nvCxnSpPr>
              <p:spPr bwMode="auto">
                <a:xfrm>
                  <a:off x="8548851" y="7238999"/>
                  <a:ext cx="239549" cy="0"/>
                </a:xfrm>
                <a:prstGeom prst="straightConnector1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6699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10179362" y="6705600"/>
                  <a:ext cx="7232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pic>
              <p:nvPicPr>
                <p:cNvPr id="145" name="Picture 4" descr="http://karpathy.github.io/assets/rnn/charseq.jpe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558" t="39731" r="7842" b="39135"/>
                <a:stretch/>
              </p:blipFill>
              <p:spPr bwMode="auto">
                <a:xfrm>
                  <a:off x="8138946" y="6910551"/>
                  <a:ext cx="409905" cy="656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1" name="Rectangle 140"/>
              <p:cNvSpPr/>
              <p:nvPr/>
            </p:nvSpPr>
            <p:spPr bwMode="auto">
              <a:xfrm>
                <a:off x="8178800" y="7010400"/>
                <a:ext cx="304800" cy="433864"/>
              </a:xfrm>
              <a:prstGeom prst="rect">
                <a:avLst/>
              </a:prstGeom>
              <a:solidFill>
                <a:srgbClr val="C3EDA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5008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981200"/>
            <a:ext cx="5778500" cy="7480300"/>
          </a:xfrm>
        </p:spPr>
        <p:txBody>
          <a:bodyPr/>
          <a:lstStyle/>
          <a:p>
            <a:r>
              <a:rPr lang="en-US" dirty="0" smtClean="0"/>
              <a:t>Classic RNN at right</a:t>
            </a:r>
          </a:p>
          <a:p>
            <a:pPr lvl="1"/>
            <a:r>
              <a:rPr lang="en-US" dirty="0" smtClean="0"/>
              <a:t>Note superscript </a:t>
            </a:r>
            <a:r>
              <a:rPr lang="en-US" i="1" dirty="0" smtClean="0"/>
              <a:t>l </a:t>
            </a:r>
            <a:r>
              <a:rPr lang="en-US" dirty="0" smtClean="0"/>
              <a:t>for layer</a:t>
            </a:r>
          </a:p>
          <a:p>
            <a:r>
              <a:rPr lang="en-US" dirty="0" smtClean="0"/>
              <a:t>The vanishing gradient problem</a:t>
            </a:r>
          </a:p>
          <a:p>
            <a:pPr lvl="1"/>
            <a:r>
              <a:rPr lang="en-US" dirty="0" smtClean="0"/>
              <a:t>Solution: the LSTM</a:t>
            </a:r>
          </a:p>
          <a:p>
            <a:pPr lvl="1"/>
            <a:r>
              <a:rPr lang="en-US" dirty="0" smtClean="0"/>
              <a:t>Has it’s own internal state ‘c’</a:t>
            </a:r>
          </a:p>
          <a:p>
            <a:pPr lvl="1"/>
            <a:r>
              <a:rPr lang="en-US" dirty="0" smtClean="0"/>
              <a:t>Has weights to gate input and output and to allow it to forget</a:t>
            </a:r>
          </a:p>
          <a:p>
            <a:pPr lvl="1"/>
            <a:r>
              <a:rPr lang="en-US" dirty="0" smtClean="0"/>
              <a:t>Note </a:t>
            </a:r>
            <a:r>
              <a:rPr lang="en-US" dirty="0" smtClean="0"/>
              <a:t>elementwise </a:t>
            </a:r>
            <a:r>
              <a:rPr lang="en-US" dirty="0" smtClean="0"/>
              <a:t>multiplication notation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895473"/>
            <a:ext cx="579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6858000"/>
            <a:ext cx="3933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 LSTM neural net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03" y="4637340"/>
            <a:ext cx="4692650" cy="17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085394"/>
            <a:ext cx="4235450" cy="15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56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87" y="6934200"/>
            <a:ext cx="5144813" cy="158908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049" name="Picture 1" descr="http://colah.github.io/posts/2015-08-Understanding-LSTMs/img/LSTM3-var-peepho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362200"/>
            <a:ext cx="5631233" cy="17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olah.github.io/posts/2015-08-Understanding-LSTMs/img/LSTM3-var-ti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800600"/>
            <a:ext cx="5486400" cy="16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101" y="2895600"/>
            <a:ext cx="52239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‘Peep-hole connections’</a:t>
            </a:r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Tying the input and forget gates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Gated recurrent unit</a:t>
            </a:r>
          </a:p>
          <a:p>
            <a:pPr algn="l"/>
            <a:r>
              <a:rPr lang="en-US" sz="2800" dirty="0" smtClean="0"/>
              <a:t>(Wikipedia version has biases)</a:t>
            </a:r>
          </a:p>
        </p:txBody>
      </p:sp>
    </p:spTree>
    <p:extLst>
      <p:ext uri="{BB962C8B-B14F-4D97-AF65-F5344CB8AC3E}">
        <p14:creationId xmlns:p14="http://schemas.microsoft.com/office/powerpoint/2010/main" val="3650405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981200"/>
            <a:ext cx="5778500" cy="7480300"/>
          </a:xfrm>
        </p:spPr>
        <p:txBody>
          <a:bodyPr/>
          <a:lstStyle/>
          <a:p>
            <a:r>
              <a:rPr lang="en-US" dirty="0" smtClean="0"/>
              <a:t>Classic RNN at right</a:t>
            </a:r>
          </a:p>
          <a:p>
            <a:pPr lvl="1"/>
            <a:r>
              <a:rPr lang="en-US" dirty="0" smtClean="0"/>
              <a:t>Note superscript </a:t>
            </a:r>
            <a:r>
              <a:rPr lang="en-US" i="1" dirty="0" smtClean="0"/>
              <a:t>l </a:t>
            </a:r>
            <a:r>
              <a:rPr lang="en-US" dirty="0" smtClean="0"/>
              <a:t>for layer</a:t>
            </a:r>
          </a:p>
          <a:p>
            <a:r>
              <a:rPr lang="en-US" dirty="0" smtClean="0"/>
              <a:t>The vanishing gradient problem</a:t>
            </a:r>
          </a:p>
          <a:p>
            <a:pPr lvl="1"/>
            <a:r>
              <a:rPr lang="en-US" dirty="0" smtClean="0"/>
              <a:t>Solution: the LSTM</a:t>
            </a:r>
          </a:p>
          <a:p>
            <a:pPr lvl="1"/>
            <a:r>
              <a:rPr lang="en-US" dirty="0" smtClean="0"/>
              <a:t>Has it’s own internal state ‘c’</a:t>
            </a:r>
          </a:p>
          <a:p>
            <a:pPr lvl="1"/>
            <a:r>
              <a:rPr lang="en-US" dirty="0" smtClean="0"/>
              <a:t>Has weights to gate input and output and to allow it to forget</a:t>
            </a:r>
          </a:p>
          <a:p>
            <a:pPr lvl="1"/>
            <a:r>
              <a:rPr lang="en-US" dirty="0" smtClean="0"/>
              <a:t>Note dot product notation</a:t>
            </a:r>
          </a:p>
          <a:p>
            <a:r>
              <a:rPr lang="en-US" dirty="0" smtClean="0"/>
              <a:t>Overfitting</a:t>
            </a:r>
          </a:p>
          <a:p>
            <a:pPr lvl="1"/>
            <a:r>
              <a:rPr lang="en-US" dirty="0" smtClean="0"/>
              <a:t>Solution: Dropout</a:t>
            </a:r>
            <a:r>
              <a:rPr lang="en-US" dirty="0"/>
              <a:t> </a:t>
            </a:r>
            <a:r>
              <a:rPr lang="en-US" dirty="0" smtClean="0"/>
              <a:t>(dotted paths only)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209800"/>
            <a:ext cx="57721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6553200"/>
            <a:ext cx="35528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7373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Uses a learned word vector instead of one unit per word</a:t>
            </a:r>
          </a:p>
          <a:p>
            <a:r>
              <a:rPr lang="en-US" dirty="0" smtClean="0"/>
              <a:t>Similar to the Rumelhart model of semantic cognition and the first hidden layer of 10 units from Elman (199)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backprop</a:t>
            </a:r>
            <a:r>
              <a:rPr lang="en-US" dirty="0" smtClean="0"/>
              <a:t> to (conceptually) change the word vectors, rather than the input to word vector weights, but it is essentially the same computation.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057400"/>
            <a:ext cx="51308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2416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Zaremba</a:t>
            </a:r>
            <a:r>
              <a:rPr lang="en-US" dirty="0" smtClean="0"/>
              <a:t> et al (2016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/>
              <a:t>https://www.tensorflow.org/tutorials/recurrent/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Uses stacked LSTMs with dropout</a:t>
            </a:r>
          </a:p>
          <a:p>
            <a:r>
              <a:rPr lang="en-US" dirty="0" smtClean="0"/>
              <a:t>Learns its own word vectors as it goes</a:t>
            </a:r>
          </a:p>
          <a:p>
            <a:r>
              <a:rPr lang="en-US" dirty="0" smtClean="0"/>
              <a:t>Shows performance gains compared with other network variants</a:t>
            </a:r>
          </a:p>
          <a:p>
            <a:r>
              <a:rPr lang="en-US" dirty="0" smtClean="0"/>
              <a:t>Was used in the Tensorflow RNN tutorial</a:t>
            </a:r>
          </a:p>
          <a:p>
            <a:r>
              <a:rPr lang="en-US" dirty="0" smtClean="0"/>
              <a:t>Could be used to study lots of interesting cognitive science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4E63-C4BB-45C2-A71B-FBE329166A8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362200"/>
            <a:ext cx="5813012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6775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 4">
  <a:themeElements>
    <a:clrScheme name="Title &amp; Bullets copy 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copy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Pages>0</Pages>
  <Words>842</Words>
  <Characters>0</Characters>
  <Application>Microsoft Office PowerPoint</Application>
  <PresentationFormat>Custom</PresentationFormat>
  <Lines>0</Lines>
  <Paragraphs>183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</vt:lpstr>
      <vt:lpstr>Symbol</vt:lpstr>
      <vt:lpstr>Title &amp; Subtitle</vt:lpstr>
      <vt:lpstr>Title &amp; Bullets copy 4</vt:lpstr>
      <vt:lpstr>RNNs: Going Beyond the SRN in Language Prediction</vt:lpstr>
      <vt:lpstr>XOR performance and factors affecting the results</vt:lpstr>
      <vt:lpstr>A RNN for character prediction</vt:lpstr>
      <vt:lpstr>Parallelizing the computation</vt:lpstr>
      <vt:lpstr>Some problems and solutions</vt:lpstr>
      <vt:lpstr>Variants</vt:lpstr>
      <vt:lpstr>Some problems and solutions</vt:lpstr>
      <vt:lpstr>Word Embeddings</vt:lpstr>
      <vt:lpstr>Zaremba et al (2016) https://www.tensorflow.org/tutorials/recurrent/</vt:lpstr>
      <vt:lpstr>Zaremba et al (2016) – Details of their prediction experiments</vt:lpstr>
      <vt:lpstr>Optimization algorithms</vt:lpstr>
      <vt:lpstr>Weight initialization and  activity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linguistic structure with simple recurrent networks</dc:title>
  <dc:creator>Jay McClelland</dc:creator>
  <cp:lastModifiedBy>Jay McClelland</cp:lastModifiedBy>
  <cp:revision>37</cp:revision>
  <dcterms:modified xsi:type="dcterms:W3CDTF">2019-02-07T17:51:29Z</dcterms:modified>
</cp:coreProperties>
</file>