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394845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75745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131278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41606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353351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0CE57F4-BD69-4F2B-B4EC-180984675531}" type="datetimeFigureOut">
              <a:rPr lang="ru-RU" smtClean="0"/>
              <a:t>10.10.2021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321762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0CE57F4-BD69-4F2B-B4EC-180984675531}" type="datetimeFigureOut">
              <a:rPr lang="ru-RU" smtClean="0"/>
              <a:t>10.10.2021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279939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0CE57F4-BD69-4F2B-B4EC-180984675531}" type="datetimeFigureOut">
              <a:rPr lang="ru-RU" smtClean="0"/>
              <a:t>10.10.2021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296515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0CE57F4-BD69-4F2B-B4EC-180984675531}" type="datetimeFigureOut">
              <a:rPr lang="ru-RU" smtClean="0"/>
              <a:t>10.10.2021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238809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0CE57F4-BD69-4F2B-B4EC-180984675531}" type="datetimeFigureOut">
              <a:rPr lang="ru-RU" smtClean="0"/>
              <a:t>10.10.2021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39082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0CE57F4-BD69-4F2B-B4EC-180984675531}" type="datetimeFigureOut">
              <a:rPr lang="ru-RU" smtClean="0"/>
              <a:t>10.10.2021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0D67871-FBF5-47F0-9DC9-363153337CE2}" type="slidenum">
              <a:rPr lang="ru-RU" smtClean="0"/>
              <a:t>‹#›</a:t>
            </a:fld>
            <a:endParaRPr lang="ru-RU"/>
          </a:p>
        </p:txBody>
      </p:sp>
    </p:spTree>
    <p:extLst>
      <p:ext uri="{BB962C8B-B14F-4D97-AF65-F5344CB8AC3E}">
        <p14:creationId xmlns:p14="http://schemas.microsoft.com/office/powerpoint/2010/main" val="359019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E57F4-BD69-4F2B-B4EC-180984675531}" type="datetimeFigureOut">
              <a:rPr lang="ru-RU" smtClean="0"/>
              <a:t>10.10.2021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67871-FBF5-47F0-9DC9-363153337CE2}" type="slidenum">
              <a:rPr lang="ru-RU" smtClean="0"/>
              <a:t>‹#›</a:t>
            </a:fld>
            <a:endParaRPr lang="ru-RU"/>
          </a:p>
        </p:txBody>
      </p:sp>
    </p:spTree>
    <p:extLst>
      <p:ext uri="{BB962C8B-B14F-4D97-AF65-F5344CB8AC3E}">
        <p14:creationId xmlns:p14="http://schemas.microsoft.com/office/powerpoint/2010/main" val="2260320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Home reading</a:t>
            </a:r>
            <a:endParaRPr lang="ru-RU" dirty="0"/>
          </a:p>
        </p:txBody>
      </p:sp>
      <p:sp>
        <p:nvSpPr>
          <p:cNvPr id="3" name="Подзаголовок 2"/>
          <p:cNvSpPr>
            <a:spLocks noGrp="1"/>
          </p:cNvSpPr>
          <p:nvPr>
            <p:ph type="subTitle" idx="1"/>
          </p:nvPr>
        </p:nvSpPr>
        <p:spPr>
          <a:xfrm>
            <a:off x="3707904" y="5301208"/>
            <a:ext cx="6400800" cy="1752600"/>
          </a:xfrm>
        </p:spPr>
        <p:txBody>
          <a:bodyPr/>
          <a:lstStyle/>
          <a:p>
            <a:r>
              <a:rPr lang="en-US" dirty="0" err="1" smtClean="0"/>
              <a:t>Norkin</a:t>
            </a:r>
            <a:r>
              <a:rPr lang="en-US" dirty="0" smtClean="0"/>
              <a:t> Mark, 353</a:t>
            </a:r>
            <a:endParaRPr lang="ru-RU" dirty="0"/>
          </a:p>
        </p:txBody>
      </p:sp>
    </p:spTree>
    <p:extLst>
      <p:ext uri="{BB962C8B-B14F-4D97-AF65-F5344CB8AC3E}">
        <p14:creationId xmlns:p14="http://schemas.microsoft.com/office/powerpoint/2010/main" val="308605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Definition of terms</a:t>
            </a:r>
            <a:endParaRPr lang="ru-RU" dirty="0"/>
          </a:p>
        </p:txBody>
      </p:sp>
      <p:sp>
        <p:nvSpPr>
          <p:cNvPr id="3" name="Объект 2"/>
          <p:cNvSpPr>
            <a:spLocks noGrp="1"/>
          </p:cNvSpPr>
          <p:nvPr>
            <p:ph idx="1"/>
          </p:nvPr>
        </p:nvSpPr>
        <p:spPr>
          <a:xfrm>
            <a:off x="457200" y="1600200"/>
            <a:ext cx="8229600" cy="4781128"/>
          </a:xfrm>
        </p:spPr>
        <p:txBody>
          <a:bodyPr>
            <a:normAutofit fontScale="70000" lnSpcReduction="20000"/>
          </a:bodyPr>
          <a:lstStyle/>
          <a:p>
            <a:r>
              <a:rPr lang="en-US" b="1" dirty="0"/>
              <a:t>The moving particle semi-implicit</a:t>
            </a:r>
            <a:r>
              <a:rPr lang="en-US" dirty="0"/>
              <a:t> </a:t>
            </a:r>
            <a:r>
              <a:rPr lang="en-US" b="1" dirty="0"/>
              <a:t>(MPS) method</a:t>
            </a:r>
            <a:r>
              <a:rPr lang="en-US" dirty="0"/>
              <a:t> is a computational method for the simulation of incompressible free surface flows.</a:t>
            </a:r>
            <a:endParaRPr lang="ru-RU" dirty="0"/>
          </a:p>
          <a:p>
            <a:r>
              <a:rPr lang="en-US" b="1" dirty="0"/>
              <a:t>Free surface </a:t>
            </a:r>
            <a:r>
              <a:rPr lang="en-US" dirty="0"/>
              <a:t>is a term of hydromechanics, denoting the surface of a liquid that is not limited by the walls of a vessel or channel.</a:t>
            </a:r>
            <a:endParaRPr lang="ru-RU" dirty="0"/>
          </a:p>
          <a:p>
            <a:r>
              <a:rPr lang="en-US" b="1" dirty="0"/>
              <a:t>The Finite Element Method (FEM) and Finite Difference Methods (FDM)</a:t>
            </a:r>
            <a:r>
              <a:rPr lang="en-US" dirty="0"/>
              <a:t> is a numerical method for solving partial differential equations.</a:t>
            </a:r>
            <a:endParaRPr lang="ru-RU" dirty="0"/>
          </a:p>
          <a:p>
            <a:r>
              <a:rPr lang="en-US" b="1" dirty="0"/>
              <a:t>Discretization</a:t>
            </a:r>
            <a:r>
              <a:rPr lang="en-US" dirty="0"/>
              <a:t> is the process through which we can transform continuous variables, models or functions into a discrete form.</a:t>
            </a:r>
            <a:endParaRPr lang="ru-RU" dirty="0"/>
          </a:p>
          <a:p>
            <a:r>
              <a:rPr lang="en-US" b="1" dirty="0" err="1" smtClean="0"/>
              <a:t>Cholesky</a:t>
            </a:r>
            <a:r>
              <a:rPr lang="en-US" b="1" dirty="0" smtClean="0"/>
              <a:t> </a:t>
            </a:r>
            <a:r>
              <a:rPr lang="en-US" b="1" dirty="0"/>
              <a:t>factorization</a:t>
            </a:r>
            <a:r>
              <a:rPr lang="en-US" dirty="0"/>
              <a:t> - representation of a symmetric positive-definite matrix A in the form A=LL</a:t>
            </a:r>
            <a:r>
              <a:rPr lang="en-US" baseline="30000" dirty="0"/>
              <a:t>T</a:t>
            </a:r>
            <a:r>
              <a:rPr lang="en-US" dirty="0"/>
              <a:t>, where L is a lower triangular matrix with strictly positive elements on the diagonal.</a:t>
            </a:r>
            <a:endParaRPr lang="ru-RU" dirty="0"/>
          </a:p>
          <a:p>
            <a:r>
              <a:rPr lang="en-US" b="1" dirty="0"/>
              <a:t>conjugate gradient</a:t>
            </a:r>
            <a:r>
              <a:rPr lang="en-US" dirty="0"/>
              <a:t>  - numerical method for solving systems of linear algebraic equations,</a:t>
            </a:r>
            <a:endParaRPr lang="ru-RU" dirty="0"/>
          </a:p>
          <a:p>
            <a:endParaRPr lang="ru-RU" dirty="0"/>
          </a:p>
        </p:txBody>
      </p:sp>
    </p:spTree>
    <p:extLst>
      <p:ext uri="{BB962C8B-B14F-4D97-AF65-F5344CB8AC3E}">
        <p14:creationId xmlns:p14="http://schemas.microsoft.com/office/powerpoint/2010/main" val="30167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Questions </a:t>
            </a:r>
            <a:endParaRPr lang="ru-RU" dirty="0"/>
          </a:p>
        </p:txBody>
      </p:sp>
      <p:sp>
        <p:nvSpPr>
          <p:cNvPr id="3" name="Объект 2"/>
          <p:cNvSpPr>
            <a:spLocks noGrp="1"/>
          </p:cNvSpPr>
          <p:nvPr>
            <p:ph idx="1"/>
          </p:nvPr>
        </p:nvSpPr>
        <p:spPr>
          <a:xfrm>
            <a:off x="467544" y="1412776"/>
            <a:ext cx="8229600" cy="5328592"/>
          </a:xfrm>
        </p:spPr>
        <p:txBody>
          <a:bodyPr>
            <a:normAutofit fontScale="25000" lnSpcReduction="20000"/>
          </a:bodyPr>
          <a:lstStyle/>
          <a:p>
            <a:pPr marL="514350" indent="-514350">
              <a:buFont typeface="+mj-lt"/>
              <a:buAutoNum type="arabicPeriod"/>
            </a:pPr>
            <a:r>
              <a:rPr lang="en-US" sz="7200" dirty="0"/>
              <a:t>What kind of Meshless methods do you know? </a:t>
            </a:r>
            <a:endParaRPr lang="ru-RU" sz="7200" dirty="0"/>
          </a:p>
          <a:p>
            <a:pPr marL="514350" indent="-514350">
              <a:buFont typeface="+mj-lt"/>
              <a:buAutoNum type="arabicPeriod"/>
            </a:pPr>
            <a:r>
              <a:rPr lang="en-US" sz="7200" dirty="0"/>
              <a:t>What improvements are there in this solution compared to the usual MPS method? </a:t>
            </a:r>
            <a:endParaRPr lang="ru-RU" sz="7200" dirty="0"/>
          </a:p>
          <a:p>
            <a:pPr marL="514350" indent="-514350">
              <a:buFont typeface="+mj-lt"/>
              <a:buAutoNum type="arabicPeriod"/>
            </a:pPr>
            <a:r>
              <a:rPr lang="en-US" sz="7200" dirty="0"/>
              <a:t>Could you tell me what methods of fluid simulation are used in computer graphics and VR?</a:t>
            </a:r>
            <a:endParaRPr lang="ru-RU" sz="7200" dirty="0"/>
          </a:p>
          <a:p>
            <a:pPr marL="514350" indent="-514350">
              <a:buFont typeface="+mj-lt"/>
              <a:buAutoNum type="arabicPeriod"/>
            </a:pPr>
            <a:r>
              <a:rPr lang="en-US" sz="7200" dirty="0"/>
              <a:t>Do you know what problems the MPS method is used to solve? </a:t>
            </a:r>
            <a:endParaRPr lang="ru-RU" sz="7200" dirty="0"/>
          </a:p>
          <a:p>
            <a:pPr marL="514350" indent="-514350">
              <a:buFont typeface="+mj-lt"/>
              <a:buAutoNum type="arabicPeriod"/>
            </a:pPr>
            <a:r>
              <a:rPr lang="en-US" sz="7200" dirty="0"/>
              <a:t>May I ask you what is the main problem of the MPS method? </a:t>
            </a:r>
            <a:endParaRPr lang="ru-RU" sz="7200" dirty="0"/>
          </a:p>
          <a:p>
            <a:pPr marL="514350" indent="-514350">
              <a:buFont typeface="+mj-lt"/>
              <a:buAutoNum type="arabicPeriod"/>
            </a:pPr>
            <a:r>
              <a:rPr lang="en-US" sz="7200" dirty="0"/>
              <a:t>Do you know what a free surface is?</a:t>
            </a:r>
            <a:endParaRPr lang="ru-RU" sz="7200" dirty="0"/>
          </a:p>
          <a:p>
            <a:pPr marL="514350" indent="-514350">
              <a:buFont typeface="+mj-lt"/>
              <a:buAutoNum type="arabicPeriod"/>
            </a:pPr>
            <a:r>
              <a:rPr lang="en-US" sz="7200" dirty="0"/>
              <a:t>What valuable insights can reduce spurious pressure </a:t>
            </a:r>
            <a:r>
              <a:rPr lang="ru-RU" sz="7200" dirty="0"/>
              <a:t>ﬂ</a:t>
            </a:r>
            <a:r>
              <a:rPr lang="en-US" sz="7200" dirty="0" err="1"/>
              <a:t>uctuations</a:t>
            </a:r>
            <a:r>
              <a:rPr lang="en-US" sz="7200" dirty="0"/>
              <a:t>? </a:t>
            </a:r>
            <a:endParaRPr lang="ru-RU" sz="7200" dirty="0"/>
          </a:p>
          <a:p>
            <a:pPr marL="514350" indent="-514350">
              <a:buFont typeface="+mj-lt"/>
              <a:buAutoNum type="arabicPeriod"/>
            </a:pPr>
            <a:r>
              <a:rPr lang="en-US" sz="7200" dirty="0"/>
              <a:t>By what method was the acceleration of calculations achieved? </a:t>
            </a:r>
            <a:endParaRPr lang="ru-RU" sz="7200" dirty="0"/>
          </a:p>
          <a:p>
            <a:pPr marL="514350" indent="-514350">
              <a:buFont typeface="+mj-lt"/>
              <a:buAutoNum type="arabicPeriod"/>
            </a:pPr>
            <a:r>
              <a:rPr lang="en-US" sz="7200" dirty="0"/>
              <a:t>What elements do you think MPS uses and what information do they carry? </a:t>
            </a:r>
            <a:endParaRPr lang="ru-RU" sz="7200" dirty="0"/>
          </a:p>
          <a:p>
            <a:pPr marL="514350" indent="-514350">
              <a:buFont typeface="+mj-lt"/>
              <a:buAutoNum type="arabicPeriod"/>
            </a:pPr>
            <a:r>
              <a:rPr lang="en-US" sz="7200" dirty="0"/>
              <a:t>What are the two main approaches in mesh-free methods for calculating particle pressure in fluid modeling? </a:t>
            </a:r>
            <a:endParaRPr lang="ru-RU" sz="7200" dirty="0"/>
          </a:p>
          <a:p>
            <a:pPr marL="514350" indent="-514350">
              <a:buFont typeface="+mj-lt"/>
              <a:buAutoNum type="arabicPeriod"/>
            </a:pPr>
            <a:r>
              <a:rPr lang="en-US" sz="7200" dirty="0"/>
              <a:t>How do you think it is possible to solve the problem of calculating the density at the boundaries of two liquids? </a:t>
            </a:r>
            <a:endParaRPr lang="ru-RU" sz="7200" dirty="0"/>
          </a:p>
          <a:p>
            <a:pPr marL="514350" indent="-514350">
              <a:buFont typeface="+mj-lt"/>
              <a:buAutoNum type="arabicPeriod"/>
            </a:pPr>
            <a:r>
              <a:rPr lang="en-US" sz="7200" dirty="0"/>
              <a:t>Have the authors of the work improved the performance and accuracy of calculations? </a:t>
            </a:r>
            <a:endParaRPr lang="ru-RU" sz="7200" dirty="0"/>
          </a:p>
          <a:p>
            <a:pPr marL="514350" indent="-514350">
              <a:buFont typeface="+mj-lt"/>
              <a:buAutoNum type="arabicPeriod"/>
            </a:pPr>
            <a:r>
              <a:rPr lang="en-US" sz="7200" dirty="0"/>
              <a:t>Does the usual MPS method support </a:t>
            </a:r>
            <a:r>
              <a:rPr lang="en-US" sz="7200" dirty="0" err="1"/>
              <a:t>multidensity</a:t>
            </a:r>
            <a:r>
              <a:rPr lang="en-US" sz="7200" dirty="0"/>
              <a:t> ﬂuids interaction?</a:t>
            </a:r>
            <a:endParaRPr lang="ru-RU" sz="7200" dirty="0"/>
          </a:p>
          <a:p>
            <a:pPr marL="514350" indent="-514350">
              <a:buFont typeface="+mj-lt"/>
              <a:buAutoNum type="arabicPeriod"/>
            </a:pPr>
            <a:r>
              <a:rPr lang="en-US" sz="7200" dirty="0"/>
              <a:t>What are the pros and cons of the WC model? </a:t>
            </a:r>
            <a:endParaRPr lang="ru-RU" sz="7200" dirty="0"/>
          </a:p>
          <a:p>
            <a:pPr marL="514350" indent="-514350">
              <a:buFont typeface="+mj-lt"/>
              <a:buAutoNum type="arabicPeriod"/>
            </a:pPr>
            <a:r>
              <a:rPr lang="en-US" sz="7200" dirty="0"/>
              <a:t>Do you know what  Equation of state is ? </a:t>
            </a:r>
            <a:endParaRPr lang="ru-RU" sz="7200" dirty="0"/>
          </a:p>
          <a:p>
            <a:pPr marL="514350" indent="-514350">
              <a:buFont typeface="+mj-lt"/>
              <a:buAutoNum type="arabicPeriod"/>
            </a:pPr>
            <a:endParaRPr lang="ru-RU" dirty="0"/>
          </a:p>
        </p:txBody>
      </p:sp>
    </p:spTree>
    <p:extLst>
      <p:ext uri="{BB962C8B-B14F-4D97-AF65-F5344CB8AC3E}">
        <p14:creationId xmlns:p14="http://schemas.microsoft.com/office/powerpoint/2010/main" val="319605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Abstract </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en-US" dirty="0"/>
              <a:t>In this paper, the MPS method and methods for its improvement are considered. The physical model used in the program and the assumptions made by the author were described. The problem of multi-density fluids interaction has been solved by introducing the density function. The prospects for the development of this method and the scope of its application were described. A series of experiments were conducted that showed better performance and accuracy.</a:t>
            </a:r>
            <a:endParaRPr lang="ru-RU" dirty="0"/>
          </a:p>
          <a:p>
            <a:pPr marL="0" indent="0">
              <a:buNone/>
            </a:pPr>
            <a:endParaRPr lang="ru-RU" dirty="0"/>
          </a:p>
        </p:txBody>
      </p:sp>
    </p:spTree>
    <p:extLst>
      <p:ext uri="{BB962C8B-B14F-4D97-AF65-F5344CB8AC3E}">
        <p14:creationId xmlns:p14="http://schemas.microsoft.com/office/powerpoint/2010/main" val="931472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Summary </a:t>
            </a:r>
            <a:endParaRPr lang="ru-RU" dirty="0"/>
          </a:p>
        </p:txBody>
      </p:sp>
      <p:sp>
        <p:nvSpPr>
          <p:cNvPr id="3" name="Объект 2"/>
          <p:cNvSpPr>
            <a:spLocks noGrp="1"/>
          </p:cNvSpPr>
          <p:nvPr>
            <p:ph idx="1"/>
          </p:nvPr>
        </p:nvSpPr>
        <p:spPr/>
        <p:txBody>
          <a:bodyPr>
            <a:noAutofit/>
          </a:bodyPr>
          <a:lstStyle/>
          <a:p>
            <a:pPr marL="0" indent="0">
              <a:buNone/>
            </a:pPr>
            <a:r>
              <a:rPr lang="en-US" sz="1600" dirty="0" smtClean="0"/>
              <a:t>	Andre </a:t>
            </a:r>
            <a:r>
              <a:rPr lang="en-US" sz="1600" dirty="0"/>
              <a:t>Luiz </a:t>
            </a:r>
            <a:r>
              <a:rPr lang="en-US" sz="1600" dirty="0" err="1"/>
              <a:t>Buarque</a:t>
            </a:r>
            <a:r>
              <a:rPr lang="en-US" sz="1600" dirty="0"/>
              <a:t> Vieira e Silva in “A FLUID SIMULATION SYSTEM BASED ON THE MPS METHOD” claim that he developed a numerically stable and parallelized version of  MPS method. According to author this technique can simulate liquids using different approaches, such as two ways to calculate the particles’ pressure, turbulent ﬂow, and multiphase interaction. Moreover, the method is evaluated under traditional tests cases presenting comparable results to recent techniques.</a:t>
            </a:r>
            <a:endParaRPr lang="ru-RU" sz="1600" dirty="0"/>
          </a:p>
          <a:p>
            <a:pPr marL="0" indent="0">
              <a:buNone/>
            </a:pPr>
            <a:r>
              <a:rPr lang="en-US" sz="1600" dirty="0" smtClean="0"/>
              <a:t>	The </a:t>
            </a:r>
            <a:r>
              <a:rPr lang="en-US" sz="1600" dirty="0"/>
              <a:t>author begins by indicating the area of applicability of this program: solving engineering problems related to natural and environmental disasters in coastal and flooded areas, such as dam bursts, flood modeling, oil spill disasters, and others. This method makes it possible to stimulate these phenomena with greater accuracy and less time due to the use of parallelization and some numerical improvements.. Next, the author describes the selected physical models, the standard method of semi-implicit particles and what problems there are in it and what improvements have been made to it.  For instance, a fluid in this work is considered incompressible and numerical improvements have been made in the Laplacian of pressure and viscous forces. Moreover, the author notes that the method of semi-implicit particles does not allow modeling the interaction of two liquids with different densities, due to problems with boundary conditions, but in this paper this problem is solved. In conclusion, the author describes the types of simulations carried out and analyzes and compares the data obtained. As the researchers expected, the results were comparable to the results of other programs, and the speed of problem solving was about five times higher.</a:t>
            </a:r>
            <a:endParaRPr lang="ru-RU" sz="1600" dirty="0"/>
          </a:p>
        </p:txBody>
      </p:sp>
    </p:spTree>
    <p:extLst>
      <p:ext uri="{BB962C8B-B14F-4D97-AF65-F5344CB8AC3E}">
        <p14:creationId xmlns:p14="http://schemas.microsoft.com/office/powerpoint/2010/main" val="554703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417</Words>
  <Application>Microsoft Office PowerPoint</Application>
  <PresentationFormat>Экран (4:3)</PresentationFormat>
  <Paragraphs>30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Home reading</vt:lpstr>
      <vt:lpstr>Definition of terms</vt:lpstr>
      <vt:lpstr>Questions </vt:lpstr>
      <vt:lpstr>Abstract </vt:lpstr>
      <vt:lpstr>Summary </vt:lpstr>
    </vt:vector>
  </TitlesOfParts>
  <Company>Work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Default User</dc:creator>
  <cp:lastModifiedBy>Default User</cp:lastModifiedBy>
  <cp:revision>4</cp:revision>
  <dcterms:created xsi:type="dcterms:W3CDTF">2021-10-10T15:40:24Z</dcterms:created>
  <dcterms:modified xsi:type="dcterms:W3CDTF">2021-10-10T17:45:56Z</dcterms:modified>
</cp:coreProperties>
</file>