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9B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638"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3A9D8BC-3F7A-4360-BB6D-F1FCB3470FB4}"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8BC49-1B67-4826-A1F3-48AF839B00E7}" type="slidenum">
              <a:rPr lang="en-US" smtClean="0"/>
              <a:t>‹#›</a:t>
            </a:fld>
            <a:endParaRPr lang="en-US"/>
          </a:p>
        </p:txBody>
      </p:sp>
    </p:spTree>
    <p:extLst>
      <p:ext uri="{BB962C8B-B14F-4D97-AF65-F5344CB8AC3E}">
        <p14:creationId xmlns:p14="http://schemas.microsoft.com/office/powerpoint/2010/main" val="2361084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A9D8BC-3F7A-4360-BB6D-F1FCB3470FB4}"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8BC49-1B67-4826-A1F3-48AF839B00E7}" type="slidenum">
              <a:rPr lang="en-US" smtClean="0"/>
              <a:t>‹#›</a:t>
            </a:fld>
            <a:endParaRPr lang="en-US"/>
          </a:p>
        </p:txBody>
      </p:sp>
    </p:spTree>
    <p:extLst>
      <p:ext uri="{BB962C8B-B14F-4D97-AF65-F5344CB8AC3E}">
        <p14:creationId xmlns:p14="http://schemas.microsoft.com/office/powerpoint/2010/main" val="3040672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A9D8BC-3F7A-4360-BB6D-F1FCB3470FB4}"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8BC49-1B67-4826-A1F3-48AF839B00E7}" type="slidenum">
              <a:rPr lang="en-US" smtClean="0"/>
              <a:t>‹#›</a:t>
            </a:fld>
            <a:endParaRPr lang="en-US"/>
          </a:p>
        </p:txBody>
      </p:sp>
    </p:spTree>
    <p:extLst>
      <p:ext uri="{BB962C8B-B14F-4D97-AF65-F5344CB8AC3E}">
        <p14:creationId xmlns:p14="http://schemas.microsoft.com/office/powerpoint/2010/main" val="4247076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A9D8BC-3F7A-4360-BB6D-F1FCB3470FB4}"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8BC49-1B67-4826-A1F3-48AF839B00E7}" type="slidenum">
              <a:rPr lang="en-US" smtClean="0"/>
              <a:t>‹#›</a:t>
            </a:fld>
            <a:endParaRPr lang="en-US"/>
          </a:p>
        </p:txBody>
      </p:sp>
    </p:spTree>
    <p:extLst>
      <p:ext uri="{BB962C8B-B14F-4D97-AF65-F5344CB8AC3E}">
        <p14:creationId xmlns:p14="http://schemas.microsoft.com/office/powerpoint/2010/main" val="2817424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A9D8BC-3F7A-4360-BB6D-F1FCB3470FB4}"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8BC49-1B67-4826-A1F3-48AF839B00E7}" type="slidenum">
              <a:rPr lang="en-US" smtClean="0"/>
              <a:t>‹#›</a:t>
            </a:fld>
            <a:endParaRPr lang="en-US"/>
          </a:p>
        </p:txBody>
      </p:sp>
    </p:spTree>
    <p:extLst>
      <p:ext uri="{BB962C8B-B14F-4D97-AF65-F5344CB8AC3E}">
        <p14:creationId xmlns:p14="http://schemas.microsoft.com/office/powerpoint/2010/main" val="1908596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A9D8BC-3F7A-4360-BB6D-F1FCB3470FB4}" type="datetimeFigureOut">
              <a:rPr lang="en-US" smtClean="0"/>
              <a:t>11/27/2021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8BC49-1B67-4826-A1F3-48AF839B00E7}" type="slidenum">
              <a:rPr lang="en-US" smtClean="0"/>
              <a:t>‹#›</a:t>
            </a:fld>
            <a:endParaRPr lang="en-US"/>
          </a:p>
        </p:txBody>
      </p:sp>
    </p:spTree>
    <p:extLst>
      <p:ext uri="{BB962C8B-B14F-4D97-AF65-F5344CB8AC3E}">
        <p14:creationId xmlns:p14="http://schemas.microsoft.com/office/powerpoint/2010/main" val="145906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A9D8BC-3F7A-4360-BB6D-F1FCB3470FB4}" type="datetimeFigureOut">
              <a:rPr lang="en-US" smtClean="0"/>
              <a:t>11/27/2021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08BC49-1B67-4826-A1F3-48AF839B00E7}" type="slidenum">
              <a:rPr lang="en-US" smtClean="0"/>
              <a:t>‹#›</a:t>
            </a:fld>
            <a:endParaRPr lang="en-US"/>
          </a:p>
        </p:txBody>
      </p:sp>
    </p:spTree>
    <p:extLst>
      <p:ext uri="{BB962C8B-B14F-4D97-AF65-F5344CB8AC3E}">
        <p14:creationId xmlns:p14="http://schemas.microsoft.com/office/powerpoint/2010/main" val="1674421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3A9D8BC-3F7A-4360-BB6D-F1FCB3470FB4}" type="datetimeFigureOut">
              <a:rPr lang="en-US" smtClean="0"/>
              <a:t>11/27/2021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08BC49-1B67-4826-A1F3-48AF839B00E7}" type="slidenum">
              <a:rPr lang="en-US" smtClean="0"/>
              <a:t>‹#›</a:t>
            </a:fld>
            <a:endParaRPr lang="en-US"/>
          </a:p>
        </p:txBody>
      </p:sp>
    </p:spTree>
    <p:extLst>
      <p:ext uri="{BB962C8B-B14F-4D97-AF65-F5344CB8AC3E}">
        <p14:creationId xmlns:p14="http://schemas.microsoft.com/office/powerpoint/2010/main" val="1299717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A9D8BC-3F7A-4360-BB6D-F1FCB3470FB4}" type="datetimeFigureOut">
              <a:rPr lang="en-US" smtClean="0"/>
              <a:t>11/27/2021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08BC49-1B67-4826-A1F3-48AF839B00E7}" type="slidenum">
              <a:rPr lang="en-US" smtClean="0"/>
              <a:t>‹#›</a:t>
            </a:fld>
            <a:endParaRPr lang="en-US"/>
          </a:p>
        </p:txBody>
      </p:sp>
    </p:spTree>
    <p:extLst>
      <p:ext uri="{BB962C8B-B14F-4D97-AF65-F5344CB8AC3E}">
        <p14:creationId xmlns:p14="http://schemas.microsoft.com/office/powerpoint/2010/main" val="274703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A9D8BC-3F7A-4360-BB6D-F1FCB3470FB4}" type="datetimeFigureOut">
              <a:rPr lang="en-US" smtClean="0"/>
              <a:t>11/27/2021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8BC49-1B67-4826-A1F3-48AF839B00E7}" type="slidenum">
              <a:rPr lang="en-US" smtClean="0"/>
              <a:t>‹#›</a:t>
            </a:fld>
            <a:endParaRPr lang="en-US"/>
          </a:p>
        </p:txBody>
      </p:sp>
    </p:spTree>
    <p:extLst>
      <p:ext uri="{BB962C8B-B14F-4D97-AF65-F5344CB8AC3E}">
        <p14:creationId xmlns:p14="http://schemas.microsoft.com/office/powerpoint/2010/main" val="3392575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A9D8BC-3F7A-4360-BB6D-F1FCB3470FB4}" type="datetimeFigureOut">
              <a:rPr lang="en-US" smtClean="0"/>
              <a:t>11/27/2021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8BC49-1B67-4826-A1F3-48AF839B00E7}" type="slidenum">
              <a:rPr lang="en-US" smtClean="0"/>
              <a:t>‹#›</a:t>
            </a:fld>
            <a:endParaRPr lang="en-US"/>
          </a:p>
        </p:txBody>
      </p:sp>
    </p:spTree>
    <p:extLst>
      <p:ext uri="{BB962C8B-B14F-4D97-AF65-F5344CB8AC3E}">
        <p14:creationId xmlns:p14="http://schemas.microsoft.com/office/powerpoint/2010/main" val="1477509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A9D8BC-3F7A-4360-BB6D-F1FCB3470FB4}" type="datetimeFigureOut">
              <a:rPr lang="en-US" smtClean="0"/>
              <a:t>11/27/2021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8BC49-1B67-4826-A1F3-48AF839B00E7}" type="slidenum">
              <a:rPr lang="en-US" smtClean="0"/>
              <a:t>‹#›</a:t>
            </a:fld>
            <a:endParaRPr lang="en-US"/>
          </a:p>
        </p:txBody>
      </p:sp>
    </p:spTree>
    <p:extLst>
      <p:ext uri="{BB962C8B-B14F-4D97-AF65-F5344CB8AC3E}">
        <p14:creationId xmlns:p14="http://schemas.microsoft.com/office/powerpoint/2010/main" val="724937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3916" y="2128203"/>
            <a:ext cx="5934456" cy="2387600"/>
          </a:xfrm>
        </p:spPr>
        <p:txBody>
          <a:bodyPr>
            <a:normAutofit/>
          </a:bodyPr>
          <a:lstStyle/>
          <a:p>
            <a:r>
              <a:rPr lang="en-US" b="1" dirty="0" smtClean="0">
                <a:solidFill>
                  <a:srgbClr val="4F9B43"/>
                </a:solidFill>
                <a:latin typeface="+mn-lt"/>
              </a:rPr>
              <a:t>Home reading </a:t>
            </a:r>
            <a:r>
              <a:rPr lang="ru-RU" b="1" dirty="0" smtClean="0">
                <a:solidFill>
                  <a:srgbClr val="4F9B43"/>
                </a:solidFill>
                <a:latin typeface="+mn-lt"/>
              </a:rPr>
              <a:t>№2</a:t>
            </a:r>
            <a:endParaRPr lang="en-US" b="1" dirty="0">
              <a:solidFill>
                <a:srgbClr val="4F9B43"/>
              </a:solidFill>
              <a:latin typeface="+mn-lt"/>
            </a:endParaRPr>
          </a:p>
        </p:txBody>
      </p:sp>
      <p:sp>
        <p:nvSpPr>
          <p:cNvPr id="3" name="Subtitle 2"/>
          <p:cNvSpPr>
            <a:spLocks noGrp="1"/>
          </p:cNvSpPr>
          <p:nvPr>
            <p:ph type="subTitle" idx="1"/>
          </p:nvPr>
        </p:nvSpPr>
        <p:spPr>
          <a:xfrm>
            <a:off x="3162099" y="5316726"/>
            <a:ext cx="6858000" cy="1655762"/>
          </a:xfrm>
        </p:spPr>
        <p:txBody>
          <a:bodyPr/>
          <a:lstStyle/>
          <a:p>
            <a:r>
              <a:rPr lang="en-US" dirty="0" smtClean="0"/>
              <a:t>Prepared by </a:t>
            </a:r>
            <a:r>
              <a:rPr lang="en-US" dirty="0" err="1" smtClean="0"/>
              <a:t>Norkin</a:t>
            </a:r>
            <a:r>
              <a:rPr lang="en-US" dirty="0" smtClean="0"/>
              <a:t> Mark</a:t>
            </a:r>
            <a:endParaRPr lang="en-US" dirty="0"/>
          </a:p>
        </p:txBody>
      </p:sp>
    </p:spTree>
    <p:extLst>
      <p:ext uri="{BB962C8B-B14F-4D97-AF65-F5344CB8AC3E}">
        <p14:creationId xmlns:p14="http://schemas.microsoft.com/office/powerpoint/2010/main" val="39777368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Definition of terms</a:t>
            </a:r>
            <a:endParaRPr lang="ru-RU" dirty="0"/>
          </a:p>
        </p:txBody>
      </p:sp>
      <p:sp>
        <p:nvSpPr>
          <p:cNvPr id="3" name="Объект 2"/>
          <p:cNvSpPr>
            <a:spLocks noGrp="1"/>
          </p:cNvSpPr>
          <p:nvPr>
            <p:ph idx="1"/>
          </p:nvPr>
        </p:nvSpPr>
        <p:spPr>
          <a:xfrm>
            <a:off x="198409" y="1678975"/>
            <a:ext cx="8039817" cy="4532043"/>
          </a:xfrm>
        </p:spPr>
        <p:txBody>
          <a:bodyPr>
            <a:normAutofit lnSpcReduction="10000"/>
          </a:bodyPr>
          <a:lstStyle/>
          <a:p>
            <a:pPr marL="0" indent="0">
              <a:buNone/>
            </a:pPr>
            <a:r>
              <a:rPr lang="en-US" dirty="0" smtClean="0"/>
              <a:t>	</a:t>
            </a:r>
            <a:r>
              <a:rPr lang="en-US" sz="2100" b="1" dirty="0" smtClean="0"/>
              <a:t>Rayleigh-Taylor </a:t>
            </a:r>
            <a:r>
              <a:rPr lang="en-US" sz="2100" b="1" dirty="0"/>
              <a:t>instability test </a:t>
            </a:r>
            <a:r>
              <a:rPr lang="en-US" sz="2100" dirty="0"/>
              <a:t> - </a:t>
            </a:r>
            <a:r>
              <a:rPr lang="en-US" sz="2100" dirty="0" smtClean="0"/>
              <a:t>a </a:t>
            </a:r>
            <a:r>
              <a:rPr lang="en-US" sz="2100" dirty="0"/>
              <a:t>classical test </a:t>
            </a:r>
            <a:r>
              <a:rPr lang="en-US" sz="2100" dirty="0" smtClean="0"/>
              <a:t>                      case </a:t>
            </a:r>
            <a:r>
              <a:rPr lang="en-US" sz="2100" dirty="0"/>
              <a:t>for the flow of two fluids of different densities. A </a:t>
            </a:r>
            <a:r>
              <a:rPr lang="en-US" sz="2100" dirty="0" smtClean="0"/>
              <a:t>                        sinusoidal </a:t>
            </a:r>
            <a:r>
              <a:rPr lang="en-US" sz="2100" dirty="0"/>
              <a:t>interface separates the two fluids. The </a:t>
            </a:r>
            <a:r>
              <a:rPr lang="en-US" sz="2100" dirty="0" smtClean="0"/>
              <a:t>heavier   		</a:t>
            </a:r>
            <a:r>
              <a:rPr lang="en-US" sz="2100" dirty="0"/>
              <a:t> </a:t>
            </a:r>
            <a:r>
              <a:rPr lang="en-US" sz="2100" dirty="0" smtClean="0"/>
              <a:t>fluid </a:t>
            </a:r>
            <a:r>
              <a:rPr lang="en-US" sz="2100" dirty="0"/>
              <a:t>is on top.  </a:t>
            </a:r>
            <a:endParaRPr lang="en-US" sz="2100" dirty="0" smtClean="0"/>
          </a:p>
          <a:p>
            <a:pPr marL="0" indent="0">
              <a:buNone/>
            </a:pPr>
            <a:r>
              <a:rPr lang="en-US" sz="2100" dirty="0" smtClean="0"/>
              <a:t>	</a:t>
            </a:r>
            <a:r>
              <a:rPr lang="en-US" sz="2100" b="1" dirty="0" smtClean="0"/>
              <a:t>The </a:t>
            </a:r>
            <a:r>
              <a:rPr lang="en-US" sz="2100" b="1" dirty="0"/>
              <a:t>Atwood number </a:t>
            </a:r>
            <a:r>
              <a:rPr lang="en-US" sz="2100" dirty="0"/>
              <a:t>- The Atwood number is a dimensionless number in fluid dynamics. The difference in the fluid densities divided by their </a:t>
            </a:r>
            <a:r>
              <a:rPr lang="en-US" sz="2100" dirty="0" smtClean="0"/>
              <a:t>sum  </a:t>
            </a:r>
            <a:endParaRPr lang="en-US" sz="2100" dirty="0"/>
          </a:p>
          <a:p>
            <a:pPr marL="0" indent="0">
              <a:buNone/>
            </a:pPr>
            <a:r>
              <a:rPr lang="en-US" sz="2100" dirty="0" smtClean="0"/>
              <a:t>	</a:t>
            </a:r>
            <a:r>
              <a:rPr lang="en-US" sz="2100" b="1" dirty="0" smtClean="0"/>
              <a:t>kinematic </a:t>
            </a:r>
            <a:r>
              <a:rPr lang="en-US" sz="2100" b="1" dirty="0"/>
              <a:t>viscosity</a:t>
            </a:r>
            <a:r>
              <a:rPr lang="en-US" sz="2100" dirty="0"/>
              <a:t> - Kinematic viscosity is the ratio of dynamic viscosity to the density of a liquid (gas).</a:t>
            </a:r>
          </a:p>
          <a:p>
            <a:pPr marL="0" indent="0">
              <a:buNone/>
            </a:pPr>
            <a:r>
              <a:rPr lang="en-US" sz="2100" dirty="0" smtClean="0"/>
              <a:t>	</a:t>
            </a:r>
            <a:r>
              <a:rPr lang="en-US" sz="2100" b="1" dirty="0" smtClean="0"/>
              <a:t>dynamic </a:t>
            </a:r>
            <a:r>
              <a:rPr lang="en-US" sz="2100" b="1" dirty="0"/>
              <a:t>viscosity </a:t>
            </a:r>
            <a:r>
              <a:rPr lang="en-US" sz="2100" dirty="0"/>
              <a:t>- The internal friction of liquids, as well as gases, occurs when a liquid moves due to the transfer of momentum in a direction perpendicular to the direction of motion.</a:t>
            </a:r>
          </a:p>
          <a:p>
            <a:pPr marL="0" indent="0">
              <a:buNone/>
            </a:pPr>
            <a:r>
              <a:rPr lang="en-US" sz="2100" dirty="0" smtClean="0"/>
              <a:t>	</a:t>
            </a:r>
            <a:r>
              <a:rPr lang="en-US" sz="2100" b="1" dirty="0" smtClean="0"/>
              <a:t>The </a:t>
            </a:r>
            <a:r>
              <a:rPr lang="en-US" sz="2100" b="1" dirty="0"/>
              <a:t>moving particle semi-implicit (MPS) method </a:t>
            </a:r>
            <a:r>
              <a:rPr lang="en-US" sz="2100" dirty="0"/>
              <a:t>is a computational method for the simulation of incompressible free surface flows</a:t>
            </a:r>
            <a:r>
              <a:rPr lang="en-US" sz="2100" dirty="0" smtClean="0"/>
              <a:t>.</a:t>
            </a:r>
            <a:endParaRPr lang="en-US" sz="2100"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5862" y="1516632"/>
            <a:ext cx="2678138" cy="1318276"/>
          </a:xfrm>
          <a:prstGeom prst="rect">
            <a:avLst/>
          </a:prstGeom>
        </p:spPr>
      </p:pic>
    </p:spTree>
    <p:extLst>
      <p:ext uri="{BB962C8B-B14F-4D97-AF65-F5344CB8AC3E}">
        <p14:creationId xmlns:p14="http://schemas.microsoft.com/office/powerpoint/2010/main" val="1310240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2771" y="577969"/>
            <a:ext cx="7886700" cy="698741"/>
          </a:xfrm>
        </p:spPr>
        <p:txBody>
          <a:bodyPr/>
          <a:lstStyle/>
          <a:p>
            <a:r>
              <a:rPr lang="en-US" dirty="0"/>
              <a:t>Q</a:t>
            </a:r>
            <a:r>
              <a:rPr lang="en-US" dirty="0" smtClean="0"/>
              <a:t>uestions</a:t>
            </a:r>
            <a:endParaRPr lang="ru-RU" dirty="0"/>
          </a:p>
        </p:txBody>
      </p:sp>
      <p:sp>
        <p:nvSpPr>
          <p:cNvPr id="3" name="Объект 2"/>
          <p:cNvSpPr>
            <a:spLocks noGrp="1"/>
          </p:cNvSpPr>
          <p:nvPr>
            <p:ph idx="1"/>
          </p:nvPr>
        </p:nvSpPr>
        <p:spPr>
          <a:xfrm>
            <a:off x="611397" y="1293962"/>
            <a:ext cx="7886700" cy="5287993"/>
          </a:xfrm>
        </p:spPr>
        <p:txBody>
          <a:bodyPr>
            <a:normAutofit fontScale="55000" lnSpcReduction="20000"/>
          </a:bodyPr>
          <a:lstStyle/>
          <a:p>
            <a:r>
              <a:rPr lang="en-US" sz="3200" dirty="0"/>
              <a:t>What classic tests were carried out to check the correctness of the </a:t>
            </a:r>
            <a:r>
              <a:rPr lang="en-US" sz="3200" dirty="0" smtClean="0"/>
              <a:t>program?</a:t>
            </a:r>
          </a:p>
          <a:p>
            <a:r>
              <a:rPr lang="en-US" sz="3200" dirty="0" smtClean="0"/>
              <a:t>How </a:t>
            </a:r>
            <a:r>
              <a:rPr lang="en-US" sz="3200" dirty="0"/>
              <a:t>do you think, does this model capable of simulating the behavior of a weakly compressible fluid? </a:t>
            </a:r>
            <a:endParaRPr lang="en-US" sz="3200" dirty="0"/>
          </a:p>
          <a:p>
            <a:r>
              <a:rPr lang="en-US" sz="3200" dirty="0" smtClean="0"/>
              <a:t>Could </a:t>
            </a:r>
            <a:r>
              <a:rPr lang="en-US" sz="3200" dirty="0"/>
              <a:t>you tell me what strategy is used in this study for </a:t>
            </a:r>
            <a:r>
              <a:rPr lang="en-US" sz="3200" dirty="0" err="1"/>
              <a:t>neighbourhood</a:t>
            </a:r>
            <a:r>
              <a:rPr lang="en-US" sz="3200" dirty="0"/>
              <a:t> search</a:t>
            </a:r>
            <a:r>
              <a:rPr lang="en-US" sz="3200" dirty="0" smtClean="0"/>
              <a:t>?</a:t>
            </a:r>
          </a:p>
          <a:p>
            <a:r>
              <a:rPr lang="en-US" sz="3200" dirty="0"/>
              <a:t>W</a:t>
            </a:r>
            <a:r>
              <a:rPr lang="en-US" sz="3200" dirty="0" smtClean="0"/>
              <a:t>hat </a:t>
            </a:r>
            <a:r>
              <a:rPr lang="en-US" sz="3200" dirty="0"/>
              <a:t>the cell-linked method relies on? </a:t>
            </a:r>
            <a:endParaRPr lang="en-US" sz="3200" dirty="0" smtClean="0"/>
          </a:p>
          <a:p>
            <a:r>
              <a:rPr lang="en-US" sz="3200" dirty="0"/>
              <a:t>D</a:t>
            </a:r>
            <a:r>
              <a:rPr lang="en-US" sz="3200" dirty="0" smtClean="0"/>
              <a:t>o </a:t>
            </a:r>
            <a:r>
              <a:rPr lang="en-US" sz="3200" dirty="0"/>
              <a:t>you know why the cell-linked method gives a performance boost</a:t>
            </a:r>
            <a:r>
              <a:rPr lang="en-US" sz="3200" dirty="0" smtClean="0"/>
              <a:t>?</a:t>
            </a:r>
          </a:p>
          <a:p>
            <a:r>
              <a:rPr lang="en-US" sz="3200" dirty="0"/>
              <a:t>C</a:t>
            </a:r>
            <a:r>
              <a:rPr lang="en-US" sz="3200" dirty="0" smtClean="0"/>
              <a:t>an user interaction take place through a graphical interface? </a:t>
            </a:r>
            <a:endParaRPr lang="ru-RU" sz="3200" dirty="0" smtClean="0"/>
          </a:p>
          <a:p>
            <a:r>
              <a:rPr lang="en-US" sz="3200" dirty="0"/>
              <a:t>W</a:t>
            </a:r>
            <a:r>
              <a:rPr lang="en-US" sz="3200" dirty="0" smtClean="0"/>
              <a:t>hat </a:t>
            </a:r>
            <a:r>
              <a:rPr lang="en-US" sz="3200" dirty="0"/>
              <a:t>simulation parameters can the user choose</a:t>
            </a:r>
            <a:r>
              <a:rPr lang="en-US" sz="3200" dirty="0" smtClean="0"/>
              <a:t>?</a:t>
            </a:r>
            <a:r>
              <a:rPr lang="ru-RU" sz="3200" dirty="0" smtClean="0"/>
              <a:t>  </a:t>
            </a:r>
            <a:endParaRPr lang="ru-RU" sz="3200" dirty="0"/>
          </a:p>
          <a:p>
            <a:r>
              <a:rPr lang="en-US" sz="3200" dirty="0"/>
              <a:t>D</a:t>
            </a:r>
            <a:r>
              <a:rPr lang="en-US" sz="3200" dirty="0" smtClean="0"/>
              <a:t>o </a:t>
            </a:r>
            <a:r>
              <a:rPr lang="en-US" sz="3200" dirty="0"/>
              <a:t>you know what parameter the simulation of the destruction of a water column is used to estimate</a:t>
            </a:r>
            <a:r>
              <a:rPr lang="en-US" sz="3200" dirty="0" smtClean="0"/>
              <a:t>?</a:t>
            </a:r>
            <a:endParaRPr lang="ru-RU" sz="3200" dirty="0"/>
          </a:p>
          <a:p>
            <a:r>
              <a:rPr lang="en-US" sz="3200" dirty="0"/>
              <a:t>W</a:t>
            </a:r>
            <a:r>
              <a:rPr lang="en-US" sz="3200" dirty="0" smtClean="0"/>
              <a:t>hat </a:t>
            </a:r>
            <a:r>
              <a:rPr lang="en-US" sz="3200" dirty="0"/>
              <a:t>is the purpose of the Rayleigh-Taylor instability </a:t>
            </a:r>
            <a:r>
              <a:rPr lang="en-US" sz="3200" dirty="0" smtClean="0"/>
              <a:t>test</a:t>
            </a:r>
            <a:r>
              <a:rPr lang="ru-RU" sz="3200" dirty="0" smtClean="0"/>
              <a:t>?</a:t>
            </a:r>
            <a:endParaRPr lang="ru-RU" sz="3200" dirty="0"/>
          </a:p>
          <a:p>
            <a:r>
              <a:rPr lang="en-US" sz="3200" dirty="0"/>
              <a:t>D</a:t>
            </a:r>
            <a:r>
              <a:rPr lang="en-US" sz="3200" dirty="0" smtClean="0"/>
              <a:t>o </a:t>
            </a:r>
            <a:r>
              <a:rPr lang="en-US" sz="3200" dirty="0"/>
              <a:t>you think switching between weakly compressible (WC) or fully incompressible (FI) fluids affects performance and memory costs</a:t>
            </a:r>
            <a:r>
              <a:rPr lang="en-US" sz="3200" dirty="0" smtClean="0"/>
              <a:t>?</a:t>
            </a:r>
            <a:endParaRPr lang="ru-RU" sz="3200" dirty="0"/>
          </a:p>
          <a:p>
            <a:r>
              <a:rPr lang="en-US" sz="3200" dirty="0"/>
              <a:t>W</a:t>
            </a:r>
            <a:r>
              <a:rPr lang="en-US" sz="3200" dirty="0" smtClean="0"/>
              <a:t>hat </a:t>
            </a:r>
            <a:r>
              <a:rPr lang="en-US" sz="3200" dirty="0"/>
              <a:t>methods of computing load distribution are available in this work? </a:t>
            </a:r>
            <a:endParaRPr lang="ru-RU" sz="3200" dirty="0"/>
          </a:p>
          <a:p>
            <a:r>
              <a:rPr lang="en-US" sz="3200" dirty="0"/>
              <a:t>I</a:t>
            </a:r>
            <a:r>
              <a:rPr lang="en-US" sz="3200" dirty="0" smtClean="0"/>
              <a:t>t </a:t>
            </a:r>
            <a:r>
              <a:rPr lang="en-US" sz="3200" dirty="0"/>
              <a:t>is more profitable to simulate a small number of particles using a GPU or using sequential execution in a central processor</a:t>
            </a:r>
            <a:r>
              <a:rPr lang="en-US" sz="3200" dirty="0" smtClean="0"/>
              <a:t>?</a:t>
            </a:r>
            <a:endParaRPr lang="ru-RU" sz="3200" dirty="0"/>
          </a:p>
          <a:p>
            <a:pPr marL="0" indent="0">
              <a:buNone/>
            </a:pPr>
            <a:endParaRPr lang="ru-RU" dirty="0"/>
          </a:p>
        </p:txBody>
      </p:sp>
    </p:spTree>
    <p:extLst>
      <p:ext uri="{BB962C8B-B14F-4D97-AF65-F5344CB8AC3E}">
        <p14:creationId xmlns:p14="http://schemas.microsoft.com/office/powerpoint/2010/main" val="461886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t>Abstract </a:t>
            </a:r>
            <a:endParaRPr lang="ru-RU" dirty="0"/>
          </a:p>
        </p:txBody>
      </p:sp>
      <p:sp>
        <p:nvSpPr>
          <p:cNvPr id="3" name="Объект 2"/>
          <p:cNvSpPr>
            <a:spLocks noGrp="1"/>
          </p:cNvSpPr>
          <p:nvPr>
            <p:ph idx="1"/>
          </p:nvPr>
        </p:nvSpPr>
        <p:spPr/>
        <p:txBody>
          <a:bodyPr>
            <a:normAutofit/>
          </a:bodyPr>
          <a:lstStyle/>
          <a:p>
            <a:pPr marL="0" indent="0">
              <a:buNone/>
            </a:pPr>
            <a:r>
              <a:rPr lang="en-US" sz="2000" dirty="0" smtClean="0"/>
              <a:t>In </a:t>
            </a:r>
            <a:r>
              <a:rPr lang="en-US" sz="2000" dirty="0"/>
              <a:t>this paper, the MPS method and methods for its improvement </a:t>
            </a:r>
            <a:r>
              <a:rPr lang="en-US" sz="2000" b="1" dirty="0"/>
              <a:t>are considered</a:t>
            </a:r>
            <a:r>
              <a:rPr lang="en-US" sz="2000" dirty="0"/>
              <a:t>. The physical model used in the program and the assumptions made by the author </a:t>
            </a:r>
            <a:r>
              <a:rPr lang="en-US" sz="2000" b="1" dirty="0"/>
              <a:t>were described</a:t>
            </a:r>
            <a:r>
              <a:rPr lang="en-US" sz="2000" dirty="0"/>
              <a:t>. The problem of multi-density fluids interaction </a:t>
            </a:r>
            <a:r>
              <a:rPr lang="en-US" sz="2000" b="1" dirty="0"/>
              <a:t>has been solved</a:t>
            </a:r>
            <a:r>
              <a:rPr lang="en-US" sz="2000" dirty="0"/>
              <a:t> by introducing the density function. The prospects for the development of this method and the scope of its application </a:t>
            </a:r>
            <a:r>
              <a:rPr lang="en-US" sz="2000" b="1" dirty="0"/>
              <a:t>were described</a:t>
            </a:r>
            <a:r>
              <a:rPr lang="en-US" sz="2000" dirty="0"/>
              <a:t>. A series of experiments </a:t>
            </a:r>
            <a:r>
              <a:rPr lang="en-US" sz="2000" b="1" dirty="0"/>
              <a:t>were conducted</a:t>
            </a:r>
            <a:r>
              <a:rPr lang="en-US" sz="2000" dirty="0"/>
              <a:t> that showed better performance and accuracy.</a:t>
            </a:r>
            <a:endParaRPr lang="ru-RU" sz="2000" dirty="0"/>
          </a:p>
          <a:p>
            <a:endParaRPr lang="ru-RU" dirty="0"/>
          </a:p>
        </p:txBody>
      </p:sp>
    </p:spTree>
    <p:extLst>
      <p:ext uri="{BB962C8B-B14F-4D97-AF65-F5344CB8AC3E}">
        <p14:creationId xmlns:p14="http://schemas.microsoft.com/office/powerpoint/2010/main" val="2214698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Summ</a:t>
            </a:r>
            <a:r>
              <a:rPr lang="en-US" dirty="0"/>
              <a:t>a</a:t>
            </a:r>
            <a:r>
              <a:rPr lang="en-US" dirty="0" smtClean="0"/>
              <a:t>ry</a:t>
            </a:r>
            <a:endParaRPr lang="ru-RU" dirty="0"/>
          </a:p>
        </p:txBody>
      </p:sp>
      <p:sp>
        <p:nvSpPr>
          <p:cNvPr id="3" name="Объект 2"/>
          <p:cNvSpPr>
            <a:spLocks noGrp="1"/>
          </p:cNvSpPr>
          <p:nvPr>
            <p:ph idx="1"/>
          </p:nvPr>
        </p:nvSpPr>
        <p:spPr/>
        <p:txBody>
          <a:bodyPr>
            <a:normAutofit fontScale="55000" lnSpcReduction="20000"/>
          </a:bodyPr>
          <a:lstStyle/>
          <a:p>
            <a:pPr marL="0" indent="0">
              <a:buNone/>
            </a:pPr>
            <a:r>
              <a:rPr lang="en-US" dirty="0" smtClean="0"/>
              <a:t>	Andre </a:t>
            </a:r>
            <a:r>
              <a:rPr lang="en-US" dirty="0"/>
              <a:t>Luis </a:t>
            </a:r>
            <a:r>
              <a:rPr lang="en-US" dirty="0" err="1"/>
              <a:t>Buarque</a:t>
            </a:r>
            <a:r>
              <a:rPr lang="en-US" dirty="0"/>
              <a:t> Vieira and Silva in the ”fluid modeling system based on the MPS method" claim that he has developed a numerically stable and parallelized version of the MPS method. According to the author, this method can simulate liquids using various approaches, such as two methods for calculating particle pressure, turbulent flow and multiphase interaction. In addition, the method is evaluated within the framework of traditional tests that give comparable results with the latest methods.</a:t>
            </a:r>
            <a:endParaRPr lang="ru-RU" dirty="0"/>
          </a:p>
          <a:p>
            <a:pPr marL="0" indent="0">
              <a:buNone/>
            </a:pPr>
            <a:r>
              <a:rPr lang="en-US" dirty="0" smtClean="0"/>
              <a:t>	The </a:t>
            </a:r>
            <a:r>
              <a:rPr lang="en-US" dirty="0"/>
              <a:t>author begins by indicating the scope of this program: solving engineering problems related to natural and environmental disasters in coastal and flooded areas, such as dam breaks, flood modeling, oil spills, and others. This method allows us to stimulate these phenomena with greater accuracy and less time by using parallelization and some numerical improvements.. Next, the author describes the selected physical models, the standard method of semi-implicit particles and what problems there are in it and what improvements have been made to it. For example, the fluid in this paper is considered incompressible, and numerical improvements have been made to the Laplacian of pressure and viscous forces. Moreover, the author notes that the method of semi-implicit particles does not allow modeling the interaction of two liquids with different densities due to problems with boundary conditions, but in this paper this problem is solved. In conclusion, the author describes the types of simulations performed, analyzes and compares the data obtained. As the researchers expected, the results were comparable to the results of other programs, and the speed of problem solving was about five times higher.</a:t>
            </a:r>
            <a:endParaRPr lang="ru-RU" dirty="0"/>
          </a:p>
        </p:txBody>
      </p:sp>
    </p:spTree>
    <p:extLst>
      <p:ext uri="{BB962C8B-B14F-4D97-AF65-F5344CB8AC3E}">
        <p14:creationId xmlns:p14="http://schemas.microsoft.com/office/powerpoint/2010/main" val="13536917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123</TotalTime>
  <Words>263</Words>
  <Application>Microsoft Office PowerPoint</Application>
  <PresentationFormat>Экран (4:3)</PresentationFormat>
  <Paragraphs>26</Paragraphs>
  <Slides>5</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5</vt:i4>
      </vt:variant>
    </vt:vector>
  </HeadingPairs>
  <TitlesOfParts>
    <vt:vector size="6" baseType="lpstr">
      <vt:lpstr>Office Theme</vt:lpstr>
      <vt:lpstr>Home reading №2</vt:lpstr>
      <vt:lpstr>Definition of terms</vt:lpstr>
      <vt:lpstr>Questions</vt:lpstr>
      <vt:lpstr>Abstract </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User</dc:creator>
  <cp:lastModifiedBy>Default User</cp:lastModifiedBy>
  <cp:revision>12</cp:revision>
  <dcterms:created xsi:type="dcterms:W3CDTF">2019-02-21T15:01:25Z</dcterms:created>
  <dcterms:modified xsi:type="dcterms:W3CDTF">2021-11-27T21:51:04Z</dcterms:modified>
</cp:coreProperties>
</file>