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916" y="2128203"/>
            <a:ext cx="5934456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F9B43"/>
                </a:solidFill>
                <a:latin typeface="+mn-lt"/>
              </a:rPr>
              <a:t>Lecture</a:t>
            </a:r>
            <a:r>
              <a:rPr lang="en-US" b="1" dirty="0" smtClean="0">
                <a:solidFill>
                  <a:srgbClr val="4F9B43"/>
                </a:solidFill>
                <a:latin typeface="+mn-lt"/>
              </a:rPr>
              <a:t> </a:t>
            </a:r>
            <a:r>
              <a:rPr lang="ru-RU" b="1" dirty="0" smtClean="0">
                <a:solidFill>
                  <a:srgbClr val="4F9B43"/>
                </a:solidFill>
                <a:latin typeface="+mn-lt"/>
              </a:rPr>
              <a:t>№</a:t>
            </a:r>
            <a:r>
              <a:rPr lang="en-US" b="1" dirty="0" smtClean="0">
                <a:solidFill>
                  <a:srgbClr val="4F9B43"/>
                </a:solidFill>
                <a:latin typeface="+mn-lt"/>
              </a:rPr>
              <a:t>6</a:t>
            </a:r>
            <a:endParaRPr lang="en-US" b="1" dirty="0">
              <a:solidFill>
                <a:srgbClr val="4F9B4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2099" y="5316726"/>
            <a:ext cx="6858000" cy="1655762"/>
          </a:xfrm>
        </p:spPr>
        <p:txBody>
          <a:bodyPr/>
          <a:lstStyle/>
          <a:p>
            <a:r>
              <a:rPr lang="en-US" dirty="0" smtClean="0"/>
              <a:t>Prepared by </a:t>
            </a:r>
            <a:r>
              <a:rPr lang="en-US" dirty="0" err="1" smtClean="0"/>
              <a:t>Norkin</a:t>
            </a:r>
            <a:r>
              <a:rPr lang="en-US" dirty="0" smtClean="0"/>
              <a:t> </a:t>
            </a:r>
            <a:r>
              <a:rPr lang="en-US" dirty="0" smtClean="0"/>
              <a:t>Mark</a:t>
            </a:r>
            <a:br>
              <a:rPr lang="en-US" dirty="0" smtClean="0"/>
            </a:br>
            <a:r>
              <a:rPr lang="en-US" dirty="0" smtClean="0"/>
              <a:t>Prokofiev 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Bisection</a:t>
            </a:r>
            <a:r>
              <a:rPr lang="ru-RU" dirty="0" smtClean="0"/>
              <a:t> </a:t>
            </a:r>
            <a:r>
              <a:rPr lang="en-US" dirty="0" smtClean="0"/>
              <a:t>method bug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562" y="1825625"/>
            <a:ext cx="2812212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33" y="1328467"/>
            <a:ext cx="5198582" cy="31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43" y="4262332"/>
            <a:ext cx="5589466" cy="20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1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a bug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53" y="1843181"/>
            <a:ext cx="6858000" cy="40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3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method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f(guess)= guess</a:t>
            </a:r>
            <a:r>
              <a:rPr lang="en-US" baseline="30000" dirty="0"/>
              <a:t>2</a:t>
            </a:r>
            <a:r>
              <a:rPr lang="en-US" dirty="0"/>
              <a:t> – x </a:t>
            </a:r>
            <a:endParaRPr lang="en-US" dirty="0" smtClean="0"/>
          </a:p>
          <a:p>
            <a:r>
              <a:rPr lang="en-US" dirty="0"/>
              <a:t>f(guess)=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/>
              <a:t>To find the root of this equation, you can choose a </a:t>
            </a:r>
            <a:r>
              <a:rPr lang="en-US" dirty="0" smtClean="0"/>
              <a:t>guess according </a:t>
            </a:r>
            <a:r>
              <a:rPr lang="en-US" dirty="0"/>
              <a:t>to the following </a:t>
            </a:r>
            <a:r>
              <a:rPr lang="en-US" dirty="0" smtClean="0"/>
              <a:t>rule</a:t>
            </a:r>
          </a:p>
          <a:p>
            <a:pPr marL="0" indent="0">
              <a:buNone/>
            </a:pPr>
            <a:r>
              <a:rPr lang="en-US" dirty="0"/>
              <a:t>guess</a:t>
            </a:r>
            <a:r>
              <a:rPr lang="en-US" baseline="-25000" dirty="0"/>
              <a:t>i+1 </a:t>
            </a:r>
            <a:r>
              <a:rPr lang="en-US" dirty="0"/>
              <a:t> = </a:t>
            </a:r>
            <a:r>
              <a:rPr lang="en-US" dirty="0" err="1"/>
              <a:t>guess</a:t>
            </a:r>
            <a:r>
              <a:rPr lang="en-US" baseline="-25000" dirty="0" err="1"/>
              <a:t>i</a:t>
            </a:r>
            <a:r>
              <a:rPr lang="en-US" dirty="0"/>
              <a:t>  - f(</a:t>
            </a:r>
            <a:r>
              <a:rPr lang="en-US" dirty="0" err="1"/>
              <a:t>guess</a:t>
            </a:r>
            <a:r>
              <a:rPr lang="en-US" baseline="-25000" dirty="0" err="1"/>
              <a:t>i</a:t>
            </a:r>
            <a:r>
              <a:rPr lang="en-US" dirty="0"/>
              <a:t>)/(2* </a:t>
            </a:r>
            <a:r>
              <a:rPr lang="en-US" dirty="0" err="1"/>
              <a:t>guess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4" y="1625540"/>
            <a:ext cx="7848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5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52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Lecture №6</vt:lpstr>
      <vt:lpstr>Bisection method bug</vt:lpstr>
      <vt:lpstr>Fixing a bug</vt:lpstr>
      <vt:lpstr>Newton’s method</vt:lpstr>
      <vt:lpstr>Implementation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Default User</cp:lastModifiedBy>
  <cp:revision>16</cp:revision>
  <dcterms:created xsi:type="dcterms:W3CDTF">2019-02-21T15:01:25Z</dcterms:created>
  <dcterms:modified xsi:type="dcterms:W3CDTF">2021-11-28T18:43:55Z</dcterms:modified>
</cp:coreProperties>
</file>