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4" r:id="rId3"/>
    <p:sldId id="265" r:id="rId4"/>
    <p:sldId id="267" r:id="rId5"/>
    <p:sldId id="269" r:id="rId6"/>
    <p:sldId id="268" r:id="rId7"/>
    <p:sldId id="260" r:id="rId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C1BBE244-C83D-4752-AA18-C174485550F8}">
          <p14:sldIdLst>
            <p14:sldId id="256"/>
            <p14:sldId id="264"/>
            <p14:sldId id="265"/>
            <p14:sldId id="267"/>
            <p14:sldId id="269"/>
            <p14:sldId id="268"/>
            <p14:sldId id="26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7076"/>
    <a:srgbClr val="A02A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835" y="-37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CFF8C7-C57D-4492-855C-AD914604A572}" type="datetimeFigureOut">
              <a:rPr lang="ru-RU" smtClean="0"/>
              <a:t>14.03.2022</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F71528-B6E9-4397-B8DB-FB98764CBEEF}" type="slidenum">
              <a:rPr lang="ru-RU" smtClean="0"/>
              <a:t>‹#›</a:t>
            </a:fld>
            <a:endParaRPr lang="ru-RU"/>
          </a:p>
        </p:txBody>
      </p:sp>
    </p:spTree>
    <p:extLst>
      <p:ext uri="{BB962C8B-B14F-4D97-AF65-F5344CB8AC3E}">
        <p14:creationId xmlns:p14="http://schemas.microsoft.com/office/powerpoint/2010/main" val="3639102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685800" y="2130425"/>
            <a:ext cx="7772400" cy="1470025"/>
          </a:xfrm>
        </p:spPr>
        <p:txBody>
          <a:bodyPr>
            <a:normAutofit/>
          </a:bodyPr>
          <a:lstStyle>
            <a:lvl1pPr>
              <a:defRPr sz="4800" b="1" baseline="0">
                <a:solidFill>
                  <a:schemeClr val="accent2">
                    <a:lumMod val="75000"/>
                  </a:schemeClr>
                </a:solidFill>
              </a:defRPr>
            </a:lvl1pPr>
          </a:lstStyle>
          <a:p>
            <a:r>
              <a:rPr lang="ru-RU" dirty="0"/>
              <a:t>ЗАГОЛОВОК</a:t>
            </a:r>
          </a:p>
        </p:txBody>
      </p:sp>
      <p:sp>
        <p:nvSpPr>
          <p:cNvPr id="3" name="Подзаголовок 2"/>
          <p:cNvSpPr>
            <a:spLocks noGrp="1"/>
          </p:cNvSpPr>
          <p:nvPr>
            <p:ph type="subTitle" idx="1" hasCustomPrompt="1"/>
          </p:nvPr>
        </p:nvSpPr>
        <p:spPr>
          <a:xfrm>
            <a:off x="1371600" y="3886200"/>
            <a:ext cx="6400800" cy="1752600"/>
          </a:xfrm>
        </p:spPr>
        <p:txBody>
          <a:bodyPr/>
          <a:lstStyle>
            <a:lvl1pPr marL="0" indent="0" algn="ctr">
              <a:buNone/>
              <a:defRPr>
                <a:solidFill>
                  <a:schemeClr val="accent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dirty="0"/>
              <a:t>Подзаголовок</a:t>
            </a:r>
          </a:p>
        </p:txBody>
      </p:sp>
    </p:spTree>
    <p:extLst>
      <p:ext uri="{BB962C8B-B14F-4D97-AF65-F5344CB8AC3E}">
        <p14:creationId xmlns:p14="http://schemas.microsoft.com/office/powerpoint/2010/main" val="643594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Рабочая страница. БЕЛЫЙ ФО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2411760" y="188640"/>
            <a:ext cx="6480720" cy="418058"/>
          </a:xfrm>
        </p:spPr>
        <p:txBody>
          <a:bodyPr>
            <a:normAutofit/>
          </a:bodyPr>
          <a:lstStyle>
            <a:lvl1pPr algn="r">
              <a:defRPr sz="3200">
                <a:solidFill>
                  <a:schemeClr val="accent2">
                    <a:lumMod val="75000"/>
                  </a:schemeClr>
                </a:solidFill>
              </a:defRPr>
            </a:lvl1pPr>
          </a:lstStyle>
          <a:p>
            <a:r>
              <a:rPr lang="ru-RU" dirty="0"/>
              <a:t>КОЛОНТИТУЛ</a:t>
            </a:r>
          </a:p>
        </p:txBody>
      </p:sp>
      <p:sp>
        <p:nvSpPr>
          <p:cNvPr id="3" name="Объект 2"/>
          <p:cNvSpPr>
            <a:spLocks noGrp="1"/>
          </p:cNvSpPr>
          <p:nvPr>
            <p:ph idx="1"/>
          </p:nvPr>
        </p:nvSpPr>
        <p:spPr>
          <a:xfrm>
            <a:off x="2411760" y="1268760"/>
            <a:ext cx="6285384" cy="4525963"/>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6" name="Номер слайда 5"/>
          <p:cNvSpPr>
            <a:spLocks noGrp="1"/>
          </p:cNvSpPr>
          <p:nvPr>
            <p:ph type="sldNum" sz="quarter" idx="12"/>
          </p:nvPr>
        </p:nvSpPr>
        <p:spPr>
          <a:xfrm>
            <a:off x="467544" y="6448251"/>
            <a:ext cx="2133600" cy="365125"/>
          </a:xfrm>
        </p:spPr>
        <p:txBody>
          <a:bodyPr/>
          <a:lstStyle>
            <a:lvl1pPr algn="l">
              <a:defRPr/>
            </a:lvl1pPr>
          </a:lstStyle>
          <a:p>
            <a:fld id="{33067CA6-2D92-4602-87FB-B81B94BA46B2}" type="slidenum">
              <a:rPr lang="ru-RU" smtClean="0"/>
              <a:pPr/>
              <a:t>‹#›</a:t>
            </a:fld>
            <a:endParaRPr lang="ru-RU" dirty="0"/>
          </a:p>
        </p:txBody>
      </p:sp>
      <p:sp>
        <p:nvSpPr>
          <p:cNvPr id="7" name="Объект 2"/>
          <p:cNvSpPr>
            <a:spLocks noGrp="1"/>
          </p:cNvSpPr>
          <p:nvPr>
            <p:ph idx="13" hasCustomPrompt="1"/>
          </p:nvPr>
        </p:nvSpPr>
        <p:spPr>
          <a:xfrm>
            <a:off x="467544" y="1268760"/>
            <a:ext cx="1728192" cy="1368152"/>
          </a:xfrm>
          <a:solidFill>
            <a:schemeClr val="bg1">
              <a:lumMod val="95000"/>
            </a:schemeClr>
          </a:solidFill>
        </p:spPr>
        <p:txBody>
          <a:bodyPr/>
          <a:lstStyle>
            <a:lvl1pPr marL="0" indent="0">
              <a:buNone/>
              <a:defRPr/>
            </a:lvl1pPr>
          </a:lstStyle>
          <a:p>
            <a:pPr lvl="0"/>
            <a:r>
              <a:rPr lang="ru-RU" dirty="0"/>
              <a:t>фото</a:t>
            </a:r>
          </a:p>
        </p:txBody>
      </p:sp>
      <p:sp>
        <p:nvSpPr>
          <p:cNvPr id="8" name="Объект 2"/>
          <p:cNvSpPr>
            <a:spLocks noGrp="1"/>
          </p:cNvSpPr>
          <p:nvPr>
            <p:ph idx="14" hasCustomPrompt="1"/>
          </p:nvPr>
        </p:nvSpPr>
        <p:spPr>
          <a:xfrm>
            <a:off x="467544" y="2852936"/>
            <a:ext cx="1728192" cy="1296144"/>
          </a:xfrm>
          <a:solidFill>
            <a:schemeClr val="bg1">
              <a:lumMod val="95000"/>
            </a:schemeClr>
          </a:solidFill>
        </p:spPr>
        <p:txBody>
          <a:bodyPr/>
          <a:lstStyle>
            <a:lvl1pPr marL="0" indent="0">
              <a:buNone/>
              <a:defRPr/>
            </a:lvl1pPr>
          </a:lstStyle>
          <a:p>
            <a:pPr lvl="0"/>
            <a:r>
              <a:rPr lang="ru-RU" dirty="0"/>
              <a:t>фото</a:t>
            </a:r>
          </a:p>
        </p:txBody>
      </p:sp>
      <p:sp>
        <p:nvSpPr>
          <p:cNvPr id="9" name="Объект 2"/>
          <p:cNvSpPr>
            <a:spLocks noGrp="1"/>
          </p:cNvSpPr>
          <p:nvPr>
            <p:ph idx="15" hasCustomPrompt="1"/>
          </p:nvPr>
        </p:nvSpPr>
        <p:spPr>
          <a:xfrm>
            <a:off x="467544" y="4365104"/>
            <a:ext cx="1728192" cy="1440160"/>
          </a:xfrm>
          <a:solidFill>
            <a:schemeClr val="bg1">
              <a:lumMod val="95000"/>
            </a:schemeClr>
          </a:solidFill>
        </p:spPr>
        <p:txBody>
          <a:bodyPr/>
          <a:lstStyle>
            <a:lvl1pPr marL="0" indent="0">
              <a:buNone/>
              <a:defRPr/>
            </a:lvl1pPr>
          </a:lstStyle>
          <a:p>
            <a:pPr lvl="0"/>
            <a:r>
              <a:rPr lang="ru-RU" dirty="0"/>
              <a:t>фото</a:t>
            </a:r>
          </a:p>
        </p:txBody>
      </p:sp>
    </p:spTree>
    <p:extLst>
      <p:ext uri="{BB962C8B-B14F-4D97-AF65-F5344CB8AC3E}">
        <p14:creationId xmlns:p14="http://schemas.microsoft.com/office/powerpoint/2010/main" val="3163275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Рабочая страница. КРАСНЫЙ ФО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2411760" y="188640"/>
            <a:ext cx="6480720" cy="418058"/>
          </a:xfrm>
        </p:spPr>
        <p:txBody>
          <a:bodyPr>
            <a:normAutofit/>
          </a:bodyPr>
          <a:lstStyle>
            <a:lvl1pPr algn="r">
              <a:defRPr sz="3200">
                <a:solidFill>
                  <a:schemeClr val="accent2">
                    <a:lumMod val="75000"/>
                  </a:schemeClr>
                </a:solidFill>
              </a:defRPr>
            </a:lvl1pPr>
          </a:lstStyle>
          <a:p>
            <a:r>
              <a:rPr lang="ru-RU" dirty="0"/>
              <a:t>КОЛОНТИТУЛ</a:t>
            </a:r>
          </a:p>
        </p:txBody>
      </p:sp>
      <p:sp>
        <p:nvSpPr>
          <p:cNvPr id="3" name="Объект 2"/>
          <p:cNvSpPr>
            <a:spLocks noGrp="1"/>
          </p:cNvSpPr>
          <p:nvPr>
            <p:ph idx="1"/>
          </p:nvPr>
        </p:nvSpPr>
        <p:spPr>
          <a:xfrm>
            <a:off x="467544" y="1268760"/>
            <a:ext cx="8229600" cy="452596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6" name="Номер слайда 5"/>
          <p:cNvSpPr>
            <a:spLocks noGrp="1"/>
          </p:cNvSpPr>
          <p:nvPr>
            <p:ph type="sldNum" sz="quarter" idx="12"/>
          </p:nvPr>
        </p:nvSpPr>
        <p:spPr>
          <a:xfrm>
            <a:off x="467544" y="6448251"/>
            <a:ext cx="2133600" cy="365125"/>
          </a:xfrm>
        </p:spPr>
        <p:txBody>
          <a:bodyPr/>
          <a:lstStyle>
            <a:lvl1pPr algn="l">
              <a:defRPr/>
            </a:lvl1pPr>
          </a:lstStyle>
          <a:p>
            <a:fld id="{33067CA6-2D92-4602-87FB-B81B94BA46B2}" type="slidenum">
              <a:rPr lang="ru-RU" smtClean="0"/>
              <a:pPr/>
              <a:t>‹#›</a:t>
            </a:fld>
            <a:endParaRPr lang="ru-RU" dirty="0"/>
          </a:p>
        </p:txBody>
      </p:sp>
    </p:spTree>
    <p:extLst>
      <p:ext uri="{BB962C8B-B14F-4D97-AF65-F5344CB8AC3E}">
        <p14:creationId xmlns:p14="http://schemas.microsoft.com/office/powerpoint/2010/main" val="3130466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Рабочая страница. СЕРЫЙ ФО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Заголовок 1"/>
          <p:cNvSpPr txBox="1">
            <a:spLocks/>
          </p:cNvSpPr>
          <p:nvPr userDrawn="1"/>
        </p:nvSpPr>
        <p:spPr>
          <a:xfrm>
            <a:off x="2411760" y="188640"/>
            <a:ext cx="6480720" cy="418058"/>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kern="1200">
                <a:solidFill>
                  <a:schemeClr val="accent2">
                    <a:lumMod val="75000"/>
                  </a:schemeClr>
                </a:solidFill>
                <a:latin typeface="+mj-lt"/>
                <a:ea typeface="+mj-ea"/>
                <a:cs typeface="+mj-cs"/>
              </a:defRPr>
            </a:lvl1pPr>
          </a:lstStyle>
          <a:p>
            <a:r>
              <a:rPr lang="ru-RU" sz="3200" dirty="0"/>
              <a:t>КОЛОНТИТУЛ</a:t>
            </a:r>
          </a:p>
        </p:txBody>
      </p:sp>
      <p:sp>
        <p:nvSpPr>
          <p:cNvPr id="9" name="Номер слайда 5"/>
          <p:cNvSpPr>
            <a:spLocks noGrp="1"/>
          </p:cNvSpPr>
          <p:nvPr>
            <p:ph type="sldNum" sz="quarter" idx="12"/>
          </p:nvPr>
        </p:nvSpPr>
        <p:spPr>
          <a:xfrm>
            <a:off x="467544" y="6448251"/>
            <a:ext cx="2133600" cy="365125"/>
          </a:xfrm>
        </p:spPr>
        <p:txBody>
          <a:bodyPr/>
          <a:lstStyle>
            <a:lvl1pPr algn="l">
              <a:defRPr/>
            </a:lvl1pPr>
          </a:lstStyle>
          <a:p>
            <a:fld id="{33067CA6-2D92-4602-87FB-B81B94BA46B2}" type="slidenum">
              <a:rPr lang="ru-RU" smtClean="0"/>
              <a:pPr/>
              <a:t>‹#›</a:t>
            </a:fld>
            <a:endParaRPr lang="ru-RU" dirty="0"/>
          </a:p>
        </p:txBody>
      </p:sp>
      <p:sp>
        <p:nvSpPr>
          <p:cNvPr id="15" name="Объект 2"/>
          <p:cNvSpPr>
            <a:spLocks noGrp="1"/>
          </p:cNvSpPr>
          <p:nvPr>
            <p:ph idx="1"/>
          </p:nvPr>
        </p:nvSpPr>
        <p:spPr>
          <a:xfrm>
            <a:off x="2411760" y="1268760"/>
            <a:ext cx="6285384" cy="4525963"/>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6" name="Объект 2"/>
          <p:cNvSpPr>
            <a:spLocks noGrp="1"/>
          </p:cNvSpPr>
          <p:nvPr>
            <p:ph idx="13" hasCustomPrompt="1"/>
          </p:nvPr>
        </p:nvSpPr>
        <p:spPr>
          <a:xfrm>
            <a:off x="467544" y="1268760"/>
            <a:ext cx="1728192" cy="1368152"/>
          </a:xfrm>
          <a:solidFill>
            <a:schemeClr val="bg1"/>
          </a:solidFill>
        </p:spPr>
        <p:txBody>
          <a:bodyPr/>
          <a:lstStyle>
            <a:lvl1pPr marL="0" indent="0">
              <a:buNone/>
              <a:defRPr/>
            </a:lvl1pPr>
          </a:lstStyle>
          <a:p>
            <a:pPr lvl="0"/>
            <a:r>
              <a:rPr lang="ru-RU" dirty="0"/>
              <a:t>фото</a:t>
            </a:r>
          </a:p>
        </p:txBody>
      </p:sp>
      <p:sp>
        <p:nvSpPr>
          <p:cNvPr id="17" name="Объект 2"/>
          <p:cNvSpPr>
            <a:spLocks noGrp="1"/>
          </p:cNvSpPr>
          <p:nvPr>
            <p:ph idx="14" hasCustomPrompt="1"/>
          </p:nvPr>
        </p:nvSpPr>
        <p:spPr>
          <a:xfrm>
            <a:off x="467544" y="2852936"/>
            <a:ext cx="1728192" cy="1296144"/>
          </a:xfrm>
          <a:solidFill>
            <a:schemeClr val="bg1"/>
          </a:solidFill>
        </p:spPr>
        <p:txBody>
          <a:bodyPr/>
          <a:lstStyle>
            <a:lvl1pPr marL="0" indent="0">
              <a:buNone/>
              <a:defRPr/>
            </a:lvl1pPr>
          </a:lstStyle>
          <a:p>
            <a:pPr lvl="0"/>
            <a:r>
              <a:rPr lang="ru-RU" dirty="0"/>
              <a:t>фото</a:t>
            </a:r>
          </a:p>
        </p:txBody>
      </p:sp>
      <p:sp>
        <p:nvSpPr>
          <p:cNvPr id="18" name="Объект 2"/>
          <p:cNvSpPr>
            <a:spLocks noGrp="1"/>
          </p:cNvSpPr>
          <p:nvPr>
            <p:ph idx="15" hasCustomPrompt="1"/>
          </p:nvPr>
        </p:nvSpPr>
        <p:spPr>
          <a:xfrm>
            <a:off x="467544" y="4365104"/>
            <a:ext cx="1728192" cy="1440160"/>
          </a:xfrm>
          <a:solidFill>
            <a:schemeClr val="bg1"/>
          </a:solidFill>
        </p:spPr>
        <p:txBody>
          <a:bodyPr/>
          <a:lstStyle>
            <a:lvl1pPr marL="0" indent="0">
              <a:buNone/>
              <a:defRPr/>
            </a:lvl1pPr>
          </a:lstStyle>
          <a:p>
            <a:pPr lvl="0"/>
            <a:r>
              <a:rPr lang="ru-RU" dirty="0"/>
              <a:t>фото</a:t>
            </a:r>
          </a:p>
        </p:txBody>
      </p:sp>
    </p:spTree>
    <p:extLst>
      <p:ext uri="{BB962C8B-B14F-4D97-AF65-F5344CB8AC3E}">
        <p14:creationId xmlns:p14="http://schemas.microsoft.com/office/powerpoint/2010/main" val="1936708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Закрывающий слайд">
    <p:spTree>
      <p:nvGrpSpPr>
        <p:cNvPr id="1" name=""/>
        <p:cNvGrpSpPr/>
        <p:nvPr/>
      </p:nvGrpSpPr>
      <p:grpSpPr>
        <a:xfrm>
          <a:off x="0" y="0"/>
          <a:ext cx="0" cy="0"/>
          <a:chOff x="0" y="0"/>
          <a:chExt cx="0" cy="0"/>
        </a:xfrm>
      </p:grpSpPr>
      <p:sp>
        <p:nvSpPr>
          <p:cNvPr id="3" name="Подзаголовок 2"/>
          <p:cNvSpPr>
            <a:spLocks noGrp="1"/>
          </p:cNvSpPr>
          <p:nvPr>
            <p:ph type="subTitle" idx="1" hasCustomPrompt="1"/>
          </p:nvPr>
        </p:nvSpPr>
        <p:spPr>
          <a:xfrm>
            <a:off x="1371600" y="2852936"/>
            <a:ext cx="6400800" cy="1752600"/>
          </a:xfrm>
        </p:spPr>
        <p:txBody>
          <a:bodyPr>
            <a:normAutofit/>
          </a:bodyPr>
          <a:lstStyle>
            <a:lvl1pPr marL="0" indent="0" algn="ctr">
              <a:buNone/>
              <a:defRPr sz="2800">
                <a:solidFill>
                  <a:schemeClr val="accent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dirty="0"/>
              <a:t>Санкт-Петербургский</a:t>
            </a:r>
            <a:br>
              <a:rPr lang="ru-RU" dirty="0"/>
            </a:br>
            <a:r>
              <a:rPr lang="ru-RU" dirty="0"/>
              <a:t>государственный университет</a:t>
            </a:r>
            <a:br>
              <a:rPr lang="ru-RU" dirty="0"/>
            </a:br>
            <a:r>
              <a:rPr lang="ru-RU" dirty="0"/>
              <a:t>2016</a:t>
            </a:r>
          </a:p>
        </p:txBody>
      </p:sp>
    </p:spTree>
    <p:extLst>
      <p:ext uri="{BB962C8B-B14F-4D97-AF65-F5344CB8AC3E}">
        <p14:creationId xmlns:p14="http://schemas.microsoft.com/office/powerpoint/2010/main" val="15195604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D7935A-E16E-4B6D-89BB-CEE100CDDA09}" type="datetime1">
              <a:rPr lang="ru-RU" smtClean="0"/>
              <a:t>14.03.2022</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67CA6-2D92-4602-87FB-B81B94BA46B2}" type="slidenum">
              <a:rPr lang="ru-RU" smtClean="0"/>
              <a:t>‹#›</a:t>
            </a:fld>
            <a:endParaRPr lang="ru-RU"/>
          </a:p>
        </p:txBody>
      </p:sp>
    </p:spTree>
    <p:extLst>
      <p:ext uri="{BB962C8B-B14F-4D97-AF65-F5344CB8AC3E}">
        <p14:creationId xmlns:p14="http://schemas.microsoft.com/office/powerpoint/2010/main" val="607557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 id="2147483653" r:id="rId5"/>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t>Home Reading</a:t>
            </a:r>
            <a:endParaRPr lang="ru-RU" dirty="0"/>
          </a:p>
        </p:txBody>
      </p:sp>
      <p:sp>
        <p:nvSpPr>
          <p:cNvPr id="3" name="Подзаголовок 2"/>
          <p:cNvSpPr>
            <a:spLocks noGrp="1"/>
          </p:cNvSpPr>
          <p:nvPr>
            <p:ph type="subTitle" idx="1"/>
          </p:nvPr>
        </p:nvSpPr>
        <p:spPr>
          <a:xfrm>
            <a:off x="4572000" y="5805264"/>
            <a:ext cx="4752528" cy="504056"/>
          </a:xfrm>
        </p:spPr>
        <p:txBody>
          <a:bodyPr>
            <a:normAutofit fontScale="92500" lnSpcReduction="10000"/>
          </a:bodyPr>
          <a:lstStyle/>
          <a:p>
            <a:r>
              <a:rPr lang="en-US" dirty="0"/>
              <a:t>Prepared by: Mark </a:t>
            </a:r>
            <a:r>
              <a:rPr lang="en-US" dirty="0" err="1"/>
              <a:t>Norkin</a:t>
            </a:r>
            <a:endParaRPr lang="ru-RU" dirty="0"/>
          </a:p>
        </p:txBody>
      </p:sp>
    </p:spTree>
    <p:extLst>
      <p:ext uri="{BB962C8B-B14F-4D97-AF65-F5344CB8AC3E}">
        <p14:creationId xmlns:p14="http://schemas.microsoft.com/office/powerpoint/2010/main" val="976089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a:extLst>
              <a:ext uri="{FF2B5EF4-FFF2-40B4-BE49-F238E27FC236}">
                <a16:creationId xmlns:a16="http://schemas.microsoft.com/office/drawing/2014/main" id="{76EC289D-731A-4D22-BD73-838F1D822CD9}"/>
              </a:ext>
            </a:extLst>
          </p:cNvPr>
          <p:cNvSpPr>
            <a:spLocks noGrp="1"/>
          </p:cNvSpPr>
          <p:nvPr>
            <p:ph type="ctrTitle"/>
          </p:nvPr>
        </p:nvSpPr>
        <p:spPr>
          <a:xfrm>
            <a:off x="685800" y="908721"/>
            <a:ext cx="7990656" cy="576064"/>
          </a:xfrm>
        </p:spPr>
        <p:txBody>
          <a:bodyPr>
            <a:normAutofit fontScale="90000"/>
          </a:bodyPr>
          <a:lstStyle/>
          <a:p>
            <a:r>
              <a:rPr lang="en-US" dirty="0"/>
              <a:t>Questions</a:t>
            </a:r>
            <a:endParaRPr lang="ru-RU" dirty="0"/>
          </a:p>
        </p:txBody>
      </p:sp>
      <p:sp>
        <p:nvSpPr>
          <p:cNvPr id="9" name="Подзаголовок 8">
            <a:extLst>
              <a:ext uri="{FF2B5EF4-FFF2-40B4-BE49-F238E27FC236}">
                <a16:creationId xmlns:a16="http://schemas.microsoft.com/office/drawing/2014/main" id="{D4300B0D-E65E-4045-BDAE-C59F9FFD2853}"/>
              </a:ext>
            </a:extLst>
          </p:cNvPr>
          <p:cNvSpPr>
            <a:spLocks noGrp="1"/>
          </p:cNvSpPr>
          <p:nvPr>
            <p:ph type="subTitle" idx="1"/>
          </p:nvPr>
        </p:nvSpPr>
        <p:spPr>
          <a:xfrm>
            <a:off x="685800" y="1700808"/>
            <a:ext cx="7990656" cy="4536504"/>
          </a:xfrm>
        </p:spPr>
        <p:txBody>
          <a:bodyPr>
            <a:normAutofit lnSpcReduction="10000"/>
          </a:bodyPr>
          <a:lstStyle/>
          <a:p>
            <a:pPr algn="l"/>
            <a:r>
              <a:rPr lang="en-US" sz="1800" dirty="0">
                <a:latin typeface="Calibri" panose="020F0502020204030204" pitchFamily="34" charset="0"/>
                <a:ea typeface="Calibri" panose="020F0502020204030204" pitchFamily="34" charset="0"/>
                <a:cs typeface="Times New Roman" panose="02020603050405020304" pitchFamily="18" charset="0"/>
              </a:rPr>
              <a:t>Do you know i</a:t>
            </a:r>
            <a:r>
              <a:rPr lang="en-US" sz="1800" dirty="0">
                <a:effectLst/>
                <a:latin typeface="Calibri" panose="020F0502020204030204" pitchFamily="34" charset="0"/>
                <a:ea typeface="Calibri" panose="020F0502020204030204" pitchFamily="34" charset="0"/>
                <a:cs typeface="Times New Roman" panose="02020603050405020304" pitchFamily="18" charset="0"/>
              </a:rPr>
              <a:t>n what areas can simulation of two-phase fluid flow be useful?</a:t>
            </a:r>
          </a:p>
          <a:p>
            <a:pPr algn="l"/>
            <a:r>
              <a:rPr lang="en-US" sz="1800" dirty="0">
                <a:effectLst/>
                <a:latin typeface="Calibri" panose="020F0502020204030204" pitchFamily="34" charset="0"/>
                <a:ea typeface="Calibri" panose="020F0502020204030204" pitchFamily="34" charset="0"/>
                <a:cs typeface="Times New Roman" panose="02020603050405020304" pitchFamily="18" charset="0"/>
              </a:rPr>
              <a:t>What is two-phase flow?</a:t>
            </a:r>
          </a:p>
          <a:p>
            <a:pPr algn="l"/>
            <a:r>
              <a:rPr lang="en-US" sz="1800" dirty="0">
                <a:effectLst/>
                <a:latin typeface="Calibri" panose="020F0502020204030204" pitchFamily="34" charset="0"/>
                <a:ea typeface="Calibri" panose="020F0502020204030204" pitchFamily="34" charset="0"/>
                <a:cs typeface="Times New Roman" panose="02020603050405020304" pitchFamily="18" charset="0"/>
              </a:rPr>
              <a:t>What approaches are suitable for hydrodynamic modeling?</a:t>
            </a:r>
          </a:p>
          <a:p>
            <a:pPr algn="l"/>
            <a:r>
              <a:rPr lang="en-US" sz="1800" dirty="0">
                <a:latin typeface="Calibri" panose="020F0502020204030204" pitchFamily="34" charset="0"/>
                <a:ea typeface="Calibri" panose="020F0502020204030204" pitchFamily="34" charset="0"/>
                <a:cs typeface="Times New Roman" panose="02020603050405020304" pitchFamily="18" charset="0"/>
              </a:rPr>
              <a:t>Can you tell me w</a:t>
            </a:r>
            <a:r>
              <a:rPr lang="en-US" sz="1800" dirty="0">
                <a:effectLst/>
                <a:latin typeface="Calibri" panose="020F0502020204030204" pitchFamily="34" charset="0"/>
                <a:ea typeface="Calibri" panose="020F0502020204030204" pitchFamily="34" charset="0"/>
                <a:cs typeface="Times New Roman" panose="02020603050405020304" pitchFamily="18" charset="0"/>
              </a:rPr>
              <a:t>hy has the use of CFD for the numerical solution of flow problems become widespread in recent years?</a:t>
            </a:r>
          </a:p>
          <a:p>
            <a:pPr algn="l"/>
            <a:r>
              <a:rPr lang="en-US" sz="1800" dirty="0">
                <a:effectLst/>
                <a:latin typeface="Calibri" panose="020F0502020204030204" pitchFamily="34" charset="0"/>
                <a:ea typeface="Calibri" panose="020F0502020204030204" pitchFamily="34" charset="0"/>
                <a:cs typeface="Times New Roman" panose="02020603050405020304" pitchFamily="18" charset="0"/>
              </a:rPr>
              <a:t>Why has the use of CFD for the numerical solution of flow problems become widespread in recent years?</a:t>
            </a:r>
          </a:p>
          <a:p>
            <a:pPr algn="l"/>
            <a:r>
              <a:rPr lang="en-US" sz="1800" dirty="0">
                <a:latin typeface="Calibri" panose="020F0502020204030204" pitchFamily="34" charset="0"/>
                <a:ea typeface="Calibri" panose="020F0502020204030204" pitchFamily="34" charset="0"/>
                <a:cs typeface="Times New Roman" panose="02020603050405020304" pitchFamily="18" charset="0"/>
              </a:rPr>
              <a:t>I’d like to know w</a:t>
            </a:r>
            <a:r>
              <a:rPr lang="en-US" sz="1800" dirty="0">
                <a:effectLst/>
                <a:latin typeface="Calibri" panose="020F0502020204030204" pitchFamily="34" charset="0"/>
                <a:ea typeface="Calibri" panose="020F0502020204030204" pitchFamily="34" charset="0"/>
                <a:cs typeface="Times New Roman" panose="02020603050405020304" pitchFamily="18" charset="0"/>
              </a:rPr>
              <a:t>hy has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OpenFOAM</a:t>
            </a:r>
            <a:r>
              <a:rPr lang="en-US" sz="1800" dirty="0">
                <a:effectLst/>
                <a:latin typeface="Calibri" panose="020F0502020204030204" pitchFamily="34" charset="0"/>
                <a:ea typeface="Calibri" panose="020F0502020204030204" pitchFamily="34" charset="0"/>
                <a:cs typeface="Times New Roman" panose="02020603050405020304" pitchFamily="18" charset="0"/>
              </a:rPr>
              <a:t> gained popularity as a modeling tool in recent years?</a:t>
            </a:r>
          </a:p>
          <a:p>
            <a:pPr algn="l"/>
            <a:r>
              <a:rPr lang="en-US" sz="1800" dirty="0">
                <a:latin typeface="Calibri" panose="020F0502020204030204" pitchFamily="34" charset="0"/>
                <a:ea typeface="Calibri" panose="020F0502020204030204" pitchFamily="34" charset="0"/>
                <a:cs typeface="Times New Roman" panose="02020603050405020304" pitchFamily="18" charset="0"/>
              </a:rPr>
              <a:t>I was wondering w</a:t>
            </a:r>
            <a:r>
              <a:rPr lang="en-US" sz="1800" dirty="0">
                <a:effectLst/>
                <a:latin typeface="Calibri" panose="020F0502020204030204" pitchFamily="34" charset="0"/>
                <a:ea typeface="Calibri" panose="020F0502020204030204" pitchFamily="34" charset="0"/>
                <a:cs typeface="Times New Roman" panose="02020603050405020304" pitchFamily="18" charset="0"/>
              </a:rPr>
              <a:t>hat is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OpenFOAM</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algn="l"/>
            <a:r>
              <a:rPr lang="en-US" sz="1800" dirty="0">
                <a:latin typeface="Calibri" panose="020F0502020204030204" pitchFamily="34" charset="0"/>
                <a:ea typeface="Calibri" panose="020F0502020204030204" pitchFamily="34" charset="0"/>
                <a:cs typeface="Times New Roman" panose="02020603050405020304" pitchFamily="18" charset="0"/>
              </a:rPr>
              <a:t>Can I ask you w</a:t>
            </a:r>
            <a:r>
              <a:rPr lang="en-US" sz="1800" dirty="0">
                <a:effectLst/>
                <a:latin typeface="Calibri" panose="020F0502020204030204" pitchFamily="34" charset="0"/>
                <a:ea typeface="Calibri" panose="020F0502020204030204" pitchFamily="34" charset="0"/>
                <a:cs typeface="Times New Roman" panose="02020603050405020304" pitchFamily="18" charset="0"/>
              </a:rPr>
              <a:t>hat is covered in this article?</a:t>
            </a:r>
          </a:p>
          <a:p>
            <a:pPr algn="l"/>
            <a:r>
              <a:rPr lang="en-US" sz="1800" dirty="0">
                <a:effectLst/>
                <a:latin typeface="Calibri" panose="020F0502020204030204" pitchFamily="34" charset="0"/>
                <a:ea typeface="Calibri" panose="020F0502020204030204" pitchFamily="34" charset="0"/>
                <a:cs typeface="Times New Roman" panose="02020603050405020304" pitchFamily="18" charset="0"/>
              </a:rPr>
              <a:t>What solver is used to calculate fluid retention and pressure drop?</a:t>
            </a:r>
          </a:p>
          <a:p>
            <a:pPr algn="l"/>
            <a:r>
              <a:rPr lang="en-US" sz="1800" dirty="0">
                <a:effectLst/>
                <a:latin typeface="Calibri" panose="020F0502020204030204" pitchFamily="34" charset="0"/>
                <a:ea typeface="Calibri" panose="020F0502020204030204" pitchFamily="34" charset="0"/>
                <a:cs typeface="Times New Roman" panose="02020603050405020304" pitchFamily="18" charset="0"/>
              </a:rPr>
              <a:t>Up to what point did the number of cells in the grid increase?</a:t>
            </a:r>
          </a:p>
          <a:p>
            <a:pPr algn="l"/>
            <a:r>
              <a:rPr lang="en-US" sz="1800" dirty="0">
                <a:effectLst/>
                <a:latin typeface="Calibri" panose="020F0502020204030204" pitchFamily="34" charset="0"/>
                <a:ea typeface="Calibri" panose="020F0502020204030204" pitchFamily="34" charset="0"/>
                <a:cs typeface="Times New Roman" panose="02020603050405020304" pitchFamily="18" charset="0"/>
              </a:rPr>
              <a:t>Would you mind telling me what results were obtained in the process of modeling Dispersed bubble flow?</a:t>
            </a:r>
          </a:p>
          <a:p>
            <a:pPr algn="l"/>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a:extLst>
              <a:ext uri="{FF2B5EF4-FFF2-40B4-BE49-F238E27FC236}">
                <a16:creationId xmlns:a16="http://schemas.microsoft.com/office/drawing/2014/main" id="{9CAACA1A-E32E-487E-85C7-67D11EFAE9E3}"/>
              </a:ext>
            </a:extLst>
          </p:cNvPr>
          <p:cNvSpPr>
            <a:spLocks noGrp="1"/>
          </p:cNvSpPr>
          <p:nvPr>
            <p:ph type="sldNum" sz="quarter" idx="4294967295"/>
          </p:nvPr>
        </p:nvSpPr>
        <p:spPr>
          <a:xfrm>
            <a:off x="0" y="6448425"/>
            <a:ext cx="2133600" cy="365125"/>
          </a:xfrm>
        </p:spPr>
        <p:txBody>
          <a:bodyPr/>
          <a:lstStyle/>
          <a:p>
            <a:fld id="{33067CA6-2D92-4602-87FB-B81B94BA46B2}" type="slidenum">
              <a:rPr lang="ru-RU" smtClean="0"/>
              <a:pPr/>
              <a:t>2</a:t>
            </a:fld>
            <a:endParaRPr lang="ru-RU" dirty="0"/>
          </a:p>
        </p:txBody>
      </p:sp>
    </p:spTree>
    <p:extLst>
      <p:ext uri="{BB962C8B-B14F-4D97-AF65-F5344CB8AC3E}">
        <p14:creationId xmlns:p14="http://schemas.microsoft.com/office/powerpoint/2010/main" val="2581202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a:extLst>
              <a:ext uri="{FF2B5EF4-FFF2-40B4-BE49-F238E27FC236}">
                <a16:creationId xmlns:a16="http://schemas.microsoft.com/office/drawing/2014/main" id="{76EC289D-731A-4D22-BD73-838F1D822CD9}"/>
              </a:ext>
            </a:extLst>
          </p:cNvPr>
          <p:cNvSpPr>
            <a:spLocks noGrp="1"/>
          </p:cNvSpPr>
          <p:nvPr>
            <p:ph type="ctrTitle"/>
          </p:nvPr>
        </p:nvSpPr>
        <p:spPr>
          <a:xfrm>
            <a:off x="685800" y="908721"/>
            <a:ext cx="7990656" cy="576064"/>
          </a:xfrm>
        </p:spPr>
        <p:txBody>
          <a:bodyPr>
            <a:normAutofit fontScale="90000"/>
          </a:bodyPr>
          <a:lstStyle/>
          <a:p>
            <a:r>
              <a:rPr lang="en-US" dirty="0"/>
              <a:t>Questions</a:t>
            </a:r>
            <a:endParaRPr lang="ru-RU" dirty="0"/>
          </a:p>
        </p:txBody>
      </p:sp>
      <p:sp>
        <p:nvSpPr>
          <p:cNvPr id="9" name="Подзаголовок 8">
            <a:extLst>
              <a:ext uri="{FF2B5EF4-FFF2-40B4-BE49-F238E27FC236}">
                <a16:creationId xmlns:a16="http://schemas.microsoft.com/office/drawing/2014/main" id="{D4300B0D-E65E-4045-BDAE-C59F9FFD2853}"/>
              </a:ext>
            </a:extLst>
          </p:cNvPr>
          <p:cNvSpPr>
            <a:spLocks noGrp="1"/>
          </p:cNvSpPr>
          <p:nvPr>
            <p:ph type="subTitle" idx="1"/>
          </p:nvPr>
        </p:nvSpPr>
        <p:spPr>
          <a:xfrm>
            <a:off x="685800" y="1700808"/>
            <a:ext cx="7990656" cy="4536504"/>
          </a:xfrm>
        </p:spPr>
        <p:txBody>
          <a:bodyPr/>
          <a:lstStyle/>
          <a:p>
            <a:pPr algn="l"/>
            <a:r>
              <a:rPr lang="en-US" sz="2400" dirty="0">
                <a:effectLst/>
                <a:latin typeface="Calibri" panose="020F0502020204030204" pitchFamily="34" charset="0"/>
                <a:ea typeface="Calibri" panose="020F0502020204030204" pitchFamily="34" charset="0"/>
                <a:cs typeface="Times New Roman" panose="02020603050405020304" pitchFamily="18" charset="0"/>
              </a:rPr>
              <a:t> Do you know in what cases did the slope of the pipe suggest a significant effect?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US" sz="2400" dirty="0">
                <a:effectLst/>
                <a:latin typeface="Calibri" panose="020F0502020204030204" pitchFamily="34" charset="0"/>
                <a:ea typeface="Calibri" panose="020F0502020204030204" pitchFamily="34" charset="0"/>
                <a:cs typeface="Times New Roman" panose="02020603050405020304" pitchFamily="18" charset="0"/>
              </a:rPr>
              <a:t>What conclusions did the researchers come to?</a:t>
            </a:r>
          </a:p>
          <a:p>
            <a:pPr algn="l"/>
            <a:r>
              <a:rPr lang="en-US" sz="2400" dirty="0">
                <a:effectLst/>
                <a:latin typeface="Calibri" panose="020F0502020204030204" pitchFamily="34" charset="0"/>
                <a:ea typeface="Calibri" panose="020F0502020204030204" pitchFamily="34" charset="0"/>
                <a:cs typeface="Times New Roman" panose="02020603050405020304" pitchFamily="18" charset="0"/>
              </a:rPr>
              <a:t>What problem will this study solve in the future?</a:t>
            </a:r>
          </a:p>
          <a:p>
            <a:pPr algn="l"/>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a:extLst>
              <a:ext uri="{FF2B5EF4-FFF2-40B4-BE49-F238E27FC236}">
                <a16:creationId xmlns:a16="http://schemas.microsoft.com/office/drawing/2014/main" id="{9CAACA1A-E32E-487E-85C7-67D11EFAE9E3}"/>
              </a:ext>
            </a:extLst>
          </p:cNvPr>
          <p:cNvSpPr>
            <a:spLocks noGrp="1"/>
          </p:cNvSpPr>
          <p:nvPr>
            <p:ph type="sldNum" sz="quarter" idx="4294967295"/>
          </p:nvPr>
        </p:nvSpPr>
        <p:spPr>
          <a:xfrm>
            <a:off x="0" y="6448425"/>
            <a:ext cx="2133600" cy="365125"/>
          </a:xfrm>
        </p:spPr>
        <p:txBody>
          <a:bodyPr/>
          <a:lstStyle/>
          <a:p>
            <a:fld id="{33067CA6-2D92-4602-87FB-B81B94BA46B2}" type="slidenum">
              <a:rPr lang="ru-RU" smtClean="0"/>
              <a:pPr/>
              <a:t>3</a:t>
            </a:fld>
            <a:endParaRPr lang="ru-RU" dirty="0"/>
          </a:p>
        </p:txBody>
      </p:sp>
    </p:spTree>
    <p:extLst>
      <p:ext uri="{BB962C8B-B14F-4D97-AF65-F5344CB8AC3E}">
        <p14:creationId xmlns:p14="http://schemas.microsoft.com/office/powerpoint/2010/main" val="1240756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a:extLst>
              <a:ext uri="{FF2B5EF4-FFF2-40B4-BE49-F238E27FC236}">
                <a16:creationId xmlns:a16="http://schemas.microsoft.com/office/drawing/2014/main" id="{76EC289D-731A-4D22-BD73-838F1D822CD9}"/>
              </a:ext>
            </a:extLst>
          </p:cNvPr>
          <p:cNvSpPr>
            <a:spLocks noGrp="1"/>
          </p:cNvSpPr>
          <p:nvPr>
            <p:ph type="ctrTitle"/>
          </p:nvPr>
        </p:nvSpPr>
        <p:spPr>
          <a:xfrm>
            <a:off x="685800" y="908721"/>
            <a:ext cx="7990656" cy="576064"/>
          </a:xfrm>
        </p:spPr>
        <p:txBody>
          <a:bodyPr>
            <a:normAutofit fontScale="90000"/>
          </a:bodyPr>
          <a:lstStyle/>
          <a:p>
            <a:r>
              <a:rPr lang="en-US" dirty="0"/>
              <a:t>Abstract</a:t>
            </a:r>
            <a:endParaRPr lang="ru-RU" dirty="0"/>
          </a:p>
        </p:txBody>
      </p:sp>
      <p:sp>
        <p:nvSpPr>
          <p:cNvPr id="9" name="Подзаголовок 8">
            <a:extLst>
              <a:ext uri="{FF2B5EF4-FFF2-40B4-BE49-F238E27FC236}">
                <a16:creationId xmlns:a16="http://schemas.microsoft.com/office/drawing/2014/main" id="{D4300B0D-E65E-4045-BDAE-C59F9FFD2853}"/>
              </a:ext>
            </a:extLst>
          </p:cNvPr>
          <p:cNvSpPr>
            <a:spLocks noGrp="1"/>
          </p:cNvSpPr>
          <p:nvPr>
            <p:ph type="subTitle" idx="1"/>
          </p:nvPr>
        </p:nvSpPr>
        <p:spPr>
          <a:xfrm>
            <a:off x="685800" y="1700808"/>
            <a:ext cx="7990656" cy="4536504"/>
          </a:xfrm>
        </p:spPr>
        <p:txBody>
          <a:bodyPr/>
          <a:lstStyle/>
          <a:p>
            <a:pPr algn="l"/>
            <a:r>
              <a:rPr lang="en-US" sz="2800" dirty="0">
                <a:effectLst/>
                <a:latin typeface="Calibri" panose="020F0502020204030204" pitchFamily="34" charset="0"/>
                <a:ea typeface="Calibri" panose="020F0502020204030204" pitchFamily="34" charset="0"/>
                <a:cs typeface="Times New Roman" panose="02020603050405020304" pitchFamily="18" charset="0"/>
              </a:rPr>
              <a:t>A </a:t>
            </a:r>
            <a:r>
              <a:rPr lang="en-US" sz="2800" b="1" dirty="0">
                <a:effectLst/>
                <a:latin typeface="Calibri" panose="020F0502020204030204" pitchFamily="34" charset="0"/>
                <a:ea typeface="Calibri" panose="020F0502020204030204" pitchFamily="34" charset="0"/>
                <a:cs typeface="Times New Roman" panose="02020603050405020304" pitchFamily="18" charset="0"/>
              </a:rPr>
              <a:t>comparison was made</a:t>
            </a:r>
            <a:r>
              <a:rPr lang="en-US" sz="2800" dirty="0">
                <a:effectLst/>
                <a:latin typeface="Calibri" panose="020F0502020204030204" pitchFamily="34" charset="0"/>
                <a:ea typeface="Calibri" panose="020F0502020204030204" pitchFamily="34" charset="0"/>
                <a:cs typeface="Times New Roman" panose="02020603050405020304" pitchFamily="18" charset="0"/>
              </a:rPr>
              <a:t> and CFD simulation </a:t>
            </a:r>
            <a:r>
              <a:rPr lang="en-US" sz="2800" b="1" dirty="0">
                <a:effectLst/>
                <a:latin typeface="Calibri" panose="020F0502020204030204" pitchFamily="34" charset="0"/>
                <a:ea typeface="Calibri" panose="020F0502020204030204" pitchFamily="34" charset="0"/>
                <a:cs typeface="Times New Roman" panose="02020603050405020304" pitchFamily="18" charset="0"/>
              </a:rPr>
              <a:t>results were obtained </a:t>
            </a:r>
            <a:r>
              <a:rPr lang="en-US" sz="2800" dirty="0">
                <a:effectLst/>
                <a:latin typeface="Calibri" panose="020F0502020204030204" pitchFamily="34" charset="0"/>
                <a:ea typeface="Calibri" panose="020F0502020204030204" pitchFamily="34" charset="0"/>
                <a:cs typeface="Times New Roman" panose="02020603050405020304" pitchFamily="18" charset="0"/>
              </a:rPr>
              <a:t>using the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interFoam</a:t>
            </a:r>
            <a:r>
              <a:rPr lang="en-US" sz="2800" dirty="0">
                <a:effectLst/>
                <a:latin typeface="Calibri" panose="020F0502020204030204" pitchFamily="34" charset="0"/>
                <a:ea typeface="Calibri" panose="020F0502020204030204" pitchFamily="34" charset="0"/>
                <a:cs typeface="Times New Roman" panose="02020603050405020304" pitchFamily="18" charset="0"/>
              </a:rPr>
              <a:t> solver were compared by comparing the pressure drop and fluid retention values for two-phase flow at 0°, +10° and −10° inclinations to the </a:t>
            </a:r>
            <a:r>
              <a:rPr lang="en-US" sz="2800" dirty="0">
                <a:latin typeface="Calibri" panose="020F0502020204030204" pitchFamily="34" charset="0"/>
                <a:ea typeface="Calibri" panose="020F0502020204030204" pitchFamily="34" charset="0"/>
                <a:cs typeface="Times New Roman" panose="02020603050405020304" pitchFamily="18" charset="0"/>
              </a:rPr>
              <a:t>P</a:t>
            </a:r>
            <a:r>
              <a:rPr lang="en-US" sz="2800" dirty="0">
                <a:effectLst/>
                <a:latin typeface="Calibri" panose="020F0502020204030204" pitchFamily="34" charset="0"/>
                <a:ea typeface="Calibri" panose="020F0502020204030204" pitchFamily="34" charset="0"/>
                <a:cs typeface="Times New Roman" panose="02020603050405020304" pitchFamily="18" charset="0"/>
              </a:rPr>
              <a:t>etals and Aziz's mechanical model. Changes in pipe inclination </a:t>
            </a:r>
            <a:r>
              <a:rPr lang="en-US" sz="2800" b="1" dirty="0">
                <a:effectLst/>
                <a:latin typeface="Calibri" panose="020F0502020204030204" pitchFamily="34" charset="0"/>
                <a:ea typeface="Calibri" panose="020F0502020204030204" pitchFamily="34" charset="0"/>
                <a:cs typeface="Times New Roman" panose="02020603050405020304" pitchFamily="18" charset="0"/>
              </a:rPr>
              <a:t>were accurately reflected </a:t>
            </a:r>
            <a:r>
              <a:rPr lang="en-US" sz="2800" dirty="0">
                <a:effectLst/>
                <a:latin typeface="Calibri" panose="020F0502020204030204" pitchFamily="34" charset="0"/>
                <a:ea typeface="Calibri" panose="020F0502020204030204" pitchFamily="34" charset="0"/>
                <a:cs typeface="Times New Roman" panose="02020603050405020304" pitchFamily="18" charset="0"/>
              </a:rPr>
              <a:t>in the CFD simulation. the values of the average error in the pressure drop </a:t>
            </a:r>
            <a:r>
              <a:rPr lang="en-US" sz="2800" b="1" dirty="0">
                <a:effectLst/>
                <a:latin typeface="Calibri" panose="020F0502020204030204" pitchFamily="34" charset="0"/>
                <a:ea typeface="Calibri" panose="020F0502020204030204" pitchFamily="34" charset="0"/>
                <a:cs typeface="Times New Roman" panose="02020603050405020304" pitchFamily="18" charset="0"/>
              </a:rPr>
              <a:t>were obtained</a:t>
            </a:r>
          </a:p>
          <a:p>
            <a:pPr algn="l"/>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a:extLst>
              <a:ext uri="{FF2B5EF4-FFF2-40B4-BE49-F238E27FC236}">
                <a16:creationId xmlns:a16="http://schemas.microsoft.com/office/drawing/2014/main" id="{9CAACA1A-E32E-487E-85C7-67D11EFAE9E3}"/>
              </a:ext>
            </a:extLst>
          </p:cNvPr>
          <p:cNvSpPr>
            <a:spLocks noGrp="1"/>
          </p:cNvSpPr>
          <p:nvPr>
            <p:ph type="sldNum" sz="quarter" idx="4294967295"/>
          </p:nvPr>
        </p:nvSpPr>
        <p:spPr>
          <a:xfrm>
            <a:off x="0" y="6448425"/>
            <a:ext cx="2133600" cy="365125"/>
          </a:xfrm>
        </p:spPr>
        <p:txBody>
          <a:bodyPr/>
          <a:lstStyle/>
          <a:p>
            <a:fld id="{33067CA6-2D92-4602-87FB-B81B94BA46B2}" type="slidenum">
              <a:rPr lang="ru-RU" smtClean="0"/>
              <a:pPr/>
              <a:t>4</a:t>
            </a:fld>
            <a:endParaRPr lang="ru-RU" dirty="0"/>
          </a:p>
        </p:txBody>
      </p:sp>
    </p:spTree>
    <p:extLst>
      <p:ext uri="{BB962C8B-B14F-4D97-AF65-F5344CB8AC3E}">
        <p14:creationId xmlns:p14="http://schemas.microsoft.com/office/powerpoint/2010/main" val="1579422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a:extLst>
              <a:ext uri="{FF2B5EF4-FFF2-40B4-BE49-F238E27FC236}">
                <a16:creationId xmlns:a16="http://schemas.microsoft.com/office/drawing/2014/main" id="{76EC289D-731A-4D22-BD73-838F1D822CD9}"/>
              </a:ext>
            </a:extLst>
          </p:cNvPr>
          <p:cNvSpPr>
            <a:spLocks noGrp="1"/>
          </p:cNvSpPr>
          <p:nvPr>
            <p:ph type="ctrTitle"/>
          </p:nvPr>
        </p:nvSpPr>
        <p:spPr>
          <a:xfrm>
            <a:off x="685800" y="908721"/>
            <a:ext cx="7990656" cy="576064"/>
          </a:xfrm>
        </p:spPr>
        <p:txBody>
          <a:bodyPr>
            <a:normAutofit fontScale="90000"/>
          </a:bodyPr>
          <a:lstStyle/>
          <a:p>
            <a:r>
              <a:rPr lang="en-US" dirty="0"/>
              <a:t>Summary</a:t>
            </a:r>
            <a:endParaRPr lang="ru-RU" dirty="0"/>
          </a:p>
        </p:txBody>
      </p:sp>
      <p:sp>
        <p:nvSpPr>
          <p:cNvPr id="9" name="Подзаголовок 8">
            <a:extLst>
              <a:ext uri="{FF2B5EF4-FFF2-40B4-BE49-F238E27FC236}">
                <a16:creationId xmlns:a16="http://schemas.microsoft.com/office/drawing/2014/main" id="{D4300B0D-E65E-4045-BDAE-C59F9FFD2853}"/>
              </a:ext>
            </a:extLst>
          </p:cNvPr>
          <p:cNvSpPr>
            <a:spLocks noGrp="1"/>
          </p:cNvSpPr>
          <p:nvPr>
            <p:ph type="subTitle" idx="1"/>
          </p:nvPr>
        </p:nvSpPr>
        <p:spPr>
          <a:xfrm>
            <a:off x="685800" y="1700808"/>
            <a:ext cx="7990656" cy="4536504"/>
          </a:xfrm>
        </p:spPr>
        <p:txBody>
          <a:bodyPr>
            <a:normAutofit fontScale="85000" lnSpcReduction="20000"/>
          </a:bodyPr>
          <a:lstStyle/>
          <a:p>
            <a:pPr algn="l"/>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449580" algn="l">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Adrian 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Shuard</a:t>
            </a:r>
            <a:r>
              <a:rPr lang="en-US" sz="1800" dirty="0">
                <a:effectLst/>
                <a:latin typeface="Calibri" panose="020F0502020204030204" pitchFamily="34" charset="0"/>
                <a:ea typeface="Calibri" panose="020F0502020204030204" pitchFamily="34" charset="0"/>
                <a:cs typeface="Times New Roman" panose="02020603050405020304" pitchFamily="18" charset="0"/>
              </a:rPr>
              <a:t> , Hisham B Mahmud, Andrew J King in the ” Comparison of Two-Phase Pipe Flow in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OpenFOAM</a:t>
            </a:r>
            <a:r>
              <a:rPr lang="en-US" sz="1800" dirty="0">
                <a:effectLst/>
                <a:latin typeface="Calibri" panose="020F0502020204030204" pitchFamily="34" charset="0"/>
                <a:ea typeface="Calibri" panose="020F0502020204030204" pitchFamily="34" charset="0"/>
                <a:cs typeface="Times New Roman" panose="02020603050405020304" pitchFamily="18" charset="0"/>
              </a:rPr>
              <a:t> with a Mechanistic Model " claim that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interFoam</a:t>
            </a:r>
            <a:r>
              <a:rPr lang="en-US" sz="1800" dirty="0">
                <a:effectLst/>
                <a:latin typeface="Calibri" panose="020F0502020204030204" pitchFamily="34" charset="0"/>
                <a:ea typeface="Calibri" panose="020F0502020204030204" pitchFamily="34" charset="0"/>
                <a:cs typeface="Times New Roman" panose="02020603050405020304" pitchFamily="18" charset="0"/>
              </a:rPr>
              <a:t> as a system wide solver is capable of capturing changes in the various flow patterns with a reasonable degree of accuracy for liquid holdup and pressure drop. According to the author, greater accuracy for both liquid holdup and pressure drop is obtained in the presence of a high velocity liquid phase as opposed to a high velocity gas phase. In addition were mentioned,  the same methodology presented here can be applied to two-phase oil and gas flow.</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The authors begin by defining the limits of applicability of the study and defining some terms. Next, the boundary conditions are determined and various cases of fluid flow, such as stratified wavy, slug, dispersed bubble, froth and annular mist flows are discussed. further, the author models the behavior of a two-phase fluid flow at different angles of inclination and different states and compares the results with a mechanistic model. Authors show,  that the effect of changing pipe inclination is to shift the flow regime boundaries on the flow pattern map. The boundaries of flow patterns such as stratified wavy, elongated bubble, slug and froth flow are particularly influenced by changes in inclination whereas dispersed bubble and annular mist exhibit little change. As the researchers expected,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OpenFOAM</a:t>
            </a:r>
            <a:r>
              <a:rPr lang="en-US" sz="1800" dirty="0">
                <a:effectLst/>
                <a:latin typeface="Calibri" panose="020F0502020204030204" pitchFamily="34" charset="0"/>
                <a:ea typeface="Calibri" panose="020F0502020204030204" pitchFamily="34" charset="0"/>
                <a:cs typeface="Times New Roman" panose="02020603050405020304" pitchFamily="18" charset="0"/>
              </a:rPr>
              <a:t> simulations correctly depicted the changes in flow regimes when compared to the mechanistic model.</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a:extLst>
              <a:ext uri="{FF2B5EF4-FFF2-40B4-BE49-F238E27FC236}">
                <a16:creationId xmlns:a16="http://schemas.microsoft.com/office/drawing/2014/main" id="{9CAACA1A-E32E-487E-85C7-67D11EFAE9E3}"/>
              </a:ext>
            </a:extLst>
          </p:cNvPr>
          <p:cNvSpPr>
            <a:spLocks noGrp="1"/>
          </p:cNvSpPr>
          <p:nvPr>
            <p:ph type="sldNum" sz="quarter" idx="4294967295"/>
          </p:nvPr>
        </p:nvSpPr>
        <p:spPr>
          <a:xfrm>
            <a:off x="0" y="6448425"/>
            <a:ext cx="2133600" cy="365125"/>
          </a:xfrm>
        </p:spPr>
        <p:txBody>
          <a:bodyPr/>
          <a:lstStyle/>
          <a:p>
            <a:fld id="{33067CA6-2D92-4602-87FB-B81B94BA46B2}" type="slidenum">
              <a:rPr lang="ru-RU" smtClean="0"/>
              <a:pPr/>
              <a:t>5</a:t>
            </a:fld>
            <a:endParaRPr lang="ru-RU" dirty="0"/>
          </a:p>
        </p:txBody>
      </p:sp>
    </p:spTree>
    <p:extLst>
      <p:ext uri="{BB962C8B-B14F-4D97-AF65-F5344CB8AC3E}">
        <p14:creationId xmlns:p14="http://schemas.microsoft.com/office/powerpoint/2010/main" val="3304515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a:extLst>
              <a:ext uri="{FF2B5EF4-FFF2-40B4-BE49-F238E27FC236}">
                <a16:creationId xmlns:a16="http://schemas.microsoft.com/office/drawing/2014/main" id="{76EC289D-731A-4D22-BD73-838F1D822CD9}"/>
              </a:ext>
            </a:extLst>
          </p:cNvPr>
          <p:cNvSpPr>
            <a:spLocks noGrp="1"/>
          </p:cNvSpPr>
          <p:nvPr>
            <p:ph type="ctrTitle"/>
          </p:nvPr>
        </p:nvSpPr>
        <p:spPr>
          <a:xfrm>
            <a:off x="685800" y="908721"/>
            <a:ext cx="7990656" cy="576064"/>
          </a:xfrm>
        </p:spPr>
        <p:txBody>
          <a:bodyPr>
            <a:normAutofit fontScale="90000"/>
          </a:bodyPr>
          <a:lstStyle/>
          <a:p>
            <a:r>
              <a:rPr lang="en-US" dirty="0"/>
              <a:t>Words</a:t>
            </a:r>
            <a:endParaRPr lang="ru-RU" dirty="0"/>
          </a:p>
        </p:txBody>
      </p:sp>
      <p:sp>
        <p:nvSpPr>
          <p:cNvPr id="9" name="Подзаголовок 8">
            <a:extLst>
              <a:ext uri="{FF2B5EF4-FFF2-40B4-BE49-F238E27FC236}">
                <a16:creationId xmlns:a16="http://schemas.microsoft.com/office/drawing/2014/main" id="{D4300B0D-E65E-4045-BDAE-C59F9FFD2853}"/>
              </a:ext>
            </a:extLst>
          </p:cNvPr>
          <p:cNvSpPr>
            <a:spLocks noGrp="1"/>
          </p:cNvSpPr>
          <p:nvPr>
            <p:ph type="subTitle" idx="1"/>
          </p:nvPr>
        </p:nvSpPr>
        <p:spPr>
          <a:xfrm>
            <a:off x="683163" y="1498307"/>
            <a:ext cx="8278688" cy="5157193"/>
          </a:xfrm>
        </p:spPr>
        <p:txBody>
          <a:bodyPr>
            <a:normAutofit fontScale="55000" lnSpcReduction="20000"/>
          </a:bodyPr>
          <a:lstStyle/>
          <a:p>
            <a:pPr algn="l"/>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US" sz="2900" dirty="0">
                <a:effectLst/>
                <a:latin typeface="Calibri" panose="020F0502020204030204" pitchFamily="34" charset="0"/>
                <a:ea typeface="Calibri" panose="020F0502020204030204" pitchFamily="34" charset="0"/>
                <a:cs typeface="Times New Roman" panose="02020603050405020304" pitchFamily="18" charset="0"/>
              </a:rPr>
              <a:t>Holdup</a:t>
            </a:r>
            <a:r>
              <a:rPr lang="ru-RU" sz="2900" dirty="0">
                <a:effectLst/>
                <a:latin typeface="Calibri" panose="020F0502020204030204" pitchFamily="34" charset="0"/>
                <a:ea typeface="Calibri" panose="020F0502020204030204" pitchFamily="34" charset="0"/>
                <a:cs typeface="Times New Roman" panose="02020603050405020304" pitchFamily="18" charset="0"/>
              </a:rPr>
              <a:t> - задержка</a:t>
            </a:r>
          </a:p>
          <a:p>
            <a:pPr algn="l">
              <a:lnSpc>
                <a:spcPct val="107000"/>
              </a:lnSpc>
              <a:spcAft>
                <a:spcPts val="800"/>
              </a:spcAft>
            </a:pPr>
            <a:r>
              <a:rPr lang="en-US" sz="2900" dirty="0">
                <a:effectLst/>
                <a:latin typeface="Calibri" panose="020F0502020204030204" pitchFamily="34" charset="0"/>
                <a:ea typeface="Calibri" panose="020F0502020204030204" pitchFamily="34" charset="0"/>
                <a:cs typeface="Times New Roman" panose="02020603050405020304" pitchFamily="18" charset="0"/>
              </a:rPr>
              <a:t>Inclinations - </a:t>
            </a:r>
            <a:r>
              <a:rPr lang="en-US" sz="2900" dirty="0" err="1">
                <a:effectLst/>
                <a:latin typeface="Calibri" panose="020F0502020204030204" pitchFamily="34" charset="0"/>
                <a:ea typeface="Calibri" panose="020F0502020204030204" pitchFamily="34" charset="0"/>
                <a:cs typeface="Times New Roman" panose="02020603050405020304" pitchFamily="18" charset="0"/>
              </a:rPr>
              <a:t>наклон</a:t>
            </a:r>
            <a:endParaRPr lang="ru-RU" sz="29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US" sz="2900" dirty="0">
                <a:effectLst/>
                <a:latin typeface="Calibri" panose="020F0502020204030204" pitchFamily="34" charset="0"/>
                <a:ea typeface="Calibri" panose="020F0502020204030204" pitchFamily="34" charset="0"/>
                <a:cs typeface="Times New Roman" panose="02020603050405020304" pitchFamily="18" charset="0"/>
              </a:rPr>
              <a:t>immiscible fluids – </a:t>
            </a:r>
            <a:r>
              <a:rPr lang="ru-RU" sz="2900" dirty="0">
                <a:effectLst/>
                <a:latin typeface="Calibri" panose="020F0502020204030204" pitchFamily="34" charset="0"/>
                <a:ea typeface="Calibri" panose="020F0502020204030204" pitchFamily="34" charset="0"/>
                <a:cs typeface="Times New Roman" panose="02020603050405020304" pitchFamily="18" charset="0"/>
              </a:rPr>
              <a:t>несмешивающиеся жидкости</a:t>
            </a:r>
          </a:p>
          <a:p>
            <a:pPr algn="l">
              <a:lnSpc>
                <a:spcPct val="107000"/>
              </a:lnSpc>
              <a:spcAft>
                <a:spcPts val="800"/>
              </a:spcAft>
            </a:pPr>
            <a:r>
              <a:rPr lang="en-US" sz="2900" dirty="0">
                <a:effectLst/>
                <a:latin typeface="Calibri" panose="020F0502020204030204" pitchFamily="34" charset="0"/>
                <a:ea typeface="Calibri" panose="020F0502020204030204" pitchFamily="34" charset="0"/>
                <a:cs typeface="Times New Roman" panose="02020603050405020304" pitchFamily="18" charset="0"/>
              </a:rPr>
              <a:t>envelope</a:t>
            </a:r>
            <a:r>
              <a:rPr lang="ru-RU" sz="2900" dirty="0">
                <a:effectLst/>
                <a:latin typeface="Calibri" panose="020F0502020204030204" pitchFamily="34" charset="0"/>
                <a:ea typeface="Calibri" panose="020F0502020204030204" pitchFamily="34" charset="0"/>
                <a:cs typeface="Times New Roman" panose="02020603050405020304" pitchFamily="18" charset="0"/>
              </a:rPr>
              <a:t> - оболочка</a:t>
            </a:r>
          </a:p>
          <a:p>
            <a:pPr algn="l">
              <a:lnSpc>
                <a:spcPct val="107000"/>
              </a:lnSpc>
              <a:spcAft>
                <a:spcPts val="800"/>
              </a:spcAft>
            </a:pPr>
            <a:r>
              <a:rPr lang="en-US" sz="2900" dirty="0">
                <a:effectLst/>
                <a:latin typeface="Calibri" panose="020F0502020204030204" pitchFamily="34" charset="0"/>
                <a:ea typeface="Calibri" panose="020F0502020204030204" pitchFamily="34" charset="0"/>
                <a:cs typeface="Times New Roman" panose="02020603050405020304" pitchFamily="18" charset="0"/>
              </a:rPr>
              <a:t>homogeneous models - </a:t>
            </a:r>
            <a:r>
              <a:rPr lang="ru-RU" sz="2900" dirty="0">
                <a:effectLst/>
                <a:latin typeface="Calibri" panose="020F0502020204030204" pitchFamily="34" charset="0"/>
                <a:ea typeface="Calibri" panose="020F0502020204030204" pitchFamily="34" charset="0"/>
                <a:cs typeface="Times New Roman" panose="02020603050405020304" pitchFamily="18" charset="0"/>
              </a:rPr>
              <a:t>однородные модели</a:t>
            </a:r>
          </a:p>
          <a:p>
            <a:pPr algn="l">
              <a:lnSpc>
                <a:spcPct val="107000"/>
              </a:lnSpc>
              <a:spcAft>
                <a:spcPts val="800"/>
              </a:spcAft>
            </a:pPr>
            <a:r>
              <a:rPr lang="en-US" sz="2900" dirty="0">
                <a:effectLst/>
                <a:latin typeface="Calibri" panose="020F0502020204030204" pitchFamily="34" charset="0"/>
                <a:ea typeface="Calibri" panose="020F0502020204030204" pitchFamily="34" charset="0"/>
                <a:cs typeface="Times New Roman" panose="02020603050405020304" pitchFamily="18" charset="0"/>
              </a:rPr>
              <a:t>amendments - </a:t>
            </a:r>
            <a:r>
              <a:rPr lang="ru-RU" sz="2900" dirty="0">
                <a:effectLst/>
                <a:latin typeface="Calibri" panose="020F0502020204030204" pitchFamily="34" charset="0"/>
                <a:ea typeface="Calibri" panose="020F0502020204030204" pitchFamily="34" charset="0"/>
                <a:cs typeface="Times New Roman" panose="02020603050405020304" pitchFamily="18" charset="0"/>
              </a:rPr>
              <a:t>изменение</a:t>
            </a:r>
          </a:p>
          <a:p>
            <a:pPr algn="l">
              <a:lnSpc>
                <a:spcPct val="107000"/>
              </a:lnSpc>
              <a:spcAft>
                <a:spcPts val="800"/>
              </a:spcAft>
            </a:pPr>
            <a:r>
              <a:rPr lang="en-US" sz="2900" dirty="0">
                <a:effectLst/>
                <a:latin typeface="Calibri" panose="020F0502020204030204" pitchFamily="34" charset="0"/>
                <a:ea typeface="Calibri" panose="020F0502020204030204" pitchFamily="34" charset="0"/>
                <a:cs typeface="Times New Roman" panose="02020603050405020304" pitchFamily="18" charset="0"/>
              </a:rPr>
              <a:t>proliferated- </a:t>
            </a:r>
            <a:r>
              <a:rPr lang="ru-RU" sz="2900" dirty="0">
                <a:effectLst/>
                <a:latin typeface="Calibri" panose="020F0502020204030204" pitchFamily="34" charset="0"/>
                <a:ea typeface="Calibri" panose="020F0502020204030204" pitchFamily="34" charset="0"/>
                <a:cs typeface="Times New Roman" panose="02020603050405020304" pitchFamily="18" charset="0"/>
              </a:rPr>
              <a:t>распространяться</a:t>
            </a:r>
          </a:p>
          <a:p>
            <a:pPr algn="l">
              <a:lnSpc>
                <a:spcPct val="107000"/>
              </a:lnSpc>
              <a:spcAft>
                <a:spcPts val="800"/>
              </a:spcAft>
            </a:pPr>
            <a:r>
              <a:rPr lang="en-US" sz="2900" dirty="0">
                <a:effectLst/>
                <a:latin typeface="Calibri" panose="020F0502020204030204" pitchFamily="34" charset="0"/>
                <a:ea typeface="Calibri" panose="020F0502020204030204" pitchFamily="34" charset="0"/>
                <a:cs typeface="Times New Roman" panose="02020603050405020304" pitchFamily="18" charset="0"/>
              </a:rPr>
              <a:t>stratified flow </a:t>
            </a:r>
            <a:r>
              <a:rPr lang="ru-RU" sz="2900" dirty="0">
                <a:effectLst/>
                <a:latin typeface="Calibri" panose="020F0502020204030204" pitchFamily="34" charset="0"/>
                <a:ea typeface="Calibri" panose="020F0502020204030204" pitchFamily="34" charset="0"/>
                <a:cs typeface="Times New Roman" panose="02020603050405020304" pitchFamily="18" charset="0"/>
              </a:rPr>
              <a:t>- стратифицированная по плотности жидкость</a:t>
            </a:r>
          </a:p>
          <a:p>
            <a:pPr algn="l">
              <a:lnSpc>
                <a:spcPct val="107000"/>
              </a:lnSpc>
              <a:spcAft>
                <a:spcPts val="800"/>
              </a:spcAft>
            </a:pPr>
            <a:r>
              <a:rPr lang="ru-RU"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a:effectLst/>
                <a:latin typeface="Calibri" panose="020F0502020204030204" pitchFamily="34" charset="0"/>
                <a:ea typeface="Calibri" panose="020F0502020204030204" pitchFamily="34" charset="0"/>
                <a:cs typeface="Times New Roman" panose="02020603050405020304" pitchFamily="18" charset="0"/>
              </a:rPr>
              <a:t>slug, plug flow -  </a:t>
            </a:r>
            <a:r>
              <a:rPr lang="en-US" sz="2900" dirty="0" err="1">
                <a:effectLst/>
                <a:latin typeface="Calibri" panose="020F0502020204030204" pitchFamily="34" charset="0"/>
                <a:ea typeface="Calibri" panose="020F0502020204030204" pitchFamily="34" charset="0"/>
                <a:cs typeface="Times New Roman" panose="02020603050405020304" pitchFamily="18" charset="0"/>
              </a:rPr>
              <a:t>пробковый</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Calibri" panose="020F0502020204030204" pitchFamily="34" charset="0"/>
                <a:ea typeface="Calibri" panose="020F0502020204030204" pitchFamily="34" charset="0"/>
                <a:cs typeface="Times New Roman" panose="02020603050405020304" pitchFamily="18" charset="0"/>
              </a:rPr>
              <a:t>поток</a:t>
            </a:r>
            <a:endParaRPr lang="ru-RU" sz="29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US" sz="2900" dirty="0">
                <a:effectLst/>
                <a:latin typeface="Calibri" panose="020F0502020204030204" pitchFamily="34" charset="0"/>
                <a:ea typeface="Calibri" panose="020F0502020204030204" pitchFamily="34" charset="0"/>
                <a:cs typeface="Times New Roman" panose="02020603050405020304" pitchFamily="18" charset="0"/>
              </a:rPr>
              <a:t>annular flow - </a:t>
            </a:r>
            <a:r>
              <a:rPr lang="en-US" sz="2900" dirty="0" err="1">
                <a:effectLst/>
                <a:latin typeface="Calibri" panose="020F0502020204030204" pitchFamily="34" charset="0"/>
                <a:ea typeface="Calibri" panose="020F0502020204030204" pitchFamily="34" charset="0"/>
                <a:cs typeface="Times New Roman" panose="02020603050405020304" pitchFamily="18" charset="0"/>
              </a:rPr>
              <a:t>кольцевой</a:t>
            </a:r>
            <a:endParaRPr lang="ru-RU" sz="29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US" sz="2900" dirty="0">
                <a:effectLst/>
                <a:latin typeface="Calibri" panose="020F0502020204030204" pitchFamily="34" charset="0"/>
                <a:ea typeface="Calibri" panose="020F0502020204030204" pitchFamily="34" charset="0"/>
                <a:cs typeface="Times New Roman" panose="02020603050405020304" pitchFamily="18" charset="0"/>
              </a:rPr>
              <a:t>elongated bubble flow</a:t>
            </a:r>
            <a:r>
              <a:rPr lang="ru-RU" sz="2900" dirty="0">
                <a:effectLst/>
                <a:latin typeface="Calibri" panose="020F0502020204030204" pitchFamily="34" charset="0"/>
                <a:ea typeface="Calibri" panose="020F0502020204030204" pitchFamily="34" charset="0"/>
                <a:cs typeface="Times New Roman" panose="02020603050405020304" pitchFamily="18" charset="0"/>
              </a:rPr>
              <a:t> - продолговатый пузырьковый поток</a:t>
            </a:r>
          </a:p>
          <a:p>
            <a:pPr algn="l">
              <a:lnSpc>
                <a:spcPct val="107000"/>
              </a:lnSpc>
              <a:spcAft>
                <a:spcPts val="800"/>
              </a:spcAft>
            </a:pPr>
            <a:r>
              <a:rPr lang="en-US" sz="2900" dirty="0">
                <a:effectLst/>
                <a:latin typeface="Calibri" panose="020F0502020204030204" pitchFamily="34" charset="0"/>
                <a:ea typeface="Calibri" panose="020F0502020204030204" pitchFamily="34" charset="0"/>
                <a:cs typeface="Times New Roman" panose="02020603050405020304" pitchFamily="18" charset="0"/>
              </a:rPr>
              <a:t>CFD - Computational Fluid Dynamics - </a:t>
            </a:r>
            <a:r>
              <a:rPr lang="ru-RU" sz="2900" dirty="0">
                <a:effectLst/>
                <a:latin typeface="Calibri" panose="020F0502020204030204" pitchFamily="34" charset="0"/>
                <a:ea typeface="Calibri" panose="020F0502020204030204" pitchFamily="34" charset="0"/>
                <a:cs typeface="Times New Roman" panose="02020603050405020304" pitchFamily="18" charset="0"/>
              </a:rPr>
              <a:t>вычислительной гидродинамики</a:t>
            </a:r>
          </a:p>
          <a:p>
            <a:pPr algn="l">
              <a:lnSpc>
                <a:spcPct val="107000"/>
              </a:lnSpc>
              <a:spcAft>
                <a:spcPts val="800"/>
              </a:spcAft>
            </a:pPr>
            <a:r>
              <a:rPr lang="en-US" sz="2900" dirty="0">
                <a:effectLst/>
                <a:latin typeface="Calibri" panose="020F0502020204030204" pitchFamily="34" charset="0"/>
                <a:ea typeface="Calibri" panose="020F0502020204030204" pitchFamily="34" charset="0"/>
                <a:cs typeface="Times New Roman" panose="02020603050405020304" pitchFamily="18" charset="0"/>
              </a:rPr>
              <a:t>transient solver </a:t>
            </a:r>
            <a:r>
              <a:rPr lang="ru-RU" sz="2900" dirty="0">
                <a:effectLst/>
                <a:latin typeface="Calibri" panose="020F0502020204030204" pitchFamily="34" charset="0"/>
                <a:ea typeface="Calibri" panose="020F0502020204030204" pitchFamily="34" charset="0"/>
                <a:cs typeface="Times New Roman" panose="02020603050405020304" pitchFamily="18" charset="0"/>
              </a:rPr>
              <a:t>– зависящий от времени решатель</a:t>
            </a:r>
          </a:p>
          <a:p>
            <a:pPr algn="l"/>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a:extLst>
              <a:ext uri="{FF2B5EF4-FFF2-40B4-BE49-F238E27FC236}">
                <a16:creationId xmlns:a16="http://schemas.microsoft.com/office/drawing/2014/main" id="{9CAACA1A-E32E-487E-85C7-67D11EFAE9E3}"/>
              </a:ext>
            </a:extLst>
          </p:cNvPr>
          <p:cNvSpPr>
            <a:spLocks noGrp="1"/>
          </p:cNvSpPr>
          <p:nvPr>
            <p:ph type="sldNum" sz="quarter" idx="4294967295"/>
          </p:nvPr>
        </p:nvSpPr>
        <p:spPr>
          <a:xfrm>
            <a:off x="0" y="6448425"/>
            <a:ext cx="2133600" cy="365125"/>
          </a:xfrm>
        </p:spPr>
        <p:txBody>
          <a:bodyPr/>
          <a:lstStyle/>
          <a:p>
            <a:fld id="{33067CA6-2D92-4602-87FB-B81B94BA46B2}" type="slidenum">
              <a:rPr lang="ru-RU" smtClean="0"/>
              <a:pPr/>
              <a:t>6</a:t>
            </a:fld>
            <a:endParaRPr lang="ru-RU" dirty="0"/>
          </a:p>
        </p:txBody>
      </p:sp>
    </p:spTree>
    <p:extLst>
      <p:ext uri="{BB962C8B-B14F-4D97-AF65-F5344CB8AC3E}">
        <p14:creationId xmlns:p14="http://schemas.microsoft.com/office/powerpoint/2010/main" val="1643224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оловок 1"/>
          <p:cNvSpPr>
            <a:spLocks noGrp="1"/>
          </p:cNvSpPr>
          <p:nvPr>
            <p:ph type="subTitle" idx="1"/>
          </p:nvPr>
        </p:nvSpPr>
        <p:spPr/>
        <p:txBody>
          <a:bodyPr/>
          <a:lstStyle/>
          <a:p>
            <a:r>
              <a:rPr lang="en-US" dirty="0"/>
              <a:t>The End</a:t>
            </a:r>
            <a:endParaRPr lang="ru-RU" dirty="0"/>
          </a:p>
        </p:txBody>
      </p:sp>
      <p:pic>
        <p:nvPicPr>
          <p:cNvPr id="1028" name="Picture 4">
            <a:extLst>
              <a:ext uri="{FF2B5EF4-FFF2-40B4-BE49-F238E27FC236}">
                <a16:creationId xmlns:a16="http://schemas.microsoft.com/office/drawing/2014/main" id="{318BE0BF-833D-4FBD-B645-10A1F6FADF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709740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TotalTime>
  <Words>609</Words>
  <Application>Microsoft Office PowerPoint</Application>
  <PresentationFormat>Экран (4:3)</PresentationFormat>
  <Paragraphs>50</Paragraphs>
  <Slides>7</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7</vt:i4>
      </vt:variant>
    </vt:vector>
  </HeadingPairs>
  <TitlesOfParts>
    <vt:vector size="10" baseType="lpstr">
      <vt:lpstr>Arial</vt:lpstr>
      <vt:lpstr>Calibri</vt:lpstr>
      <vt:lpstr>Тема Office</vt:lpstr>
      <vt:lpstr>Home Reading</vt:lpstr>
      <vt:lpstr>Questions</vt:lpstr>
      <vt:lpstr>Questions</vt:lpstr>
      <vt:lpstr>Abstract</vt:lpstr>
      <vt:lpstr>Summary</vt:lpstr>
      <vt:lpstr>Words</vt:lpstr>
      <vt:lpstr>Презентация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Баранова Ольга Владимировна</dc:creator>
  <cp:lastModifiedBy>норкин марк</cp:lastModifiedBy>
  <cp:revision>19</cp:revision>
  <dcterms:created xsi:type="dcterms:W3CDTF">2015-06-15T11:22:03Z</dcterms:created>
  <dcterms:modified xsi:type="dcterms:W3CDTF">2022-03-14T00:51:08Z</dcterms:modified>
</cp:coreProperties>
</file>